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312" r:id="rId2"/>
    <p:sldId id="397" r:id="rId3"/>
    <p:sldId id="357" r:id="rId4"/>
    <p:sldId id="400" r:id="rId5"/>
    <p:sldId id="401" r:id="rId6"/>
    <p:sldId id="365" r:id="rId7"/>
    <p:sldId id="340" r:id="rId8"/>
    <p:sldId id="366" r:id="rId9"/>
    <p:sldId id="408" r:id="rId10"/>
    <p:sldId id="367" r:id="rId11"/>
    <p:sldId id="370" r:id="rId12"/>
    <p:sldId id="406" r:id="rId13"/>
    <p:sldId id="337" r:id="rId14"/>
    <p:sldId id="373" r:id="rId15"/>
    <p:sldId id="402" r:id="rId16"/>
    <p:sldId id="395" r:id="rId17"/>
    <p:sldId id="353" r:id="rId18"/>
    <p:sldId id="364" r:id="rId19"/>
    <p:sldId id="351" r:id="rId20"/>
    <p:sldId id="380" r:id="rId21"/>
    <p:sldId id="381" r:id="rId22"/>
    <p:sldId id="382" r:id="rId23"/>
    <p:sldId id="384" r:id="rId24"/>
    <p:sldId id="378" r:id="rId25"/>
    <p:sldId id="387" r:id="rId26"/>
    <p:sldId id="386" r:id="rId27"/>
    <p:sldId id="385" r:id="rId28"/>
    <p:sldId id="388" r:id="rId29"/>
    <p:sldId id="354" r:id="rId30"/>
    <p:sldId id="389" r:id="rId31"/>
    <p:sldId id="390" r:id="rId32"/>
    <p:sldId id="403" r:id="rId33"/>
    <p:sldId id="394" r:id="rId34"/>
    <p:sldId id="404" r:id="rId35"/>
    <p:sldId id="333" r:id="rId36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89333" autoAdjust="0"/>
  </p:normalViewPr>
  <p:slideViewPr>
    <p:cSldViewPr>
      <p:cViewPr varScale="1">
        <p:scale>
          <a:sx n="70" d="100"/>
          <a:sy n="70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2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62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17FD2-78DD-4D81-9D62-15EB01941A3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977"/>
            <a:ext cx="2971800" cy="4662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977"/>
            <a:ext cx="2971800" cy="4662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902A9-F050-4A35-AB17-2B02455E5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7835D-7ECE-405F-8D67-1A40E863891E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E65BB-CDBA-487A-BCDD-4DC6A71DF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65BB-CDBA-487A-BCDD-4DC6A71DF6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</a:t>
            </a:r>
            <a:r>
              <a:rPr lang="en-US" baseline="0" dirty="0" smtClean="0"/>
              <a:t> LEGEND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GOAL – CO-PRODUCE LONG TERM KNOWLEDGE BETWEEN RESEARCHERS AND DECISION-MAKERS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65BB-CDBA-487A-BCDD-4DC6A71DF6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CONTEXT OF LONG-TERM RESEARCH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city is ‘seen’ by different actors in different ways, and open deliberation of both the ‘knowledge’ and the ‘action’ is crucial in the formation of strategies for sustainability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Assumptions about how science and knowledge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interact with decision-making and action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influence how we structure the co-production of knowledge.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Need to ask – is the system conducive to social learning prior to experimenting…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DBDD-385C-4C27-BA19-1A94977F5E5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Ethnograhic</a:t>
            </a:r>
            <a:r>
              <a:rPr lang="en-US" dirty="0" smtClean="0"/>
              <a:t> research approaches, such as field work, observations and unstructured interviews as useful tools to build epistemic context and initiate rapport, and hence trust, with local stakeholders.</a:t>
            </a:r>
          </a:p>
          <a:p>
            <a:endParaRPr lang="en-US" dirty="0" smtClean="0"/>
          </a:p>
          <a:p>
            <a:r>
              <a:rPr lang="en-US" dirty="0" smtClean="0"/>
              <a:t>to assess their needs, priorities, and existing knowledge systems. 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– engage in multiple ways, formally and informally, and continuously follow-up and communicate with stakeholders.  Have stakeholders part of the process (e.g. ownership) and have a role or contribution to make– do not consult without following-up.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65BB-CDBA-487A-BCDD-4DC6A71DF64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different is the degree to</a:t>
            </a:r>
            <a:r>
              <a:rPr lang="en-US" baseline="0" dirty="0" smtClean="0"/>
              <a:t> which outside knowledge and critic come in depending on what step you are in the process and the level of negotiation that is required among actors….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65BB-CDBA-487A-BCDD-4DC6A71DF64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different is the degree to</a:t>
            </a:r>
            <a:r>
              <a:rPr lang="en-US" baseline="0" dirty="0" smtClean="0"/>
              <a:t> which outside knowledge and critic come in depending on what step you are in the process and the level of negotiation that is required among actors….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65BB-CDBA-487A-BCDD-4DC6A71DF64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different is the degree to</a:t>
            </a:r>
            <a:r>
              <a:rPr lang="en-US" baseline="0" dirty="0" smtClean="0"/>
              <a:t> which outside knowledge and critic come in depending on what step you are in the process and the level of negotiation that is required among actors….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65BB-CDBA-487A-BCDD-4DC6A71DF64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different is the degree to</a:t>
            </a:r>
            <a:r>
              <a:rPr lang="en-US" baseline="0" dirty="0" smtClean="0"/>
              <a:t> which outside knowledge and critic come in depending on what step you are in the process and the level of negotiation that is required among actors….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65BB-CDBA-487A-BCDD-4DC6A71DF64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different is the degree to</a:t>
            </a:r>
            <a:r>
              <a:rPr lang="en-US" baseline="0" dirty="0" smtClean="0"/>
              <a:t> which outside knowledge and critic come in depending on what step you are in the process and the level of negotiation that is required among actors….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65BB-CDBA-487A-BCDD-4DC6A71DF64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different is the degree to</a:t>
            </a:r>
            <a:r>
              <a:rPr lang="en-US" baseline="0" dirty="0" smtClean="0"/>
              <a:t> which outside knowledge and critic come in depending on what step you are in the process and the level of negotiation that is required among actors….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65BB-CDBA-487A-BCDD-4DC6A71DF64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different is the degree to</a:t>
            </a:r>
            <a:r>
              <a:rPr lang="en-US" baseline="0" dirty="0" smtClean="0"/>
              <a:t> which outside knowledge and critic come in depending on what step you are in the process and the level of negotiation that is required among actors….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65BB-CDBA-487A-BCDD-4DC6A71DF64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Eventhough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referring to examples</a:t>
            </a:r>
            <a:r>
              <a:rPr lang="en-US" baseline="0" dirty="0" smtClean="0">
                <a:solidFill>
                  <a:schemeClr val="bg1"/>
                </a:solidFill>
                <a:latin typeface="Arial" charset="0"/>
              </a:rPr>
              <a:t> from San Juan, the same applies to the area where the </a:t>
            </a:r>
            <a:r>
              <a:rPr lang="en-US" baseline="0" dirty="0" err="1" smtClean="0">
                <a:solidFill>
                  <a:schemeClr val="bg1"/>
                </a:solidFill>
                <a:latin typeface="Arial" charset="0"/>
              </a:rPr>
              <a:t>Luquillo</a:t>
            </a:r>
            <a:r>
              <a:rPr lang="en-US" baseline="0" dirty="0" smtClean="0">
                <a:solidFill>
                  <a:schemeClr val="bg1"/>
                </a:solidFill>
                <a:latin typeface="Arial" charset="0"/>
              </a:rPr>
              <a:t> LTER is located since most of the northeastern area is urbanized and </a:t>
            </a:r>
            <a:r>
              <a:rPr lang="en-US" baseline="0" dirty="0" err="1" smtClean="0">
                <a:solidFill>
                  <a:schemeClr val="bg1"/>
                </a:solidFill>
                <a:latin typeface="Arial" charset="0"/>
              </a:rPr>
              <a:t>Luquillo</a:t>
            </a:r>
            <a:r>
              <a:rPr lang="en-US" baseline="0" dirty="0" smtClean="0">
                <a:solidFill>
                  <a:schemeClr val="bg1"/>
                </a:solidFill>
                <a:latin typeface="Arial" charset="0"/>
              </a:rPr>
              <a:t> LTER has expanded to understand their urban-rural gradient. Great overlap between ULTRA and </a:t>
            </a:r>
            <a:r>
              <a:rPr lang="en-US" baseline="0" dirty="0" err="1" smtClean="0">
                <a:solidFill>
                  <a:schemeClr val="bg1"/>
                </a:solidFill>
                <a:latin typeface="Arial" charset="0"/>
              </a:rPr>
              <a:t>Luquillo</a:t>
            </a:r>
            <a:r>
              <a:rPr lang="en-US" baseline="0" dirty="0" smtClean="0">
                <a:solidFill>
                  <a:schemeClr val="bg1"/>
                </a:solidFill>
                <a:latin typeface="Arial" charset="0"/>
              </a:rPr>
              <a:t> LTER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65BB-CDBA-487A-BCDD-4DC6A71DF6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different is the degree to</a:t>
            </a:r>
            <a:r>
              <a:rPr lang="en-US" baseline="0" dirty="0" smtClean="0"/>
              <a:t> which outside knowledge and critic come in depending on what step you are in the process and the level of negotiation that is required among actors….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65BB-CDBA-487A-BCDD-4DC6A71DF64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different is the degree to</a:t>
            </a:r>
            <a:r>
              <a:rPr lang="en-US" baseline="0" dirty="0" smtClean="0"/>
              <a:t> which outside knowledge and critic come in depending on what step you are in the process and the level of negotiation that is required among actors….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65BB-CDBA-487A-BCDD-4DC6A71DF64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</a:t>
            </a:r>
            <a:r>
              <a:rPr lang="en-US" baseline="0" dirty="0" smtClean="0"/>
              <a:t> LEGEND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GOAL – CO-PRODUCE LONG TERM KNOWLEDGE BETWEEN RESEARCHERS AND DECISION-MAKERS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65BB-CDBA-487A-BCDD-4DC6A71DF64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</a:t>
            </a:r>
            <a:r>
              <a:rPr lang="en-US" baseline="0" dirty="0" smtClean="0"/>
              <a:t> LEGEND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GOAL – CO-PRODUCE LONG TERM KNOWLEDGE BETWEEN RESEARCHERS AND DECISION-MAKERS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65BB-CDBA-487A-BCDD-4DC6A71DF64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RELATE BACK TO THE</a:t>
            </a:r>
            <a:r>
              <a:rPr lang="en-US" baseline="0" dirty="0" smtClean="0"/>
              <a:t> IMPORTANCE</a:t>
            </a:r>
            <a:r>
              <a:rPr lang="en-US" dirty="0" smtClean="0"/>
              <a:t> LONG-TERM</a:t>
            </a:r>
            <a:r>
              <a:rPr lang="en-US" baseline="0" dirty="0" smtClean="0"/>
              <a:t> RESEARCH – LTER AND ULTRA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65BB-CDBA-487A-BCDD-4DC6A71DF64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RELATE BACK TO THE</a:t>
            </a:r>
            <a:r>
              <a:rPr lang="en-US" baseline="0" dirty="0" smtClean="0"/>
              <a:t> IMPORTANCE</a:t>
            </a:r>
            <a:r>
              <a:rPr lang="en-US" dirty="0" smtClean="0"/>
              <a:t> LONG-TERM</a:t>
            </a:r>
            <a:r>
              <a:rPr lang="en-US" baseline="0" dirty="0" smtClean="0"/>
              <a:t> RESEARCH – LTER AND ULTRA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65BB-CDBA-487A-BCDD-4DC6A71DF64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RELATE BACK TO THE</a:t>
            </a:r>
            <a:r>
              <a:rPr lang="en-US" baseline="0" dirty="0" smtClean="0"/>
              <a:t> IMPORTANCE</a:t>
            </a:r>
            <a:r>
              <a:rPr lang="en-US" dirty="0" smtClean="0"/>
              <a:t> LONG-TERM</a:t>
            </a:r>
            <a:r>
              <a:rPr lang="en-US" baseline="0" dirty="0" smtClean="0"/>
              <a:t> RESEARCH – LTER AND ULTRA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65BB-CDBA-487A-BCDD-4DC6A71DF64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26609D-3D25-45C5-A51F-3C599CAD846E}" type="slidenum">
              <a:rPr lang="en-US"/>
              <a:pPr/>
              <a:t>6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26609D-3D25-45C5-A51F-3C599CAD846E}" type="slidenum">
              <a:rPr lang="en-US"/>
              <a:pPr/>
              <a:t>7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26609D-3D25-45C5-A51F-3C599CAD846E}" type="slidenum">
              <a:rPr lang="en-US"/>
              <a:pPr/>
              <a:t>8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A39A3-8963-4333-9BBF-ADD9C5446187}" type="slidenum">
              <a:rPr lang="en-US"/>
              <a:pPr/>
              <a:t>10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 as simple as engaging strategic stakeholders and letting the politics work out…The values, ideas, actions contested come</a:t>
            </a:r>
            <a:r>
              <a:rPr lang="en-US" baseline="0" dirty="0" smtClean="0"/>
              <a:t> from somewhere, have their own set of knowledge systems…Need to understand those..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Some of the issues I’m referring to include,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divergent perspectives on what counts as useful knowledge 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fragmentation and </a:t>
            </a:r>
            <a:r>
              <a:rPr lang="en-US" dirty="0" err="1" smtClean="0">
                <a:solidFill>
                  <a:schemeClr val="bg1"/>
                </a:solidFill>
              </a:rPr>
              <a:t>mis</a:t>
            </a:r>
            <a:r>
              <a:rPr lang="en-US" dirty="0" smtClean="0">
                <a:solidFill>
                  <a:schemeClr val="bg1"/>
                </a:solidFill>
              </a:rPr>
              <a:t>-match of knowledge across jurisdictional and spatial scales 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exclusion of marginal perspectives and rationalities in framing research and problem-solving</a:t>
            </a:r>
            <a:endParaRPr lang="en-US" i="1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 argue that partly is because we are still working under several assumptions that make the boundary between science and </a:t>
            </a:r>
            <a:r>
              <a:rPr lang="en-US" dirty="0" err="1" smtClean="0"/>
              <a:t>decisionmaking</a:t>
            </a:r>
            <a:r>
              <a:rPr lang="en-US" dirty="0" smtClean="0"/>
              <a:t> persist, such as:  (1) science is the only relevant source of knowledge for decision-making; (2) knowledge systems are solely accumulations of data, facts, and technical information, and (3) knowledge systems provide a unidirectional link between producers (scientists, researchers) and users (policymakers, industry, practitioners).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Example: knowledge on one side and action on the other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A39A3-8963-4333-9BBF-ADD9C5446187}" type="slidenum">
              <a:rPr lang="en-US"/>
              <a:pPr/>
              <a:t>11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 as simple as engaging strategic stakeholders and letting the politics work out…The values, ideas, actions contested come</a:t>
            </a:r>
            <a:r>
              <a:rPr lang="en-US" baseline="0" dirty="0" smtClean="0"/>
              <a:t> from somewhere, have their own set of knowledge systems…Need to understand those..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Some of the issues I’m referring to include,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divergent perspectives on what counts as useful knowledge 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fragmentation and </a:t>
            </a:r>
            <a:r>
              <a:rPr lang="en-US" dirty="0" err="1" smtClean="0">
                <a:solidFill>
                  <a:schemeClr val="bg1"/>
                </a:solidFill>
              </a:rPr>
              <a:t>mis</a:t>
            </a:r>
            <a:r>
              <a:rPr lang="en-US" dirty="0" smtClean="0">
                <a:solidFill>
                  <a:schemeClr val="bg1"/>
                </a:solidFill>
              </a:rPr>
              <a:t>-match of knowledge across jurisdictional and spatial scales 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exclusion of marginal perspectives and rationalities in framing research and problem-solving</a:t>
            </a:r>
            <a:endParaRPr lang="en-US" i="1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 argue that partly is because we are still working under several assumptions that make the boundary between science and </a:t>
            </a:r>
            <a:r>
              <a:rPr lang="en-US" dirty="0" err="1" smtClean="0"/>
              <a:t>decisionmaking</a:t>
            </a:r>
            <a:r>
              <a:rPr lang="en-US" dirty="0" smtClean="0"/>
              <a:t> persist, such as:  (1) science is the only relevant source of knowledge for decision-making; (2) knowledge systems are solely accumulations of data, facts, and technical information, and (3) knowledge systems provide a unidirectional link between producers (scientists, researchers) and users (policymakers, industry, practitioners).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Example: knowledge on one side and action on the other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A39A3-8963-4333-9BBF-ADD9C5446187}" type="slidenum">
              <a:rPr lang="en-US"/>
              <a:pPr/>
              <a:t>12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 as simple as engaging strategic stakeholders and letting the politics work out…The values, ideas, actions contested come</a:t>
            </a:r>
            <a:r>
              <a:rPr lang="en-US" baseline="0" dirty="0" smtClean="0"/>
              <a:t> from somewhere, have their own set of knowledge systems…Need to understand those..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Some of the issues I’m referring to include,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divergent perspectives on what counts as useful knowledge 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fragmentation and </a:t>
            </a:r>
            <a:r>
              <a:rPr lang="en-US" dirty="0" err="1" smtClean="0">
                <a:solidFill>
                  <a:schemeClr val="bg1"/>
                </a:solidFill>
              </a:rPr>
              <a:t>mis</a:t>
            </a:r>
            <a:r>
              <a:rPr lang="en-US" dirty="0" smtClean="0">
                <a:solidFill>
                  <a:schemeClr val="bg1"/>
                </a:solidFill>
              </a:rPr>
              <a:t>-match of knowledge across jurisdictional and spatial scales 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exclusion of marginal perspectives and rationalities in framing research and problem-solving</a:t>
            </a:r>
            <a:endParaRPr lang="en-US" i="1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 argue that partly is because we are still working under several assumptions that make the boundary between science and </a:t>
            </a:r>
            <a:r>
              <a:rPr lang="en-US" dirty="0" err="1" smtClean="0"/>
              <a:t>decisionmaking</a:t>
            </a:r>
            <a:r>
              <a:rPr lang="en-US" dirty="0" smtClean="0"/>
              <a:t> persist, such as:  (1) science is the only relevant source of knowledge for decision-making; (2) knowledge systems are solely accumulations of data, facts, and technical information, and (3) knowledge systems provide a unidirectional link between producers (scientists, researchers) and users (policymakers, industry, practitioners).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Example: knowledge on one side and action on the other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Network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heterogeneity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calculated by  the ratio of the 26 different organizations in this network to the composition of the initial survey population (n=110) shows that this knowledge network comprises twenty-five percent of total organizations.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fifteen organizations that specified whether they collect and produce their own information internally, twelve answered yes (80% of the network nodes), including three NGO’s. This suggests that most of the organizations in the network see themselves as knowledge producers and not just recipients of information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DBDD-385C-4C27-BA19-1A94977F5E5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4112-8A3F-4B1D-A0AC-1DDC72F827B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80A3-655D-4F87-AF7B-C4294EF8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4112-8A3F-4B1D-A0AC-1DDC72F827B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80A3-655D-4F87-AF7B-C4294EF8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4112-8A3F-4B1D-A0AC-1DDC72F827B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80A3-655D-4F87-AF7B-C4294EF8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4112-8A3F-4B1D-A0AC-1DDC72F827B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80A3-655D-4F87-AF7B-C4294EF8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4112-8A3F-4B1D-A0AC-1DDC72F827B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80A3-655D-4F87-AF7B-C4294EF8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4112-8A3F-4B1D-A0AC-1DDC72F827B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80A3-655D-4F87-AF7B-C4294EF8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4112-8A3F-4B1D-A0AC-1DDC72F827B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80A3-655D-4F87-AF7B-C4294EF8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4112-8A3F-4B1D-A0AC-1DDC72F827B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E80A3-655D-4F87-AF7B-C4294EF85C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4112-8A3F-4B1D-A0AC-1DDC72F827B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80A3-655D-4F87-AF7B-C4294EF8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4112-8A3F-4B1D-A0AC-1DDC72F827B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A7E80A3-655D-4F87-AF7B-C4294EF8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9214112-8A3F-4B1D-A0AC-1DDC72F827B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80A3-655D-4F87-AF7B-C4294EF8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9214112-8A3F-4B1D-A0AC-1DDC72F827B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A7E80A3-655D-4F87-AF7B-C4294EF8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juanultra.org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343400"/>
            <a:ext cx="9144000" cy="259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MG_36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419600"/>
          </a:xfrm>
          <a:prstGeom prst="rect">
            <a:avLst/>
          </a:prstGeom>
        </p:spPr>
      </p:pic>
      <p:pic>
        <p:nvPicPr>
          <p:cNvPr id="3" name="Picture 2" descr="ULTRA_Letterhead_01"/>
          <p:cNvPicPr>
            <a:picLocks noChangeAspect="1" noChangeArrowheads="1"/>
          </p:cNvPicPr>
          <p:nvPr/>
        </p:nvPicPr>
        <p:blipFill>
          <a:blip r:embed="rId4" cstate="print"/>
          <a:srcRect l="11128" t="18070" r="66369" b="687"/>
          <a:stretch>
            <a:fillRect/>
          </a:stretch>
        </p:blipFill>
        <p:spPr bwMode="auto">
          <a:xfrm>
            <a:off x="304800" y="5562600"/>
            <a:ext cx="1981200" cy="118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609600" y="2819400"/>
            <a:ext cx="75438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 smtClean="0"/>
              <a:t>Building Knowledge-Action Systems for Urban Sustainability: </a:t>
            </a:r>
            <a:r>
              <a:rPr lang="en-US" sz="2800" dirty="0" err="1" smtClean="0"/>
              <a:t>Interdisciplinarity</a:t>
            </a:r>
            <a:r>
              <a:rPr lang="en-US" sz="2800" dirty="0" smtClean="0"/>
              <a:t> and Reflexivity in San Juan ULTRA-Ex</a:t>
            </a:r>
            <a:endParaRPr kumimoji="0" lang="en-US" sz="28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694872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err="1">
                <a:solidFill>
                  <a:schemeClr val="bg1"/>
                </a:solidFill>
              </a:rPr>
              <a:t>Tischa</a:t>
            </a:r>
            <a:r>
              <a:rPr lang="en-US" sz="1600" dirty="0">
                <a:solidFill>
                  <a:schemeClr val="bg1"/>
                </a:solidFill>
              </a:rPr>
              <a:t> A. </a:t>
            </a:r>
            <a:r>
              <a:rPr lang="en-US" sz="1600" dirty="0" err="1" smtClean="0">
                <a:solidFill>
                  <a:schemeClr val="bg1"/>
                </a:solidFill>
              </a:rPr>
              <a:t>Muñoz</a:t>
            </a:r>
            <a:r>
              <a:rPr lang="en-US" sz="1600" dirty="0" smtClean="0">
                <a:solidFill>
                  <a:schemeClr val="bg1"/>
                </a:solidFill>
              </a:rPr>
              <a:t>-Erickson</a:t>
            </a:r>
          </a:p>
          <a:p>
            <a:pPr lvl="0" algn="ctr"/>
            <a:r>
              <a:rPr lang="en-US" sz="1400" dirty="0" smtClean="0">
                <a:solidFill>
                  <a:schemeClr val="bg1"/>
                </a:solidFill>
              </a:rPr>
              <a:t>School of Sustainability, Arizona State University</a:t>
            </a:r>
          </a:p>
          <a:p>
            <a:pPr lvl="0" algn="ctr"/>
            <a:r>
              <a:rPr lang="en-US" sz="1400" dirty="0" smtClean="0">
                <a:solidFill>
                  <a:schemeClr val="bg1"/>
                </a:solidFill>
              </a:rPr>
              <a:t>NFS IGERT Fellow</a:t>
            </a:r>
          </a:p>
          <a:p>
            <a:pPr lvl="0" algn="ctr"/>
            <a:r>
              <a:rPr lang="en-US" sz="1400" dirty="0" smtClean="0">
                <a:solidFill>
                  <a:schemeClr val="bg1"/>
                </a:solidFill>
              </a:rPr>
              <a:t>NSF LTER Mini-</a:t>
            </a:r>
            <a:r>
              <a:rPr lang="en-US" sz="1400" dirty="0" err="1" smtClean="0">
                <a:solidFill>
                  <a:schemeClr val="bg1"/>
                </a:solidFill>
              </a:rPr>
              <a:t>Simposium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1400" dirty="0" smtClean="0">
                <a:solidFill>
                  <a:schemeClr val="bg1"/>
                </a:solidFill>
              </a:rPr>
              <a:t>March 1, 2012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usfs _or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9068" y="6022428"/>
            <a:ext cx="679132" cy="706219"/>
          </a:xfrm>
          <a:prstGeom prst="rect">
            <a:avLst/>
          </a:prstGeom>
        </p:spPr>
      </p:pic>
      <p:pic>
        <p:nvPicPr>
          <p:cNvPr id="8" name="Picture 7" descr="iitf_lor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78400" y="6019800"/>
            <a:ext cx="2032000" cy="609600"/>
          </a:xfrm>
          <a:prstGeom prst="rect">
            <a:avLst/>
          </a:prstGeom>
        </p:spPr>
      </p:pic>
      <p:pic>
        <p:nvPicPr>
          <p:cNvPr id="9" name="Picture 8" descr="logofundaci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6154372"/>
            <a:ext cx="1447800" cy="338724"/>
          </a:xfrm>
          <a:prstGeom prst="rect">
            <a:avLst/>
          </a:prstGeom>
        </p:spPr>
      </p:pic>
      <p:pic>
        <p:nvPicPr>
          <p:cNvPr id="10" name="Picture 9" descr="NSF logo.gif"/>
          <p:cNvPicPr>
            <a:picLocks noChangeAspect="1"/>
          </p:cNvPicPr>
          <p:nvPr/>
        </p:nvPicPr>
        <p:blipFill>
          <a:blip r:embed="rId8" cstate="print"/>
          <a:srcRect r="78986"/>
          <a:stretch>
            <a:fillRect/>
          </a:stretch>
        </p:blipFill>
        <p:spPr>
          <a:xfrm>
            <a:off x="2667001" y="5943600"/>
            <a:ext cx="914400" cy="840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3400" y="914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971800" y="174625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3400" y="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Re-Thinking Linkages between Science and Action 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0" y="1905000"/>
            <a:ext cx="850900" cy="838200"/>
            <a:chOff x="3630" y="3940"/>
            <a:chExt cx="1440" cy="1440"/>
          </a:xfrm>
        </p:grpSpPr>
        <p:sp>
          <p:nvSpPr>
            <p:cNvPr id="25603" name="Oval 3"/>
            <p:cNvSpPr>
              <a:spLocks noChangeArrowheads="1"/>
            </p:cNvSpPr>
            <p:nvPr/>
          </p:nvSpPr>
          <p:spPr bwMode="auto">
            <a:xfrm>
              <a:off x="3630" y="3940"/>
              <a:ext cx="1440" cy="1440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3710" y="4280"/>
              <a:ext cx="1320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029200" y="1898650"/>
            <a:ext cx="914400" cy="844550"/>
            <a:chOff x="6850" y="3930"/>
            <a:chExt cx="1440" cy="1440"/>
          </a:xfrm>
        </p:grpSpPr>
        <p:sp>
          <p:nvSpPr>
            <p:cNvPr id="25606" name="Oval 6"/>
            <p:cNvSpPr>
              <a:spLocks noChangeArrowheads="1"/>
            </p:cNvSpPr>
            <p:nvPr/>
          </p:nvSpPr>
          <p:spPr bwMode="auto">
            <a:xfrm>
              <a:off x="6850" y="3930"/>
              <a:ext cx="1440" cy="1440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6960" y="4310"/>
              <a:ext cx="124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642" name="Rectangle 42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45" name="Rectangle 4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49" name="Rectangle 4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0" name="Rectangle 5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6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7" name="Rectangle 5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0" y="144145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48200" y="14414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Decision-maker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114800" y="2209800"/>
            <a:ext cx="762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114800" y="2514600"/>
            <a:ext cx="762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3400" y="914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971800" y="174625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3400" y="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Re-Thinking Linkages between Science and Action 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0" y="1905000"/>
            <a:ext cx="850900" cy="838200"/>
            <a:chOff x="3630" y="3940"/>
            <a:chExt cx="1440" cy="1440"/>
          </a:xfrm>
        </p:grpSpPr>
        <p:sp>
          <p:nvSpPr>
            <p:cNvPr id="25603" name="Oval 3"/>
            <p:cNvSpPr>
              <a:spLocks noChangeArrowheads="1"/>
            </p:cNvSpPr>
            <p:nvPr/>
          </p:nvSpPr>
          <p:spPr bwMode="auto">
            <a:xfrm>
              <a:off x="3630" y="3940"/>
              <a:ext cx="1440" cy="1440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3710" y="4280"/>
              <a:ext cx="1320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029200" y="1898650"/>
            <a:ext cx="914400" cy="844550"/>
            <a:chOff x="6850" y="3930"/>
            <a:chExt cx="1440" cy="1440"/>
          </a:xfrm>
        </p:grpSpPr>
        <p:sp>
          <p:nvSpPr>
            <p:cNvPr id="25606" name="Oval 6"/>
            <p:cNvSpPr>
              <a:spLocks noChangeArrowheads="1"/>
            </p:cNvSpPr>
            <p:nvPr/>
          </p:nvSpPr>
          <p:spPr bwMode="auto">
            <a:xfrm>
              <a:off x="6850" y="3930"/>
              <a:ext cx="1440" cy="1440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6960" y="4310"/>
              <a:ext cx="124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642" name="Rectangle 42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45" name="Rectangle 4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49" name="Rectangle 4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0" name="Rectangle 5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6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7" name="Rectangle 5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0" y="144145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48200" y="14414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Decision-maker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114800" y="2209800"/>
            <a:ext cx="762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114800" y="2514600"/>
            <a:ext cx="762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2667000" y="3467100"/>
            <a:ext cx="1966913" cy="723900"/>
            <a:chOff x="2820" y="3050"/>
            <a:chExt cx="3097" cy="1141"/>
          </a:xfrm>
        </p:grpSpPr>
        <p:sp>
          <p:nvSpPr>
            <p:cNvPr id="26" name="Oval 39"/>
            <p:cNvSpPr>
              <a:spLocks noChangeAspect="1" noChangeArrowheads="1"/>
            </p:cNvSpPr>
            <p:nvPr/>
          </p:nvSpPr>
          <p:spPr bwMode="auto">
            <a:xfrm>
              <a:off x="2820" y="3050"/>
              <a:ext cx="3097" cy="1141"/>
            </a:xfrm>
            <a:prstGeom prst="ellipse">
              <a:avLst/>
            </a:prstGeom>
            <a:noFill/>
            <a:ln w="19050">
              <a:solidFill>
                <a:srgbClr val="4A7EBB"/>
              </a:solidFill>
              <a:prstDash val="dash"/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38"/>
            <p:cNvSpPr>
              <a:spLocks noChangeAspect="1" noChangeArrowheads="1"/>
            </p:cNvSpPr>
            <p:nvPr/>
          </p:nvSpPr>
          <p:spPr bwMode="auto">
            <a:xfrm>
              <a:off x="3316" y="3301"/>
              <a:ext cx="668" cy="667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Text Box 37"/>
            <p:cNvSpPr txBox="1">
              <a:spLocks noChangeAspect="1" noChangeArrowheads="1"/>
            </p:cNvSpPr>
            <p:nvPr/>
          </p:nvSpPr>
          <p:spPr bwMode="auto">
            <a:xfrm>
              <a:off x="3353" y="3388"/>
              <a:ext cx="61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36"/>
            <p:cNvSpPr>
              <a:spLocks noChangeAspect="1" noChangeArrowheads="1"/>
            </p:cNvSpPr>
            <p:nvPr/>
          </p:nvSpPr>
          <p:spPr bwMode="auto">
            <a:xfrm>
              <a:off x="4809" y="3296"/>
              <a:ext cx="668" cy="667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 Box 35"/>
            <p:cNvSpPr txBox="1">
              <a:spLocks noChangeAspect="1" noChangeArrowheads="1"/>
            </p:cNvSpPr>
            <p:nvPr/>
          </p:nvSpPr>
          <p:spPr bwMode="auto">
            <a:xfrm>
              <a:off x="4860" y="3382"/>
              <a:ext cx="575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Cambria" pitchFamily="18" charset="0"/>
                  <a:cs typeface="Times New Roman" pitchFamily="18" charset="0"/>
                </a:rPr>
                <a:t>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34"/>
            <p:cNvSpPr>
              <a:spLocks noChangeAspect="1" noChangeShapeType="1"/>
            </p:cNvSpPr>
            <p:nvPr/>
          </p:nvSpPr>
          <p:spPr bwMode="auto">
            <a:xfrm>
              <a:off x="4141" y="3620"/>
              <a:ext cx="524" cy="10"/>
            </a:xfrm>
            <a:prstGeom prst="line">
              <a:avLst/>
            </a:prstGeom>
            <a:noFill/>
            <a:ln w="44450">
              <a:solidFill>
                <a:srgbClr val="4A7EBB"/>
              </a:solidFill>
              <a:round/>
              <a:headEnd type="triangle" w="sm" len="sm"/>
              <a:tailEnd type="triangle" w="sm" len="sm"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105400" y="3238500"/>
            <a:ext cx="457200" cy="457200"/>
            <a:chOff x="3480" y="510"/>
            <a:chExt cx="720" cy="720"/>
          </a:xfrm>
        </p:grpSpPr>
        <p:sp>
          <p:nvSpPr>
            <p:cNvPr id="50" name="Oval 19"/>
            <p:cNvSpPr>
              <a:spLocks noChangeAspect="1" noChangeArrowheads="1"/>
            </p:cNvSpPr>
            <p:nvPr/>
          </p:nvSpPr>
          <p:spPr bwMode="auto">
            <a:xfrm>
              <a:off x="3480" y="510"/>
              <a:ext cx="720" cy="720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Text Box 18"/>
            <p:cNvSpPr txBox="1">
              <a:spLocks noChangeAspect="1" noChangeArrowheads="1"/>
            </p:cNvSpPr>
            <p:nvPr/>
          </p:nvSpPr>
          <p:spPr bwMode="auto">
            <a:xfrm>
              <a:off x="3520" y="640"/>
              <a:ext cx="660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Line 24"/>
          <p:cNvSpPr>
            <a:spLocks noChangeShapeType="1"/>
          </p:cNvSpPr>
          <p:nvPr/>
        </p:nvSpPr>
        <p:spPr bwMode="auto">
          <a:xfrm flipH="1" flipV="1">
            <a:off x="4724400" y="4114800"/>
            <a:ext cx="571500" cy="457200"/>
          </a:xfrm>
          <a:prstGeom prst="line">
            <a:avLst/>
          </a:prstGeom>
          <a:noFill/>
          <a:ln w="44450">
            <a:solidFill>
              <a:srgbClr val="4A7EBB"/>
            </a:solidFill>
            <a:round/>
            <a:headEnd/>
            <a:tailEnd type="triangle" w="sm" len="sm"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9"/>
          <p:cNvSpPr>
            <a:spLocks noChangeShapeType="1"/>
          </p:cNvSpPr>
          <p:nvPr/>
        </p:nvSpPr>
        <p:spPr bwMode="auto">
          <a:xfrm flipH="1">
            <a:off x="4572000" y="3467100"/>
            <a:ext cx="361950" cy="101600"/>
          </a:xfrm>
          <a:prstGeom prst="line">
            <a:avLst/>
          </a:prstGeom>
          <a:noFill/>
          <a:ln w="44450">
            <a:solidFill>
              <a:srgbClr val="4A7EBB"/>
            </a:solidFill>
            <a:round/>
            <a:headEnd/>
            <a:tailEnd type="triangle" w="sm" len="sm"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410200" y="4572000"/>
            <a:ext cx="457200" cy="457200"/>
            <a:chOff x="3480" y="510"/>
            <a:chExt cx="720" cy="720"/>
          </a:xfrm>
        </p:grpSpPr>
        <p:sp>
          <p:nvSpPr>
            <p:cNvPr id="59" name="Oval 19"/>
            <p:cNvSpPr>
              <a:spLocks noChangeAspect="1" noChangeArrowheads="1"/>
            </p:cNvSpPr>
            <p:nvPr/>
          </p:nvSpPr>
          <p:spPr bwMode="auto">
            <a:xfrm>
              <a:off x="3480" y="510"/>
              <a:ext cx="720" cy="720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Text Box 18"/>
            <p:cNvSpPr txBox="1">
              <a:spLocks noChangeAspect="1" noChangeArrowheads="1"/>
            </p:cNvSpPr>
            <p:nvPr/>
          </p:nvSpPr>
          <p:spPr bwMode="auto">
            <a:xfrm>
              <a:off x="3520" y="640"/>
              <a:ext cx="660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Cambria" pitchFamily="18" charset="0"/>
                  <a:cs typeface="Times New Roman" pitchFamily="18" charset="0"/>
                </a:rPr>
                <a:t>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10"/>
          <p:cNvGrpSpPr>
            <a:grpSpLocks/>
          </p:cNvGrpSpPr>
          <p:nvPr/>
        </p:nvGrpSpPr>
        <p:grpSpPr bwMode="auto">
          <a:xfrm>
            <a:off x="2986087" y="5219700"/>
            <a:ext cx="1966913" cy="723900"/>
            <a:chOff x="2820" y="3050"/>
            <a:chExt cx="3097" cy="1141"/>
          </a:xfrm>
        </p:grpSpPr>
        <p:sp>
          <p:nvSpPr>
            <p:cNvPr id="58" name="Oval 16"/>
            <p:cNvSpPr>
              <a:spLocks noChangeAspect="1" noChangeArrowheads="1"/>
            </p:cNvSpPr>
            <p:nvPr/>
          </p:nvSpPr>
          <p:spPr bwMode="auto">
            <a:xfrm>
              <a:off x="2820" y="3050"/>
              <a:ext cx="3097" cy="1141"/>
            </a:xfrm>
            <a:prstGeom prst="ellipse">
              <a:avLst/>
            </a:prstGeom>
            <a:noFill/>
            <a:ln w="19050">
              <a:solidFill>
                <a:srgbClr val="4A7EBB"/>
              </a:solidFill>
              <a:prstDash val="dash"/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15"/>
            <p:cNvSpPr>
              <a:spLocks noChangeAspect="1" noChangeArrowheads="1"/>
            </p:cNvSpPr>
            <p:nvPr/>
          </p:nvSpPr>
          <p:spPr bwMode="auto">
            <a:xfrm>
              <a:off x="3316" y="3301"/>
              <a:ext cx="668" cy="667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Text Box 14"/>
            <p:cNvSpPr txBox="1">
              <a:spLocks noChangeAspect="1" noChangeArrowheads="1"/>
            </p:cNvSpPr>
            <p:nvPr/>
          </p:nvSpPr>
          <p:spPr bwMode="auto">
            <a:xfrm>
              <a:off x="3353" y="3388"/>
              <a:ext cx="61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Oval 13"/>
            <p:cNvSpPr>
              <a:spLocks noChangeAspect="1" noChangeArrowheads="1"/>
            </p:cNvSpPr>
            <p:nvPr/>
          </p:nvSpPr>
          <p:spPr bwMode="auto">
            <a:xfrm>
              <a:off x="4809" y="3296"/>
              <a:ext cx="668" cy="667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Text Box 12"/>
            <p:cNvSpPr txBox="1">
              <a:spLocks noChangeAspect="1" noChangeArrowheads="1"/>
            </p:cNvSpPr>
            <p:nvPr/>
          </p:nvSpPr>
          <p:spPr bwMode="auto">
            <a:xfrm>
              <a:off x="4860" y="3382"/>
              <a:ext cx="575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Cambria" pitchFamily="18" charset="0"/>
                  <a:cs typeface="Times New Roman" pitchFamily="18" charset="0"/>
                </a:rPr>
                <a:t>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Line 11"/>
            <p:cNvSpPr>
              <a:spLocks noChangeAspect="1" noChangeShapeType="1"/>
            </p:cNvSpPr>
            <p:nvPr/>
          </p:nvSpPr>
          <p:spPr bwMode="auto">
            <a:xfrm>
              <a:off x="4141" y="3620"/>
              <a:ext cx="524" cy="10"/>
            </a:xfrm>
            <a:prstGeom prst="line">
              <a:avLst/>
            </a:prstGeom>
            <a:noFill/>
            <a:ln w="44450">
              <a:solidFill>
                <a:srgbClr val="4A7EBB"/>
              </a:solidFill>
              <a:round/>
              <a:headEnd type="triangle" w="sm" len="sm"/>
              <a:tailEnd type="triangle" w="sm" len="sm"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" name="Group 26"/>
          <p:cNvGrpSpPr>
            <a:grpSpLocks/>
          </p:cNvGrpSpPr>
          <p:nvPr/>
        </p:nvGrpSpPr>
        <p:grpSpPr bwMode="auto">
          <a:xfrm>
            <a:off x="5576887" y="3924300"/>
            <a:ext cx="1966913" cy="723900"/>
            <a:chOff x="2820" y="3050"/>
            <a:chExt cx="3097" cy="1141"/>
          </a:xfrm>
        </p:grpSpPr>
        <p:sp>
          <p:nvSpPr>
            <p:cNvPr id="83" name="Oval 32"/>
            <p:cNvSpPr>
              <a:spLocks noChangeAspect="1" noChangeArrowheads="1"/>
            </p:cNvSpPr>
            <p:nvPr/>
          </p:nvSpPr>
          <p:spPr bwMode="auto">
            <a:xfrm>
              <a:off x="2820" y="3050"/>
              <a:ext cx="3097" cy="1141"/>
            </a:xfrm>
            <a:prstGeom prst="ellipse">
              <a:avLst/>
            </a:prstGeom>
            <a:noFill/>
            <a:ln w="19050">
              <a:solidFill>
                <a:srgbClr val="4A7EBB"/>
              </a:solidFill>
              <a:prstDash val="dash"/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31"/>
            <p:cNvSpPr>
              <a:spLocks noChangeAspect="1" noChangeArrowheads="1"/>
            </p:cNvSpPr>
            <p:nvPr/>
          </p:nvSpPr>
          <p:spPr bwMode="auto">
            <a:xfrm>
              <a:off x="3316" y="3301"/>
              <a:ext cx="668" cy="667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Text Box 30"/>
            <p:cNvSpPr txBox="1">
              <a:spLocks noChangeAspect="1" noChangeArrowheads="1"/>
            </p:cNvSpPr>
            <p:nvPr/>
          </p:nvSpPr>
          <p:spPr bwMode="auto">
            <a:xfrm>
              <a:off x="3353" y="3388"/>
              <a:ext cx="61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Oval 29"/>
            <p:cNvSpPr>
              <a:spLocks noChangeAspect="1" noChangeArrowheads="1"/>
            </p:cNvSpPr>
            <p:nvPr/>
          </p:nvSpPr>
          <p:spPr bwMode="auto">
            <a:xfrm>
              <a:off x="4809" y="3296"/>
              <a:ext cx="668" cy="667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Text Box 28"/>
            <p:cNvSpPr txBox="1">
              <a:spLocks noChangeAspect="1" noChangeArrowheads="1"/>
            </p:cNvSpPr>
            <p:nvPr/>
          </p:nvSpPr>
          <p:spPr bwMode="auto">
            <a:xfrm>
              <a:off x="4860" y="3382"/>
              <a:ext cx="575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Cambria" pitchFamily="18" charset="0"/>
                  <a:cs typeface="Times New Roman" pitchFamily="18" charset="0"/>
                </a:rPr>
                <a:t>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Line 27"/>
            <p:cNvSpPr>
              <a:spLocks noChangeAspect="1" noChangeShapeType="1"/>
            </p:cNvSpPr>
            <p:nvPr/>
          </p:nvSpPr>
          <p:spPr bwMode="auto">
            <a:xfrm>
              <a:off x="4141" y="3620"/>
              <a:ext cx="524" cy="10"/>
            </a:xfrm>
            <a:prstGeom prst="line">
              <a:avLst/>
            </a:prstGeom>
            <a:noFill/>
            <a:ln w="44450">
              <a:solidFill>
                <a:srgbClr val="4A7EBB"/>
              </a:solidFill>
              <a:round/>
              <a:headEnd type="triangle" w="sm" len="sm"/>
              <a:tailEnd type="triangle" w="sm" len="sm"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21"/>
          <p:cNvGrpSpPr>
            <a:grpSpLocks/>
          </p:cNvGrpSpPr>
          <p:nvPr/>
        </p:nvGrpSpPr>
        <p:grpSpPr bwMode="auto">
          <a:xfrm>
            <a:off x="1995487" y="4305300"/>
            <a:ext cx="457200" cy="457200"/>
            <a:chOff x="3480" y="510"/>
            <a:chExt cx="720" cy="720"/>
          </a:xfrm>
        </p:grpSpPr>
        <p:sp>
          <p:nvSpPr>
            <p:cNvPr id="90" name="Oval 23"/>
            <p:cNvSpPr>
              <a:spLocks noChangeAspect="1" noChangeArrowheads="1"/>
            </p:cNvSpPr>
            <p:nvPr/>
          </p:nvSpPr>
          <p:spPr bwMode="auto">
            <a:xfrm>
              <a:off x="3480" y="510"/>
              <a:ext cx="720" cy="720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Text Box 22"/>
            <p:cNvSpPr txBox="1">
              <a:spLocks noChangeAspect="1" noChangeArrowheads="1"/>
            </p:cNvSpPr>
            <p:nvPr/>
          </p:nvSpPr>
          <p:spPr bwMode="auto">
            <a:xfrm>
              <a:off x="3520" y="640"/>
              <a:ext cx="660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2" name="Line 25"/>
          <p:cNvSpPr>
            <a:spLocks noChangeShapeType="1"/>
          </p:cNvSpPr>
          <p:nvPr/>
        </p:nvSpPr>
        <p:spPr bwMode="auto">
          <a:xfrm flipV="1">
            <a:off x="2300287" y="3924300"/>
            <a:ext cx="215900" cy="260350"/>
          </a:xfrm>
          <a:prstGeom prst="line">
            <a:avLst/>
          </a:prstGeom>
          <a:noFill/>
          <a:ln w="44450">
            <a:solidFill>
              <a:srgbClr val="4A7EBB"/>
            </a:solidFill>
            <a:round/>
            <a:headEnd/>
            <a:tailEnd type="triangle" w="sm" len="sm"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Line 40"/>
          <p:cNvSpPr>
            <a:spLocks noChangeShapeType="1"/>
          </p:cNvSpPr>
          <p:nvPr/>
        </p:nvSpPr>
        <p:spPr bwMode="auto">
          <a:xfrm flipH="1">
            <a:off x="5018087" y="5105400"/>
            <a:ext cx="406400" cy="406400"/>
          </a:xfrm>
          <a:prstGeom prst="line">
            <a:avLst/>
          </a:prstGeom>
          <a:noFill/>
          <a:ln w="44450">
            <a:solidFill>
              <a:srgbClr val="4A7EBB"/>
            </a:solidFill>
            <a:round/>
            <a:headEnd/>
            <a:tailEnd type="triangle" w="sm" len="sm"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3400" y="914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971800" y="174625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3400" y="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Re-Thinking Linkages between Science and Action 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0" y="1905000"/>
            <a:ext cx="850900" cy="838200"/>
            <a:chOff x="3630" y="3940"/>
            <a:chExt cx="1440" cy="1440"/>
          </a:xfrm>
        </p:grpSpPr>
        <p:sp>
          <p:nvSpPr>
            <p:cNvPr id="25603" name="Oval 3"/>
            <p:cNvSpPr>
              <a:spLocks noChangeArrowheads="1"/>
            </p:cNvSpPr>
            <p:nvPr/>
          </p:nvSpPr>
          <p:spPr bwMode="auto">
            <a:xfrm>
              <a:off x="3630" y="3940"/>
              <a:ext cx="1440" cy="1440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3710" y="4280"/>
              <a:ext cx="1320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029200" y="1898650"/>
            <a:ext cx="914400" cy="844550"/>
            <a:chOff x="6850" y="3930"/>
            <a:chExt cx="1440" cy="1440"/>
          </a:xfrm>
        </p:grpSpPr>
        <p:sp>
          <p:nvSpPr>
            <p:cNvPr id="25606" name="Oval 6"/>
            <p:cNvSpPr>
              <a:spLocks noChangeArrowheads="1"/>
            </p:cNvSpPr>
            <p:nvPr/>
          </p:nvSpPr>
          <p:spPr bwMode="auto">
            <a:xfrm>
              <a:off x="6850" y="3930"/>
              <a:ext cx="1440" cy="1440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6960" y="4310"/>
              <a:ext cx="124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642" name="Rectangle 42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45" name="Rectangle 4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49" name="Rectangle 4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0" name="Rectangle 5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6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7" name="Rectangle 5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0" y="144145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48200" y="14414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Decision-maker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114800" y="2209800"/>
            <a:ext cx="762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114800" y="2514600"/>
            <a:ext cx="762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2667000" y="3467100"/>
            <a:ext cx="1966913" cy="723900"/>
            <a:chOff x="2820" y="3050"/>
            <a:chExt cx="3097" cy="1141"/>
          </a:xfrm>
        </p:grpSpPr>
        <p:sp>
          <p:nvSpPr>
            <p:cNvPr id="26" name="Oval 39"/>
            <p:cNvSpPr>
              <a:spLocks noChangeAspect="1" noChangeArrowheads="1"/>
            </p:cNvSpPr>
            <p:nvPr/>
          </p:nvSpPr>
          <p:spPr bwMode="auto">
            <a:xfrm>
              <a:off x="2820" y="3050"/>
              <a:ext cx="3097" cy="1141"/>
            </a:xfrm>
            <a:prstGeom prst="ellipse">
              <a:avLst/>
            </a:prstGeom>
            <a:noFill/>
            <a:ln w="19050">
              <a:solidFill>
                <a:srgbClr val="4A7EBB"/>
              </a:solidFill>
              <a:prstDash val="dash"/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38"/>
            <p:cNvSpPr>
              <a:spLocks noChangeAspect="1" noChangeArrowheads="1"/>
            </p:cNvSpPr>
            <p:nvPr/>
          </p:nvSpPr>
          <p:spPr bwMode="auto">
            <a:xfrm>
              <a:off x="3316" y="3301"/>
              <a:ext cx="668" cy="667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Text Box 37"/>
            <p:cNvSpPr txBox="1">
              <a:spLocks noChangeAspect="1" noChangeArrowheads="1"/>
            </p:cNvSpPr>
            <p:nvPr/>
          </p:nvSpPr>
          <p:spPr bwMode="auto">
            <a:xfrm>
              <a:off x="3353" y="3388"/>
              <a:ext cx="61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36"/>
            <p:cNvSpPr>
              <a:spLocks noChangeAspect="1" noChangeArrowheads="1"/>
            </p:cNvSpPr>
            <p:nvPr/>
          </p:nvSpPr>
          <p:spPr bwMode="auto">
            <a:xfrm>
              <a:off x="4809" y="3296"/>
              <a:ext cx="668" cy="667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 Box 35"/>
            <p:cNvSpPr txBox="1">
              <a:spLocks noChangeAspect="1" noChangeArrowheads="1"/>
            </p:cNvSpPr>
            <p:nvPr/>
          </p:nvSpPr>
          <p:spPr bwMode="auto">
            <a:xfrm>
              <a:off x="4860" y="3382"/>
              <a:ext cx="575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Cambria" pitchFamily="18" charset="0"/>
                  <a:cs typeface="Times New Roman" pitchFamily="18" charset="0"/>
                </a:rPr>
                <a:t>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34"/>
            <p:cNvSpPr>
              <a:spLocks noChangeAspect="1" noChangeShapeType="1"/>
            </p:cNvSpPr>
            <p:nvPr/>
          </p:nvSpPr>
          <p:spPr bwMode="auto">
            <a:xfrm>
              <a:off x="4141" y="3620"/>
              <a:ext cx="524" cy="10"/>
            </a:xfrm>
            <a:prstGeom prst="line">
              <a:avLst/>
            </a:prstGeom>
            <a:noFill/>
            <a:ln w="44450">
              <a:solidFill>
                <a:srgbClr val="4A7EBB"/>
              </a:solidFill>
              <a:round/>
              <a:headEnd type="triangle" w="sm" len="sm"/>
              <a:tailEnd type="triangle" w="sm" len="sm"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105400" y="3238500"/>
            <a:ext cx="457200" cy="457200"/>
            <a:chOff x="3480" y="510"/>
            <a:chExt cx="720" cy="720"/>
          </a:xfrm>
        </p:grpSpPr>
        <p:sp>
          <p:nvSpPr>
            <p:cNvPr id="50" name="Oval 19"/>
            <p:cNvSpPr>
              <a:spLocks noChangeAspect="1" noChangeArrowheads="1"/>
            </p:cNvSpPr>
            <p:nvPr/>
          </p:nvSpPr>
          <p:spPr bwMode="auto">
            <a:xfrm>
              <a:off x="3480" y="510"/>
              <a:ext cx="720" cy="720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Text Box 18"/>
            <p:cNvSpPr txBox="1">
              <a:spLocks noChangeAspect="1" noChangeArrowheads="1"/>
            </p:cNvSpPr>
            <p:nvPr/>
          </p:nvSpPr>
          <p:spPr bwMode="auto">
            <a:xfrm>
              <a:off x="3520" y="640"/>
              <a:ext cx="660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Line 24"/>
          <p:cNvSpPr>
            <a:spLocks noChangeShapeType="1"/>
          </p:cNvSpPr>
          <p:nvPr/>
        </p:nvSpPr>
        <p:spPr bwMode="auto">
          <a:xfrm flipH="1" flipV="1">
            <a:off x="4724400" y="4114800"/>
            <a:ext cx="571500" cy="457200"/>
          </a:xfrm>
          <a:prstGeom prst="line">
            <a:avLst/>
          </a:prstGeom>
          <a:noFill/>
          <a:ln w="44450">
            <a:solidFill>
              <a:srgbClr val="4A7EBB"/>
            </a:solidFill>
            <a:round/>
            <a:headEnd/>
            <a:tailEnd type="triangle" w="sm" len="sm"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9"/>
          <p:cNvSpPr>
            <a:spLocks noChangeShapeType="1"/>
          </p:cNvSpPr>
          <p:nvPr/>
        </p:nvSpPr>
        <p:spPr bwMode="auto">
          <a:xfrm flipH="1">
            <a:off x="4572000" y="3467100"/>
            <a:ext cx="361950" cy="101600"/>
          </a:xfrm>
          <a:prstGeom prst="line">
            <a:avLst/>
          </a:prstGeom>
          <a:noFill/>
          <a:ln w="44450">
            <a:solidFill>
              <a:srgbClr val="4A7EBB"/>
            </a:solidFill>
            <a:round/>
            <a:headEnd/>
            <a:tailEnd type="triangle" w="sm" len="sm"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410200" y="4572000"/>
            <a:ext cx="457200" cy="457200"/>
            <a:chOff x="3480" y="510"/>
            <a:chExt cx="720" cy="720"/>
          </a:xfrm>
        </p:grpSpPr>
        <p:sp>
          <p:nvSpPr>
            <p:cNvPr id="59" name="Oval 19"/>
            <p:cNvSpPr>
              <a:spLocks noChangeAspect="1" noChangeArrowheads="1"/>
            </p:cNvSpPr>
            <p:nvPr/>
          </p:nvSpPr>
          <p:spPr bwMode="auto">
            <a:xfrm>
              <a:off x="3480" y="510"/>
              <a:ext cx="720" cy="720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Text Box 18"/>
            <p:cNvSpPr txBox="1">
              <a:spLocks noChangeAspect="1" noChangeArrowheads="1"/>
            </p:cNvSpPr>
            <p:nvPr/>
          </p:nvSpPr>
          <p:spPr bwMode="auto">
            <a:xfrm>
              <a:off x="3520" y="640"/>
              <a:ext cx="660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Cambria" pitchFamily="18" charset="0"/>
                  <a:cs typeface="Times New Roman" pitchFamily="18" charset="0"/>
                </a:rPr>
                <a:t>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986087" y="5219700"/>
            <a:ext cx="1966913" cy="723900"/>
            <a:chOff x="2820" y="3050"/>
            <a:chExt cx="3097" cy="1141"/>
          </a:xfrm>
        </p:grpSpPr>
        <p:sp>
          <p:nvSpPr>
            <p:cNvPr id="58" name="Oval 16"/>
            <p:cNvSpPr>
              <a:spLocks noChangeAspect="1" noChangeArrowheads="1"/>
            </p:cNvSpPr>
            <p:nvPr/>
          </p:nvSpPr>
          <p:spPr bwMode="auto">
            <a:xfrm>
              <a:off x="2820" y="3050"/>
              <a:ext cx="3097" cy="1141"/>
            </a:xfrm>
            <a:prstGeom prst="ellipse">
              <a:avLst/>
            </a:prstGeom>
            <a:noFill/>
            <a:ln w="19050">
              <a:solidFill>
                <a:srgbClr val="4A7EBB"/>
              </a:solidFill>
              <a:prstDash val="dash"/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15"/>
            <p:cNvSpPr>
              <a:spLocks noChangeAspect="1" noChangeArrowheads="1"/>
            </p:cNvSpPr>
            <p:nvPr/>
          </p:nvSpPr>
          <p:spPr bwMode="auto">
            <a:xfrm>
              <a:off x="3316" y="3301"/>
              <a:ext cx="668" cy="667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Text Box 14"/>
            <p:cNvSpPr txBox="1">
              <a:spLocks noChangeAspect="1" noChangeArrowheads="1"/>
            </p:cNvSpPr>
            <p:nvPr/>
          </p:nvSpPr>
          <p:spPr bwMode="auto">
            <a:xfrm>
              <a:off x="3353" y="3388"/>
              <a:ext cx="61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Oval 13"/>
            <p:cNvSpPr>
              <a:spLocks noChangeAspect="1" noChangeArrowheads="1"/>
            </p:cNvSpPr>
            <p:nvPr/>
          </p:nvSpPr>
          <p:spPr bwMode="auto">
            <a:xfrm>
              <a:off x="4809" y="3296"/>
              <a:ext cx="668" cy="667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Text Box 12"/>
            <p:cNvSpPr txBox="1">
              <a:spLocks noChangeAspect="1" noChangeArrowheads="1"/>
            </p:cNvSpPr>
            <p:nvPr/>
          </p:nvSpPr>
          <p:spPr bwMode="auto">
            <a:xfrm>
              <a:off x="4860" y="3382"/>
              <a:ext cx="575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Cambria" pitchFamily="18" charset="0"/>
                  <a:cs typeface="Times New Roman" pitchFamily="18" charset="0"/>
                </a:rPr>
                <a:t>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Line 11"/>
            <p:cNvSpPr>
              <a:spLocks noChangeAspect="1" noChangeShapeType="1"/>
            </p:cNvSpPr>
            <p:nvPr/>
          </p:nvSpPr>
          <p:spPr bwMode="auto">
            <a:xfrm>
              <a:off x="4141" y="3620"/>
              <a:ext cx="524" cy="10"/>
            </a:xfrm>
            <a:prstGeom prst="line">
              <a:avLst/>
            </a:prstGeom>
            <a:noFill/>
            <a:ln w="44450">
              <a:solidFill>
                <a:srgbClr val="4A7EBB"/>
              </a:solidFill>
              <a:round/>
              <a:headEnd type="triangle" w="sm" len="sm"/>
              <a:tailEnd type="triangle" w="sm" len="sm"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5576887" y="3924300"/>
            <a:ext cx="1966913" cy="723900"/>
            <a:chOff x="2820" y="3050"/>
            <a:chExt cx="3097" cy="1141"/>
          </a:xfrm>
        </p:grpSpPr>
        <p:sp>
          <p:nvSpPr>
            <p:cNvPr id="83" name="Oval 32"/>
            <p:cNvSpPr>
              <a:spLocks noChangeAspect="1" noChangeArrowheads="1"/>
            </p:cNvSpPr>
            <p:nvPr/>
          </p:nvSpPr>
          <p:spPr bwMode="auto">
            <a:xfrm>
              <a:off x="2820" y="3050"/>
              <a:ext cx="3097" cy="1141"/>
            </a:xfrm>
            <a:prstGeom prst="ellipse">
              <a:avLst/>
            </a:prstGeom>
            <a:noFill/>
            <a:ln w="19050">
              <a:solidFill>
                <a:srgbClr val="4A7EBB"/>
              </a:solidFill>
              <a:prstDash val="dash"/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31"/>
            <p:cNvSpPr>
              <a:spLocks noChangeAspect="1" noChangeArrowheads="1"/>
            </p:cNvSpPr>
            <p:nvPr/>
          </p:nvSpPr>
          <p:spPr bwMode="auto">
            <a:xfrm>
              <a:off x="3316" y="3301"/>
              <a:ext cx="668" cy="667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Text Box 30"/>
            <p:cNvSpPr txBox="1">
              <a:spLocks noChangeAspect="1" noChangeArrowheads="1"/>
            </p:cNvSpPr>
            <p:nvPr/>
          </p:nvSpPr>
          <p:spPr bwMode="auto">
            <a:xfrm>
              <a:off x="3353" y="3388"/>
              <a:ext cx="61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Oval 29"/>
            <p:cNvSpPr>
              <a:spLocks noChangeAspect="1" noChangeArrowheads="1"/>
            </p:cNvSpPr>
            <p:nvPr/>
          </p:nvSpPr>
          <p:spPr bwMode="auto">
            <a:xfrm>
              <a:off x="4809" y="3296"/>
              <a:ext cx="668" cy="667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Text Box 28"/>
            <p:cNvSpPr txBox="1">
              <a:spLocks noChangeAspect="1" noChangeArrowheads="1"/>
            </p:cNvSpPr>
            <p:nvPr/>
          </p:nvSpPr>
          <p:spPr bwMode="auto">
            <a:xfrm>
              <a:off x="4860" y="3382"/>
              <a:ext cx="575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Cambria" pitchFamily="18" charset="0"/>
                  <a:cs typeface="Times New Roman" pitchFamily="18" charset="0"/>
                </a:rPr>
                <a:t>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Line 27"/>
            <p:cNvSpPr>
              <a:spLocks noChangeAspect="1" noChangeShapeType="1"/>
            </p:cNvSpPr>
            <p:nvPr/>
          </p:nvSpPr>
          <p:spPr bwMode="auto">
            <a:xfrm>
              <a:off x="4141" y="3620"/>
              <a:ext cx="524" cy="10"/>
            </a:xfrm>
            <a:prstGeom prst="line">
              <a:avLst/>
            </a:prstGeom>
            <a:noFill/>
            <a:ln w="44450">
              <a:solidFill>
                <a:srgbClr val="4A7EBB"/>
              </a:solidFill>
              <a:round/>
              <a:headEnd type="triangle" w="sm" len="sm"/>
              <a:tailEnd type="triangle" w="sm" len="sm"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1995487" y="4305300"/>
            <a:ext cx="457200" cy="457200"/>
            <a:chOff x="3480" y="510"/>
            <a:chExt cx="720" cy="720"/>
          </a:xfrm>
        </p:grpSpPr>
        <p:sp>
          <p:nvSpPr>
            <p:cNvPr id="90" name="Oval 23"/>
            <p:cNvSpPr>
              <a:spLocks noChangeAspect="1" noChangeArrowheads="1"/>
            </p:cNvSpPr>
            <p:nvPr/>
          </p:nvSpPr>
          <p:spPr bwMode="auto">
            <a:xfrm>
              <a:off x="3480" y="510"/>
              <a:ext cx="720" cy="720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Text Box 22"/>
            <p:cNvSpPr txBox="1">
              <a:spLocks noChangeAspect="1" noChangeArrowheads="1"/>
            </p:cNvSpPr>
            <p:nvPr/>
          </p:nvSpPr>
          <p:spPr bwMode="auto">
            <a:xfrm>
              <a:off x="3520" y="640"/>
              <a:ext cx="660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2" name="Line 25"/>
          <p:cNvSpPr>
            <a:spLocks noChangeShapeType="1"/>
          </p:cNvSpPr>
          <p:nvPr/>
        </p:nvSpPr>
        <p:spPr bwMode="auto">
          <a:xfrm flipV="1">
            <a:off x="2300287" y="3924300"/>
            <a:ext cx="215900" cy="260350"/>
          </a:xfrm>
          <a:prstGeom prst="line">
            <a:avLst/>
          </a:prstGeom>
          <a:noFill/>
          <a:ln w="44450">
            <a:solidFill>
              <a:srgbClr val="4A7EBB"/>
            </a:solidFill>
            <a:round/>
            <a:headEnd/>
            <a:tailEnd type="triangle" w="sm" len="sm"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Line 40"/>
          <p:cNvSpPr>
            <a:spLocks noChangeShapeType="1"/>
          </p:cNvSpPr>
          <p:nvPr/>
        </p:nvSpPr>
        <p:spPr bwMode="auto">
          <a:xfrm flipH="1">
            <a:off x="5018087" y="5105400"/>
            <a:ext cx="406400" cy="406400"/>
          </a:xfrm>
          <a:prstGeom prst="line">
            <a:avLst/>
          </a:prstGeom>
          <a:noFill/>
          <a:ln w="44450">
            <a:solidFill>
              <a:srgbClr val="4A7EBB"/>
            </a:solidFill>
            <a:round/>
            <a:headEnd/>
            <a:tailEnd type="triangle" w="sm" len="sm"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257800" y="586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Knowledge Systems Analysis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 t="8000" r="11250" b="4000"/>
          <a:stretch>
            <a:fillRect/>
          </a:stretch>
        </p:blipFill>
        <p:spPr bwMode="auto">
          <a:xfrm>
            <a:off x="457200" y="9906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8340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Map of stakeholder organizations involved in land use and green area planning in San Juan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066800"/>
            <a:ext cx="2743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C00000"/>
                </a:solidFill>
              </a:rPr>
              <a:t>26  Total organizations</a:t>
            </a:r>
          </a:p>
          <a:p>
            <a:pPr marL="342900" indent="-342900"/>
            <a:r>
              <a:rPr lang="en-US" dirty="0" smtClean="0">
                <a:solidFill>
                  <a:srgbClr val="C00000"/>
                </a:solidFill>
              </a:rPr>
              <a:t>16   government</a:t>
            </a:r>
          </a:p>
          <a:p>
            <a:pPr marL="342900" indent="-342900"/>
            <a:r>
              <a:rPr lang="en-US" dirty="0" smtClean="0">
                <a:solidFill>
                  <a:srgbClr val="C00000"/>
                </a:solidFill>
              </a:rPr>
              <a:t>  6   NGOs</a:t>
            </a:r>
          </a:p>
          <a:p>
            <a:pPr marL="342900" indent="-342900"/>
            <a:r>
              <a:rPr lang="en-US" dirty="0" smtClean="0">
                <a:solidFill>
                  <a:srgbClr val="C00000"/>
                </a:solidFill>
              </a:rPr>
              <a:t>  3   academic/research </a:t>
            </a:r>
          </a:p>
          <a:p>
            <a:pPr marL="342900" indent="-342900"/>
            <a:r>
              <a:rPr lang="en-US" sz="1600" dirty="0" smtClean="0">
                <a:solidFill>
                  <a:srgbClr val="C00000"/>
                </a:solidFill>
              </a:rPr>
              <a:t>80% collect data in-house</a:t>
            </a:r>
          </a:p>
          <a:p>
            <a:pPr marL="342900" indent="-342900">
              <a:buAutoNum type="arabicPlain" startAt="26"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133600" y="49530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4800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47244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76800" y="39624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24200" y="3505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1910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24200" y="5638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91000" y="54864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10200" y="3733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4724400" y="2133600"/>
            <a:ext cx="838200" cy="76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57600" y="1905000"/>
            <a:ext cx="838200" cy="76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514600" y="2133600"/>
            <a:ext cx="838200" cy="76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943600" y="1371600"/>
            <a:ext cx="838200" cy="76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657600" y="4495800"/>
            <a:ext cx="609600" cy="533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181600" y="4191000"/>
            <a:ext cx="609600" cy="533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72200" y="4419600"/>
            <a:ext cx="609600" cy="533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53200" y="3442288"/>
            <a:ext cx="609600" cy="533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2590800" y="2362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PB</a:t>
            </a:r>
            <a:endParaRPr lang="en-US" sz="1400" dirty="0"/>
          </a:p>
        </p:txBody>
      </p:sp>
      <p:sp>
        <p:nvSpPr>
          <p:cNvPr id="11" name="TextBox 19"/>
          <p:cNvSpPr txBox="1"/>
          <p:nvPr/>
        </p:nvSpPr>
        <p:spPr>
          <a:xfrm>
            <a:off x="3810000" y="2133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EQB</a:t>
            </a:r>
            <a:endParaRPr lang="en-US" sz="1400" dirty="0"/>
          </a:p>
        </p:txBody>
      </p:sp>
      <p:sp>
        <p:nvSpPr>
          <p:cNvPr id="12" name="TextBox 20"/>
          <p:cNvSpPr txBox="1"/>
          <p:nvPr/>
        </p:nvSpPr>
        <p:spPr>
          <a:xfrm>
            <a:off x="4876800" y="23622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DENR</a:t>
            </a:r>
            <a:endParaRPr lang="en-US" sz="1200" dirty="0"/>
          </a:p>
        </p:txBody>
      </p:sp>
      <p:sp>
        <p:nvSpPr>
          <p:cNvPr id="13" name="TextBox 21"/>
          <p:cNvSpPr txBox="1"/>
          <p:nvPr/>
        </p:nvSpPr>
        <p:spPr>
          <a:xfrm>
            <a:off x="3581400" y="4648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SJTOP</a:t>
            </a:r>
            <a:endParaRPr lang="en-US" sz="1200" dirty="0"/>
          </a:p>
        </p:txBody>
      </p:sp>
      <p:sp>
        <p:nvSpPr>
          <p:cNvPr id="14" name="TextBox 22"/>
          <p:cNvSpPr txBox="1"/>
          <p:nvPr/>
        </p:nvSpPr>
        <p:spPr>
          <a:xfrm>
            <a:off x="6096000" y="449282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CT</a:t>
            </a:r>
            <a:endParaRPr lang="en-US" sz="1400" dirty="0"/>
          </a:p>
        </p:txBody>
      </p:sp>
      <p:sp>
        <p:nvSpPr>
          <p:cNvPr id="15" name="TextBox 23"/>
          <p:cNvSpPr txBox="1"/>
          <p:nvPr/>
        </p:nvSpPr>
        <p:spPr>
          <a:xfrm>
            <a:off x="6477000" y="3518488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UPR</a:t>
            </a:r>
            <a:endParaRPr lang="en-US" sz="1400" dirty="0"/>
          </a:p>
        </p:txBody>
      </p:sp>
      <p:sp>
        <p:nvSpPr>
          <p:cNvPr id="16" name="TextBox 24"/>
          <p:cNvSpPr txBox="1"/>
          <p:nvPr/>
        </p:nvSpPr>
        <p:spPr>
          <a:xfrm>
            <a:off x="6019800" y="159722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IITF</a:t>
            </a:r>
            <a:endParaRPr lang="en-US" sz="1400" dirty="0"/>
          </a:p>
        </p:txBody>
      </p:sp>
      <p:sp>
        <p:nvSpPr>
          <p:cNvPr id="17" name="TextBox 25"/>
          <p:cNvSpPr txBox="1"/>
          <p:nvPr/>
        </p:nvSpPr>
        <p:spPr>
          <a:xfrm>
            <a:off x="5105400" y="4343400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smtClean="0"/>
              <a:t>SCSJEC</a:t>
            </a:r>
            <a:endParaRPr lang="en-US" sz="9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828798" y="990602"/>
            <a:ext cx="2" cy="4724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36"/>
          <p:cNvSpPr txBox="1"/>
          <p:nvPr/>
        </p:nvSpPr>
        <p:spPr>
          <a:xfrm>
            <a:off x="914400" y="1143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Federal</a:t>
            </a:r>
            <a:endParaRPr lang="en-US" sz="1400" b="1" dirty="0"/>
          </a:p>
        </p:txBody>
      </p:sp>
      <p:sp>
        <p:nvSpPr>
          <p:cNvPr id="28" name="TextBox 38"/>
          <p:cNvSpPr txBox="1"/>
          <p:nvPr/>
        </p:nvSpPr>
        <p:spPr>
          <a:xfrm>
            <a:off x="914400" y="28194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State</a:t>
            </a:r>
            <a:endParaRPr lang="en-US" sz="1400" b="1" dirty="0"/>
          </a:p>
        </p:txBody>
      </p:sp>
      <p:sp>
        <p:nvSpPr>
          <p:cNvPr id="29" name="TextBox 39"/>
          <p:cNvSpPr txBox="1"/>
          <p:nvPr/>
        </p:nvSpPr>
        <p:spPr>
          <a:xfrm>
            <a:off x="914400" y="47244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City</a:t>
            </a:r>
            <a:endParaRPr lang="en-US" sz="1400" b="1" dirty="0"/>
          </a:p>
        </p:txBody>
      </p:sp>
      <p:sp>
        <p:nvSpPr>
          <p:cNvPr id="38" name="Oval 37"/>
          <p:cNvSpPr/>
          <p:nvPr/>
        </p:nvSpPr>
        <p:spPr>
          <a:xfrm>
            <a:off x="4724400" y="3352800"/>
            <a:ext cx="762000" cy="685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21"/>
          <p:cNvSpPr txBox="1"/>
          <p:nvPr/>
        </p:nvSpPr>
        <p:spPr>
          <a:xfrm>
            <a:off x="4724400" y="3505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SDI</a:t>
            </a:r>
            <a:endParaRPr lang="en-US" sz="1400" dirty="0"/>
          </a:p>
        </p:txBody>
      </p:sp>
      <p:cxnSp>
        <p:nvCxnSpPr>
          <p:cNvPr id="49" name="Straight Arrow Connector 48"/>
          <p:cNvCxnSpPr>
            <a:stCxn id="17" idx="1"/>
          </p:cNvCxnSpPr>
          <p:nvPr/>
        </p:nvCxnSpPr>
        <p:spPr>
          <a:xfrm flipH="1">
            <a:off x="4267200" y="4458816"/>
            <a:ext cx="838200" cy="1893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267200" y="4953000"/>
            <a:ext cx="1905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553200" y="3962400"/>
            <a:ext cx="1524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5562600" y="2667000"/>
            <a:ext cx="990601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6400800" y="2286000"/>
            <a:ext cx="30480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36" idx="2"/>
          </p:cNvCxnSpPr>
          <p:nvPr/>
        </p:nvCxnSpPr>
        <p:spPr>
          <a:xfrm>
            <a:off x="4419600" y="2362200"/>
            <a:ext cx="3048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8600" y="2241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Role of ULTRA to facilitate co-production in the network</a:t>
            </a:r>
            <a:endParaRPr lang="en-US" sz="2400" i="1" dirty="0">
              <a:solidFill>
                <a:srgbClr val="FFC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447800" y="6172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343400" y="6172200"/>
            <a:ext cx="3048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858000" y="61722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828800" y="60446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Government agencies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4724400" y="6214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NGO’s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7239000" y="6096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Research Institutions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70648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Future Visions for the City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47800"/>
            <a:ext cx="8458200" cy="4525963"/>
          </a:xfrm>
          <a:prstGeom prst="rect">
            <a:avLst/>
          </a:prstGeom>
        </p:spPr>
        <p:txBody>
          <a:bodyPr/>
          <a:lstStyle/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Economically Sustainable Vision - </a:t>
            </a:r>
            <a:r>
              <a:rPr lang="en-US" sz="3000" i="1" noProof="0" dirty="0" smtClean="0"/>
              <a:t>r</a:t>
            </a:r>
            <a:r>
              <a:rPr lang="en-US" sz="3000" i="1" dirty="0" err="1" smtClean="0"/>
              <a:t>egional</a:t>
            </a:r>
            <a:r>
              <a:rPr lang="en-US" sz="3000" i="1" dirty="0" smtClean="0"/>
              <a:t>/state 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3000" dirty="0" smtClean="0"/>
              <a:t>Ecologically Sustainable Vision - </a:t>
            </a:r>
            <a:r>
              <a:rPr lang="en-US" sz="3000" i="1" dirty="0" smtClean="0"/>
              <a:t>regional/watershed </a:t>
            </a:r>
            <a:endParaRPr lang="en-US" sz="3000" dirty="0" smtClean="0"/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sz="3000" dirty="0" smtClean="0"/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en-US" sz="30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Modern Vision (Mayor’s vision) – </a:t>
            </a: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urban cores</a:t>
            </a:r>
            <a:endParaRPr lang="en-US" sz="3000" i="1" dirty="0" smtClean="0"/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lang="en-US" sz="3000" i="1" baseline="0" dirty="0" smtClean="0"/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3000" i="1" baseline="0" dirty="0" smtClean="0"/>
              <a:t> </a:t>
            </a:r>
            <a:r>
              <a:rPr lang="en-US" sz="3000" baseline="0" dirty="0" smtClean="0"/>
              <a:t>Livable Vision (Municipal Territorial</a:t>
            </a:r>
            <a:r>
              <a:rPr lang="en-US" sz="3000" dirty="0" smtClean="0"/>
              <a:t> Ordinance Plan)</a:t>
            </a:r>
            <a:endParaRPr kumimoji="0" lang="en-US" sz="3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Design Criteria for the Effective Co-Production of Science             for Urban Sustainability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209800"/>
            <a:ext cx="5562600" cy="37338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context</a:t>
            </a:r>
          </a:p>
          <a:p>
            <a:pPr>
              <a:buNone/>
            </a:pPr>
            <a:endParaRPr lang="en-US" i="1" dirty="0" smtClean="0">
              <a:solidFill>
                <a:srgbClr val="FFC000"/>
              </a:solidFill>
            </a:endParaRPr>
          </a:p>
          <a:p>
            <a:r>
              <a:rPr lang="en-US" i="1" dirty="0" smtClean="0">
                <a:solidFill>
                  <a:srgbClr val="FFC000"/>
                </a:solidFill>
              </a:rPr>
              <a:t>reflexivity</a:t>
            </a:r>
          </a:p>
          <a:p>
            <a:pPr>
              <a:buNone/>
            </a:pPr>
            <a:endParaRPr lang="en-US" i="1" dirty="0" smtClean="0">
              <a:solidFill>
                <a:srgbClr val="FFC000"/>
              </a:solidFill>
            </a:endParaRPr>
          </a:p>
          <a:p>
            <a:r>
              <a:rPr lang="en-US" i="1" dirty="0" smtClean="0">
                <a:solidFill>
                  <a:srgbClr val="FFC000"/>
                </a:solidFill>
              </a:rPr>
              <a:t>polycentric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Context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334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Understand the decision-making and political context. 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Foster inclusiveness.</a:t>
            </a:r>
          </a:p>
          <a:p>
            <a:pPr lvl="0">
              <a:buNone/>
            </a:pPr>
            <a:endParaRPr lang="en-US" dirty="0" smtClean="0"/>
          </a:p>
          <a:p>
            <a:r>
              <a:rPr lang="en-US" dirty="0" smtClean="0"/>
              <a:t>Expose researchers to the social and political realities of the place they are studying in. 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Context: 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Fostering inclusiveness through diverse and flexible engagement and collaboration methods.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41437"/>
            <a:ext cx="5181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Partnerships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Field trips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Needs assessment survey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Interdisciplinary workshops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Community forums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Participatory mapping</a:t>
            </a:r>
          </a:p>
          <a:p>
            <a:pPr>
              <a:buFontTx/>
              <a:buNone/>
            </a:pP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685800" y="5184775"/>
            <a:ext cx="48006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16 natural scientists, 10 social scientists</a:t>
            </a:r>
          </a:p>
          <a:p>
            <a:r>
              <a:rPr lang="en-US" sz="2000">
                <a:solidFill>
                  <a:srgbClr val="FFFF00"/>
                </a:solidFill>
              </a:rPr>
              <a:t>17 partner institutions</a:t>
            </a:r>
          </a:p>
          <a:p>
            <a:r>
              <a:rPr lang="en-US" sz="2000">
                <a:solidFill>
                  <a:srgbClr val="FFFF00"/>
                </a:solidFill>
              </a:rPr>
              <a:t>~70 stakeholder organizations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  <p:pic>
        <p:nvPicPr>
          <p:cNvPr id="9221" name="Picture 4" descr="monte morcelo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295400"/>
            <a:ext cx="20574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workshop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267200"/>
            <a:ext cx="31242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Reflexivity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4582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Self-critic/evaluation of the research process.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‘Open-up’ the research process.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Monitor learning and adapt science when necessary.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Outline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Background on San Juan and ULTRA-Ex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Re-thinking how science informs action through knowledge systems analysis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Design criteria: 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context, reflexivity, polycentric networks</a:t>
            </a:r>
          </a:p>
          <a:p>
            <a:pPr lvl="1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Towards effective long-term knowledge-action systems for sustainability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2743200"/>
            <a:ext cx="14478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2895600"/>
            <a:ext cx="10668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800" y="2819400"/>
            <a:ext cx="13716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0" y="3008293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Framing of Problem and Research Agenda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38800" y="32105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Results/output interpretation 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14800" y="3048000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Sampling design and selection of methods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36576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51816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Reflexivity in science and decision-making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2743200"/>
            <a:ext cx="14478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2895600"/>
            <a:ext cx="10668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800" y="2819400"/>
            <a:ext cx="13716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7600" y="2895600"/>
            <a:ext cx="9906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0" y="3008293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Framing of Problem and Research Agenda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38800" y="32105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Results/output interpretation 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67600" y="3200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Application/ Decision/ Education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14800" y="3048000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Sampling design and selection of methods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36576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51816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9342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Reflexivity in science and decision-making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21" name="Flowchart: Collate 20"/>
          <p:cNvSpPr/>
          <p:nvPr/>
        </p:nvSpPr>
        <p:spPr>
          <a:xfrm>
            <a:off x="6248400" y="26670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lowchart: Collate 21"/>
          <p:cNvSpPr/>
          <p:nvPr/>
        </p:nvSpPr>
        <p:spPr>
          <a:xfrm>
            <a:off x="7924800" y="28194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6248400" y="990600"/>
            <a:ext cx="1219200" cy="762000"/>
          </a:xfrm>
          <a:prstGeom prst="wedgeRoundRectCallout">
            <a:avLst>
              <a:gd name="adj1" fmla="val -44580"/>
              <a:gd name="adj2" fmla="val 180565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24600" y="1066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Peer review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7924800" y="990600"/>
            <a:ext cx="1066800" cy="914400"/>
          </a:xfrm>
          <a:prstGeom prst="wedgeRoundRectCallout">
            <a:avLst>
              <a:gd name="adj1" fmla="val -44397"/>
              <a:gd name="adj2" fmla="val 157232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24800" y="114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Political debate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lowchart: Collate 31"/>
          <p:cNvSpPr/>
          <p:nvPr/>
        </p:nvSpPr>
        <p:spPr>
          <a:xfrm>
            <a:off x="762000" y="6096000"/>
            <a:ext cx="228600" cy="3810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43000" y="60960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‘open up’ research process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2743200"/>
            <a:ext cx="14478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2895600"/>
            <a:ext cx="10668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800" y="2819400"/>
            <a:ext cx="13716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7600" y="2895600"/>
            <a:ext cx="9906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0" y="3008293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Framing of Problem and Research Agenda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38800" y="32105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Results/output interpretation 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67600" y="3200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Application/ Decision/ Education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14800" y="3048000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Sampling design and selection of methods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36576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51816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9342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Reflexivity in science and decision-making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21" name="Flowchart: Collate 20"/>
          <p:cNvSpPr/>
          <p:nvPr/>
        </p:nvSpPr>
        <p:spPr>
          <a:xfrm>
            <a:off x="6248400" y="26670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lowchart: Collate 21"/>
          <p:cNvSpPr/>
          <p:nvPr/>
        </p:nvSpPr>
        <p:spPr>
          <a:xfrm>
            <a:off x="7924800" y="28194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hape 30"/>
          <p:cNvCxnSpPr/>
          <p:nvPr/>
        </p:nvCxnSpPr>
        <p:spPr>
          <a:xfrm rot="5400000">
            <a:off x="3676650" y="3295650"/>
            <a:ext cx="152400" cy="1790700"/>
          </a:xfrm>
          <a:prstGeom prst="curvedConnector3">
            <a:avLst>
              <a:gd name="adj1" fmla="val 2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 flipH="1">
            <a:off x="5448300" y="3314700"/>
            <a:ext cx="76200" cy="1676400"/>
          </a:xfrm>
          <a:prstGeom prst="curvedConnector3">
            <a:avLst>
              <a:gd name="adj1" fmla="val -30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5400000">
            <a:off x="7105650" y="3333750"/>
            <a:ext cx="76200" cy="1638300"/>
          </a:xfrm>
          <a:prstGeom prst="curvedConnector3">
            <a:avLst>
              <a:gd name="adj1" fmla="val 40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llate 24"/>
          <p:cNvSpPr/>
          <p:nvPr/>
        </p:nvSpPr>
        <p:spPr>
          <a:xfrm>
            <a:off x="762000" y="6096000"/>
            <a:ext cx="228600" cy="3810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000" y="60960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‘open up’ research process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895600"/>
            <a:ext cx="9906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2743200"/>
            <a:ext cx="14478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2895600"/>
            <a:ext cx="10668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800" y="2819400"/>
            <a:ext cx="13716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7600" y="2895600"/>
            <a:ext cx="9906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9600" y="3200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Context Analysis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0" y="3008293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Framing of Problem and Research Agenda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38800" y="32105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Results/output interpretation 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67600" y="3200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Application/ Decision/ Education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14800" y="3048000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Sampling design and selection of methods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16764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36576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51816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9342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Reflexivity in science and decision-making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8" name="Flowchart: Collate 17"/>
          <p:cNvSpPr/>
          <p:nvPr/>
        </p:nvSpPr>
        <p:spPr>
          <a:xfrm>
            <a:off x="1066800" y="28194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lowchart: Collate 18"/>
          <p:cNvSpPr/>
          <p:nvPr/>
        </p:nvSpPr>
        <p:spPr>
          <a:xfrm>
            <a:off x="2743200" y="25908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lowchart: Collate 19"/>
          <p:cNvSpPr/>
          <p:nvPr/>
        </p:nvSpPr>
        <p:spPr>
          <a:xfrm>
            <a:off x="4572000" y="27432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lowchart: Collate 20"/>
          <p:cNvSpPr/>
          <p:nvPr/>
        </p:nvSpPr>
        <p:spPr>
          <a:xfrm>
            <a:off x="6248400" y="26670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lowchart: Collate 21"/>
          <p:cNvSpPr/>
          <p:nvPr/>
        </p:nvSpPr>
        <p:spPr>
          <a:xfrm>
            <a:off x="7924800" y="28194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Curved Connector 28"/>
          <p:cNvCxnSpPr>
            <a:stCxn id="8" idx="2"/>
            <a:endCxn id="2" idx="2"/>
          </p:cNvCxnSpPr>
          <p:nvPr/>
        </p:nvCxnSpPr>
        <p:spPr>
          <a:xfrm rot="5400000" flipH="1">
            <a:off x="1943100" y="3352800"/>
            <a:ext cx="152400" cy="1676400"/>
          </a:xfrm>
          <a:prstGeom prst="curvedConnector3">
            <a:avLst>
              <a:gd name="adj1" fmla="val -1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9" idx="2"/>
            <a:endCxn id="8" idx="2"/>
          </p:cNvCxnSpPr>
          <p:nvPr/>
        </p:nvCxnSpPr>
        <p:spPr>
          <a:xfrm rot="5400000">
            <a:off x="3676650" y="3295650"/>
            <a:ext cx="152400" cy="1790700"/>
          </a:xfrm>
          <a:prstGeom prst="curvedConnector3">
            <a:avLst>
              <a:gd name="adj1" fmla="val 2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2" idx="2"/>
            <a:endCxn id="9" idx="2"/>
          </p:cNvCxnSpPr>
          <p:nvPr/>
        </p:nvCxnSpPr>
        <p:spPr>
          <a:xfrm rot="5400000" flipH="1">
            <a:off x="5448300" y="3314700"/>
            <a:ext cx="76200" cy="1676400"/>
          </a:xfrm>
          <a:prstGeom prst="curvedConnector3">
            <a:avLst>
              <a:gd name="adj1" fmla="val -30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3" idx="2"/>
            <a:endCxn id="12" idx="2"/>
          </p:cNvCxnSpPr>
          <p:nvPr/>
        </p:nvCxnSpPr>
        <p:spPr>
          <a:xfrm rot="5400000">
            <a:off x="7105650" y="3333750"/>
            <a:ext cx="76200" cy="1638300"/>
          </a:xfrm>
          <a:prstGeom prst="curvedConnector3">
            <a:avLst>
              <a:gd name="adj1" fmla="val 40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Collate 31"/>
          <p:cNvSpPr/>
          <p:nvPr/>
        </p:nvSpPr>
        <p:spPr>
          <a:xfrm>
            <a:off x="762000" y="6096000"/>
            <a:ext cx="228600" cy="3810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43000" y="60960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‘open up’ research process</a:t>
            </a:r>
            <a:endParaRPr lang="en-US" sz="1600" dirty="0"/>
          </a:p>
        </p:txBody>
      </p:sp>
      <p:sp>
        <p:nvSpPr>
          <p:cNvPr id="35" name="Rounded Rectangular Callout 34"/>
          <p:cNvSpPr/>
          <p:nvPr/>
        </p:nvSpPr>
        <p:spPr>
          <a:xfrm>
            <a:off x="533400" y="1143000"/>
            <a:ext cx="1676400" cy="1219200"/>
          </a:xfrm>
          <a:prstGeom prst="wedgeRoundRectCallout">
            <a:avLst>
              <a:gd name="adj1" fmla="val -14135"/>
              <a:gd name="adj2" fmla="val 98963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5720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Stakeholder engagement and survey of needs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895600"/>
            <a:ext cx="9906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2743200"/>
            <a:ext cx="14478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2895600"/>
            <a:ext cx="10668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800" y="2819400"/>
            <a:ext cx="13716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7600" y="2895600"/>
            <a:ext cx="9906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9600" y="3200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Context Analysis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0" y="3008293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Framing of Problem and Research Agenda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38800" y="32105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Results/output interpretation 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67600" y="3200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Application/ Decision/ Education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14800" y="3048000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Sampling design and selection of methods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16764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36576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51816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9342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Reflexivity in science and decision-making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8" name="Flowchart: Collate 17"/>
          <p:cNvSpPr/>
          <p:nvPr/>
        </p:nvSpPr>
        <p:spPr>
          <a:xfrm>
            <a:off x="1066800" y="28194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lowchart: Collate 18"/>
          <p:cNvSpPr/>
          <p:nvPr/>
        </p:nvSpPr>
        <p:spPr>
          <a:xfrm>
            <a:off x="2743200" y="25908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lowchart: Collate 19"/>
          <p:cNvSpPr/>
          <p:nvPr/>
        </p:nvSpPr>
        <p:spPr>
          <a:xfrm>
            <a:off x="4572000" y="27432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lowchart: Collate 20"/>
          <p:cNvSpPr/>
          <p:nvPr/>
        </p:nvSpPr>
        <p:spPr>
          <a:xfrm>
            <a:off x="6248400" y="26670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lowchart: Collate 21"/>
          <p:cNvSpPr/>
          <p:nvPr/>
        </p:nvSpPr>
        <p:spPr>
          <a:xfrm>
            <a:off x="7924800" y="28194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Curved Connector 28"/>
          <p:cNvCxnSpPr>
            <a:stCxn id="8" idx="2"/>
            <a:endCxn id="2" idx="2"/>
          </p:cNvCxnSpPr>
          <p:nvPr/>
        </p:nvCxnSpPr>
        <p:spPr>
          <a:xfrm rot="5400000" flipH="1">
            <a:off x="1943100" y="3352800"/>
            <a:ext cx="152400" cy="1676400"/>
          </a:xfrm>
          <a:prstGeom prst="curvedConnector3">
            <a:avLst>
              <a:gd name="adj1" fmla="val -1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9" idx="2"/>
            <a:endCxn id="8" idx="2"/>
          </p:cNvCxnSpPr>
          <p:nvPr/>
        </p:nvCxnSpPr>
        <p:spPr>
          <a:xfrm rot="5400000">
            <a:off x="3676650" y="3295650"/>
            <a:ext cx="152400" cy="1790700"/>
          </a:xfrm>
          <a:prstGeom prst="curvedConnector3">
            <a:avLst>
              <a:gd name="adj1" fmla="val 2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2" idx="2"/>
            <a:endCxn id="9" idx="2"/>
          </p:cNvCxnSpPr>
          <p:nvPr/>
        </p:nvCxnSpPr>
        <p:spPr>
          <a:xfrm rot="5400000" flipH="1">
            <a:off x="5448300" y="3314700"/>
            <a:ext cx="76200" cy="1676400"/>
          </a:xfrm>
          <a:prstGeom prst="curvedConnector3">
            <a:avLst>
              <a:gd name="adj1" fmla="val -30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3" idx="2"/>
            <a:endCxn id="12" idx="2"/>
          </p:cNvCxnSpPr>
          <p:nvPr/>
        </p:nvCxnSpPr>
        <p:spPr>
          <a:xfrm rot="5400000">
            <a:off x="7105650" y="3333750"/>
            <a:ext cx="76200" cy="1638300"/>
          </a:xfrm>
          <a:prstGeom prst="curvedConnector3">
            <a:avLst>
              <a:gd name="adj1" fmla="val 40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Collate 31"/>
          <p:cNvSpPr/>
          <p:nvPr/>
        </p:nvSpPr>
        <p:spPr>
          <a:xfrm>
            <a:off x="762000" y="6096000"/>
            <a:ext cx="228600" cy="3810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43000" y="60960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‘open up’ research process</a:t>
            </a:r>
            <a:endParaRPr lang="en-US" sz="1600" dirty="0"/>
          </a:p>
        </p:txBody>
      </p:sp>
      <p:sp>
        <p:nvSpPr>
          <p:cNvPr id="35" name="Rounded Rectangular Callout 34"/>
          <p:cNvSpPr/>
          <p:nvPr/>
        </p:nvSpPr>
        <p:spPr>
          <a:xfrm>
            <a:off x="533400" y="1143000"/>
            <a:ext cx="1676400" cy="1219200"/>
          </a:xfrm>
          <a:prstGeom prst="wedgeRoundRectCallout">
            <a:avLst>
              <a:gd name="adj1" fmla="val -14135"/>
              <a:gd name="adj2" fmla="val 98963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ular Callout 36"/>
          <p:cNvSpPr/>
          <p:nvPr/>
        </p:nvSpPr>
        <p:spPr>
          <a:xfrm>
            <a:off x="2590800" y="914400"/>
            <a:ext cx="1600200" cy="1066800"/>
          </a:xfrm>
          <a:prstGeom prst="wedgeRoundRectCallout">
            <a:avLst>
              <a:gd name="adj1" fmla="val -36961"/>
              <a:gd name="adj2" fmla="val 118195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590800" y="950893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Co-framing of questions through deliberative workshops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20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Stakeholder engagement and survey of needs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895600"/>
            <a:ext cx="9906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2743200"/>
            <a:ext cx="14478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2895600"/>
            <a:ext cx="10668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800" y="2819400"/>
            <a:ext cx="13716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7600" y="2895600"/>
            <a:ext cx="9906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9600" y="3200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Context Analysis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0" y="3008293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Framing of Problem and Research Agenda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38800" y="32105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Results/output interpretation 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67600" y="3200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Application/ Decision/ Education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14800" y="3048000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Sampling design and selection of methods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16764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36576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51816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9342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Reflexivity in science and decision-making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8" name="Flowchart: Collate 17"/>
          <p:cNvSpPr/>
          <p:nvPr/>
        </p:nvSpPr>
        <p:spPr>
          <a:xfrm>
            <a:off x="1066800" y="28194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lowchart: Collate 18"/>
          <p:cNvSpPr/>
          <p:nvPr/>
        </p:nvSpPr>
        <p:spPr>
          <a:xfrm>
            <a:off x="2743200" y="25908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lowchart: Collate 19"/>
          <p:cNvSpPr/>
          <p:nvPr/>
        </p:nvSpPr>
        <p:spPr>
          <a:xfrm>
            <a:off x="4572000" y="27432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lowchart: Collate 20"/>
          <p:cNvSpPr/>
          <p:nvPr/>
        </p:nvSpPr>
        <p:spPr>
          <a:xfrm>
            <a:off x="6248400" y="26670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lowchart: Collate 21"/>
          <p:cNvSpPr/>
          <p:nvPr/>
        </p:nvSpPr>
        <p:spPr>
          <a:xfrm>
            <a:off x="7924800" y="28194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Curved Connector 28"/>
          <p:cNvCxnSpPr>
            <a:stCxn id="8" idx="2"/>
            <a:endCxn id="2" idx="2"/>
          </p:cNvCxnSpPr>
          <p:nvPr/>
        </p:nvCxnSpPr>
        <p:spPr>
          <a:xfrm rot="5400000" flipH="1">
            <a:off x="1943100" y="3352800"/>
            <a:ext cx="152400" cy="1676400"/>
          </a:xfrm>
          <a:prstGeom prst="curvedConnector3">
            <a:avLst>
              <a:gd name="adj1" fmla="val -1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9" idx="2"/>
            <a:endCxn id="8" idx="2"/>
          </p:cNvCxnSpPr>
          <p:nvPr/>
        </p:nvCxnSpPr>
        <p:spPr>
          <a:xfrm rot="5400000">
            <a:off x="3676650" y="3295650"/>
            <a:ext cx="152400" cy="1790700"/>
          </a:xfrm>
          <a:prstGeom prst="curvedConnector3">
            <a:avLst>
              <a:gd name="adj1" fmla="val 2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2" idx="2"/>
            <a:endCxn id="9" idx="2"/>
          </p:cNvCxnSpPr>
          <p:nvPr/>
        </p:nvCxnSpPr>
        <p:spPr>
          <a:xfrm rot="5400000" flipH="1">
            <a:off x="5448300" y="3314700"/>
            <a:ext cx="76200" cy="1676400"/>
          </a:xfrm>
          <a:prstGeom prst="curvedConnector3">
            <a:avLst>
              <a:gd name="adj1" fmla="val -30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3" idx="2"/>
            <a:endCxn id="12" idx="2"/>
          </p:cNvCxnSpPr>
          <p:nvPr/>
        </p:nvCxnSpPr>
        <p:spPr>
          <a:xfrm rot="5400000">
            <a:off x="7105650" y="3333750"/>
            <a:ext cx="76200" cy="1638300"/>
          </a:xfrm>
          <a:prstGeom prst="curvedConnector3">
            <a:avLst>
              <a:gd name="adj1" fmla="val 40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Collate 31"/>
          <p:cNvSpPr/>
          <p:nvPr/>
        </p:nvSpPr>
        <p:spPr>
          <a:xfrm>
            <a:off x="762000" y="6096000"/>
            <a:ext cx="228600" cy="3810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43000" y="60960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‘open up’ research process</a:t>
            </a:r>
            <a:endParaRPr lang="en-US" sz="1600" dirty="0"/>
          </a:p>
        </p:txBody>
      </p:sp>
      <p:sp>
        <p:nvSpPr>
          <p:cNvPr id="35" name="Rounded Rectangular Callout 34"/>
          <p:cNvSpPr/>
          <p:nvPr/>
        </p:nvSpPr>
        <p:spPr>
          <a:xfrm>
            <a:off x="533400" y="1143000"/>
            <a:ext cx="1676400" cy="1219200"/>
          </a:xfrm>
          <a:prstGeom prst="wedgeRoundRectCallout">
            <a:avLst>
              <a:gd name="adj1" fmla="val -14135"/>
              <a:gd name="adj2" fmla="val 98963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ular Callout 36"/>
          <p:cNvSpPr/>
          <p:nvPr/>
        </p:nvSpPr>
        <p:spPr>
          <a:xfrm>
            <a:off x="2590800" y="914400"/>
            <a:ext cx="1600200" cy="1066800"/>
          </a:xfrm>
          <a:prstGeom prst="wedgeRoundRectCallout">
            <a:avLst>
              <a:gd name="adj1" fmla="val -36961"/>
              <a:gd name="adj2" fmla="val 118195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ular Callout 37"/>
          <p:cNvSpPr/>
          <p:nvPr/>
        </p:nvSpPr>
        <p:spPr>
          <a:xfrm>
            <a:off x="4572000" y="1066800"/>
            <a:ext cx="1295400" cy="990600"/>
          </a:xfrm>
          <a:prstGeom prst="wedgeRoundRectCallout">
            <a:avLst>
              <a:gd name="adj1" fmla="val -43887"/>
              <a:gd name="adj2" fmla="val 134178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590800" y="950893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Co-framing of questions through deliberative workshops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1143000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Advisory committee; informal interactions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20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Stakeholder engagement and survey of needs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895600"/>
            <a:ext cx="9906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2743200"/>
            <a:ext cx="14478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2895600"/>
            <a:ext cx="10668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800" y="2819400"/>
            <a:ext cx="13716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7600" y="2895600"/>
            <a:ext cx="9906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9600" y="3200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Context Analysis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0" y="3008293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Framing of Problem and Research Agenda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38800" y="32105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Results/output interpretation 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67600" y="3200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Application/ Decision/ Education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14800" y="3048000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Sampling design and selection of methods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16764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36576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51816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9342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Reflexivity in science and decision-making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8" name="Flowchart: Collate 17"/>
          <p:cNvSpPr/>
          <p:nvPr/>
        </p:nvSpPr>
        <p:spPr>
          <a:xfrm>
            <a:off x="1066800" y="28194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lowchart: Collate 18"/>
          <p:cNvSpPr/>
          <p:nvPr/>
        </p:nvSpPr>
        <p:spPr>
          <a:xfrm>
            <a:off x="2743200" y="25908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lowchart: Collate 19"/>
          <p:cNvSpPr/>
          <p:nvPr/>
        </p:nvSpPr>
        <p:spPr>
          <a:xfrm>
            <a:off x="4572000" y="27432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lowchart: Collate 20"/>
          <p:cNvSpPr/>
          <p:nvPr/>
        </p:nvSpPr>
        <p:spPr>
          <a:xfrm>
            <a:off x="6248400" y="26670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lowchart: Collate 21"/>
          <p:cNvSpPr/>
          <p:nvPr/>
        </p:nvSpPr>
        <p:spPr>
          <a:xfrm>
            <a:off x="7924800" y="28194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Curved Connector 28"/>
          <p:cNvCxnSpPr>
            <a:stCxn id="8" idx="2"/>
            <a:endCxn id="2" idx="2"/>
          </p:cNvCxnSpPr>
          <p:nvPr/>
        </p:nvCxnSpPr>
        <p:spPr>
          <a:xfrm rot="5400000" flipH="1">
            <a:off x="1943100" y="3352800"/>
            <a:ext cx="152400" cy="1676400"/>
          </a:xfrm>
          <a:prstGeom prst="curvedConnector3">
            <a:avLst>
              <a:gd name="adj1" fmla="val -1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9" idx="2"/>
            <a:endCxn id="8" idx="2"/>
          </p:cNvCxnSpPr>
          <p:nvPr/>
        </p:nvCxnSpPr>
        <p:spPr>
          <a:xfrm rot="5400000">
            <a:off x="3676650" y="3295650"/>
            <a:ext cx="152400" cy="1790700"/>
          </a:xfrm>
          <a:prstGeom prst="curvedConnector3">
            <a:avLst>
              <a:gd name="adj1" fmla="val 2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2" idx="2"/>
            <a:endCxn id="9" idx="2"/>
          </p:cNvCxnSpPr>
          <p:nvPr/>
        </p:nvCxnSpPr>
        <p:spPr>
          <a:xfrm rot="5400000" flipH="1">
            <a:off x="5448300" y="3314700"/>
            <a:ext cx="76200" cy="1676400"/>
          </a:xfrm>
          <a:prstGeom prst="curvedConnector3">
            <a:avLst>
              <a:gd name="adj1" fmla="val -30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3" idx="2"/>
            <a:endCxn id="12" idx="2"/>
          </p:cNvCxnSpPr>
          <p:nvPr/>
        </p:nvCxnSpPr>
        <p:spPr>
          <a:xfrm rot="5400000">
            <a:off x="7105650" y="3333750"/>
            <a:ext cx="76200" cy="1638300"/>
          </a:xfrm>
          <a:prstGeom prst="curvedConnector3">
            <a:avLst>
              <a:gd name="adj1" fmla="val 40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ular Callout 25"/>
          <p:cNvSpPr/>
          <p:nvPr/>
        </p:nvSpPr>
        <p:spPr>
          <a:xfrm>
            <a:off x="6172200" y="990600"/>
            <a:ext cx="1295400" cy="1143000"/>
          </a:xfrm>
          <a:prstGeom prst="wedgeRoundRectCallout">
            <a:avLst>
              <a:gd name="adj1" fmla="val -38163"/>
              <a:gd name="adj2" fmla="val 106626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172200" y="990600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Extended review; deliberative workshops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lowchart: Collate 31"/>
          <p:cNvSpPr/>
          <p:nvPr/>
        </p:nvSpPr>
        <p:spPr>
          <a:xfrm>
            <a:off x="762000" y="6096000"/>
            <a:ext cx="228600" cy="3810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43000" y="60960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‘open up’ research process</a:t>
            </a:r>
            <a:endParaRPr lang="en-US" sz="1600" dirty="0"/>
          </a:p>
        </p:txBody>
      </p:sp>
      <p:sp>
        <p:nvSpPr>
          <p:cNvPr id="35" name="Rounded Rectangular Callout 34"/>
          <p:cNvSpPr/>
          <p:nvPr/>
        </p:nvSpPr>
        <p:spPr>
          <a:xfrm>
            <a:off x="533400" y="1143000"/>
            <a:ext cx="1676400" cy="1219200"/>
          </a:xfrm>
          <a:prstGeom prst="wedgeRoundRectCallout">
            <a:avLst>
              <a:gd name="adj1" fmla="val -14135"/>
              <a:gd name="adj2" fmla="val 98963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ular Callout 36"/>
          <p:cNvSpPr/>
          <p:nvPr/>
        </p:nvSpPr>
        <p:spPr>
          <a:xfrm>
            <a:off x="2590800" y="914400"/>
            <a:ext cx="1600200" cy="1066800"/>
          </a:xfrm>
          <a:prstGeom prst="wedgeRoundRectCallout">
            <a:avLst>
              <a:gd name="adj1" fmla="val -36961"/>
              <a:gd name="adj2" fmla="val 118195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ular Callout 37"/>
          <p:cNvSpPr/>
          <p:nvPr/>
        </p:nvSpPr>
        <p:spPr>
          <a:xfrm>
            <a:off x="4572000" y="1066800"/>
            <a:ext cx="1295400" cy="990600"/>
          </a:xfrm>
          <a:prstGeom prst="wedgeRoundRectCallout">
            <a:avLst>
              <a:gd name="adj1" fmla="val -43887"/>
              <a:gd name="adj2" fmla="val 134178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590800" y="950893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Co-framing of questions through deliberative workshops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1143000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Advisory committee; informal interactions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20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Stakeholder engagement and survey of needs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895600"/>
            <a:ext cx="9906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2743200"/>
            <a:ext cx="14478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2895600"/>
            <a:ext cx="10668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800" y="2819400"/>
            <a:ext cx="13716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7600" y="2895600"/>
            <a:ext cx="9906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9600" y="3200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Context Analysis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0" y="3008293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Framing of Problem and Research Agenda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38800" y="32105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Results/output interpretation 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67600" y="3200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Application/ Decision/ Education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14800" y="3048000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Sampling design and selection of methods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16764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36576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51816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9342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Reflexivity in science and decision-making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8" name="Flowchart: Collate 17"/>
          <p:cNvSpPr/>
          <p:nvPr/>
        </p:nvSpPr>
        <p:spPr>
          <a:xfrm>
            <a:off x="1066800" y="28194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lowchart: Collate 18"/>
          <p:cNvSpPr/>
          <p:nvPr/>
        </p:nvSpPr>
        <p:spPr>
          <a:xfrm>
            <a:off x="2743200" y="25908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lowchart: Collate 19"/>
          <p:cNvSpPr/>
          <p:nvPr/>
        </p:nvSpPr>
        <p:spPr>
          <a:xfrm>
            <a:off x="4572000" y="27432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lowchart: Collate 20"/>
          <p:cNvSpPr/>
          <p:nvPr/>
        </p:nvSpPr>
        <p:spPr>
          <a:xfrm>
            <a:off x="6248400" y="26670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lowchart: Collate 21"/>
          <p:cNvSpPr/>
          <p:nvPr/>
        </p:nvSpPr>
        <p:spPr>
          <a:xfrm>
            <a:off x="7924800" y="28194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Curved Connector 28"/>
          <p:cNvCxnSpPr>
            <a:stCxn id="8" idx="2"/>
            <a:endCxn id="2" idx="2"/>
          </p:cNvCxnSpPr>
          <p:nvPr/>
        </p:nvCxnSpPr>
        <p:spPr>
          <a:xfrm rot="5400000" flipH="1">
            <a:off x="1943100" y="3352800"/>
            <a:ext cx="152400" cy="1676400"/>
          </a:xfrm>
          <a:prstGeom prst="curvedConnector3">
            <a:avLst>
              <a:gd name="adj1" fmla="val -1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9" idx="2"/>
            <a:endCxn id="8" idx="2"/>
          </p:cNvCxnSpPr>
          <p:nvPr/>
        </p:nvCxnSpPr>
        <p:spPr>
          <a:xfrm rot="5400000">
            <a:off x="3676650" y="3295650"/>
            <a:ext cx="152400" cy="1790700"/>
          </a:xfrm>
          <a:prstGeom prst="curvedConnector3">
            <a:avLst>
              <a:gd name="adj1" fmla="val 2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2" idx="2"/>
            <a:endCxn id="9" idx="2"/>
          </p:cNvCxnSpPr>
          <p:nvPr/>
        </p:nvCxnSpPr>
        <p:spPr>
          <a:xfrm rot="5400000" flipH="1">
            <a:off x="5448300" y="3314700"/>
            <a:ext cx="76200" cy="1676400"/>
          </a:xfrm>
          <a:prstGeom prst="curvedConnector3">
            <a:avLst>
              <a:gd name="adj1" fmla="val -30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3" idx="2"/>
            <a:endCxn id="12" idx="2"/>
          </p:cNvCxnSpPr>
          <p:nvPr/>
        </p:nvCxnSpPr>
        <p:spPr>
          <a:xfrm rot="5400000">
            <a:off x="7105650" y="3333750"/>
            <a:ext cx="76200" cy="1638300"/>
          </a:xfrm>
          <a:prstGeom prst="curvedConnector3">
            <a:avLst>
              <a:gd name="adj1" fmla="val 40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ular Callout 25"/>
          <p:cNvSpPr/>
          <p:nvPr/>
        </p:nvSpPr>
        <p:spPr>
          <a:xfrm>
            <a:off x="6172200" y="990600"/>
            <a:ext cx="1295400" cy="1143000"/>
          </a:xfrm>
          <a:prstGeom prst="wedgeRoundRectCallout">
            <a:avLst>
              <a:gd name="adj1" fmla="val -38163"/>
              <a:gd name="adj2" fmla="val 106626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172200" y="990600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Extended review; deliberative workshops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7924800" y="990600"/>
            <a:ext cx="1066800" cy="1143000"/>
          </a:xfrm>
          <a:prstGeom prst="wedgeRoundRectCallout">
            <a:avLst>
              <a:gd name="adj1" fmla="val -44397"/>
              <a:gd name="adj2" fmla="val 124505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848600" y="990600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Support negotiation among actors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lowchart: Collate 31"/>
          <p:cNvSpPr/>
          <p:nvPr/>
        </p:nvSpPr>
        <p:spPr>
          <a:xfrm>
            <a:off x="762000" y="6096000"/>
            <a:ext cx="228600" cy="3810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43000" y="60960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‘open up’ research process</a:t>
            </a:r>
            <a:endParaRPr lang="en-US" sz="1600" dirty="0"/>
          </a:p>
        </p:txBody>
      </p:sp>
      <p:sp>
        <p:nvSpPr>
          <p:cNvPr id="35" name="Rounded Rectangular Callout 34"/>
          <p:cNvSpPr/>
          <p:nvPr/>
        </p:nvSpPr>
        <p:spPr>
          <a:xfrm>
            <a:off x="533400" y="1143000"/>
            <a:ext cx="1676400" cy="1219200"/>
          </a:xfrm>
          <a:prstGeom prst="wedgeRoundRectCallout">
            <a:avLst>
              <a:gd name="adj1" fmla="val -14135"/>
              <a:gd name="adj2" fmla="val 98963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ular Callout 36"/>
          <p:cNvSpPr/>
          <p:nvPr/>
        </p:nvSpPr>
        <p:spPr>
          <a:xfrm>
            <a:off x="2590800" y="914400"/>
            <a:ext cx="1600200" cy="1066800"/>
          </a:xfrm>
          <a:prstGeom prst="wedgeRoundRectCallout">
            <a:avLst>
              <a:gd name="adj1" fmla="val -36961"/>
              <a:gd name="adj2" fmla="val 118195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ular Callout 37"/>
          <p:cNvSpPr/>
          <p:nvPr/>
        </p:nvSpPr>
        <p:spPr>
          <a:xfrm>
            <a:off x="4572000" y="1066800"/>
            <a:ext cx="1295400" cy="990600"/>
          </a:xfrm>
          <a:prstGeom prst="wedgeRoundRectCallout">
            <a:avLst>
              <a:gd name="adj1" fmla="val -43887"/>
              <a:gd name="adj2" fmla="val 134178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590800" y="950893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Co-framing of questions through deliberative workshops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1143000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Advisory committee; informal interactions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720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Stakeholder engagement and survey of needs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895600"/>
            <a:ext cx="9906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2743200"/>
            <a:ext cx="14478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2895600"/>
            <a:ext cx="10668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800" y="2819400"/>
            <a:ext cx="13716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7600" y="2895600"/>
            <a:ext cx="9906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9600" y="3200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Context Analysis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0" y="3008293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Framing of Problem and Research Agenda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38800" y="32105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Results/output interpretation 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67600" y="3200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Application/ Decision/ Education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14800" y="3048000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Sampling design and selection of methods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16764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36576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51816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9342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Reflexivity in science and decision-making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8" name="Flowchart: Collate 17"/>
          <p:cNvSpPr/>
          <p:nvPr/>
        </p:nvSpPr>
        <p:spPr>
          <a:xfrm>
            <a:off x="1066800" y="28194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lowchart: Collate 18"/>
          <p:cNvSpPr/>
          <p:nvPr/>
        </p:nvSpPr>
        <p:spPr>
          <a:xfrm>
            <a:off x="2743200" y="25908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lowchart: Collate 19"/>
          <p:cNvSpPr/>
          <p:nvPr/>
        </p:nvSpPr>
        <p:spPr>
          <a:xfrm>
            <a:off x="4572000" y="27432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lowchart: Collate 20"/>
          <p:cNvSpPr/>
          <p:nvPr/>
        </p:nvSpPr>
        <p:spPr>
          <a:xfrm>
            <a:off x="6248400" y="26670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lowchart: Collate 21"/>
          <p:cNvSpPr/>
          <p:nvPr/>
        </p:nvSpPr>
        <p:spPr>
          <a:xfrm>
            <a:off x="7924800" y="2819400"/>
            <a:ext cx="152400" cy="2286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Curved Connector 28"/>
          <p:cNvCxnSpPr>
            <a:stCxn id="8" idx="2"/>
            <a:endCxn id="2" idx="2"/>
          </p:cNvCxnSpPr>
          <p:nvPr/>
        </p:nvCxnSpPr>
        <p:spPr>
          <a:xfrm rot="5400000" flipH="1">
            <a:off x="1943100" y="3352800"/>
            <a:ext cx="152400" cy="1676400"/>
          </a:xfrm>
          <a:prstGeom prst="curvedConnector3">
            <a:avLst>
              <a:gd name="adj1" fmla="val -1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9" idx="2"/>
            <a:endCxn id="8" idx="2"/>
          </p:cNvCxnSpPr>
          <p:nvPr/>
        </p:nvCxnSpPr>
        <p:spPr>
          <a:xfrm rot="5400000">
            <a:off x="3676650" y="3295650"/>
            <a:ext cx="152400" cy="1790700"/>
          </a:xfrm>
          <a:prstGeom prst="curvedConnector3">
            <a:avLst>
              <a:gd name="adj1" fmla="val 2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2" idx="2"/>
            <a:endCxn id="9" idx="2"/>
          </p:cNvCxnSpPr>
          <p:nvPr/>
        </p:nvCxnSpPr>
        <p:spPr>
          <a:xfrm rot="5400000" flipH="1">
            <a:off x="5448300" y="3314700"/>
            <a:ext cx="76200" cy="1676400"/>
          </a:xfrm>
          <a:prstGeom prst="curvedConnector3">
            <a:avLst>
              <a:gd name="adj1" fmla="val -30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3" idx="2"/>
            <a:endCxn id="12" idx="2"/>
          </p:cNvCxnSpPr>
          <p:nvPr/>
        </p:nvCxnSpPr>
        <p:spPr>
          <a:xfrm rot="5400000">
            <a:off x="7105650" y="3333750"/>
            <a:ext cx="76200" cy="1638300"/>
          </a:xfrm>
          <a:prstGeom prst="curvedConnector3">
            <a:avLst>
              <a:gd name="adj1" fmla="val 40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ular Callout 25"/>
          <p:cNvSpPr/>
          <p:nvPr/>
        </p:nvSpPr>
        <p:spPr>
          <a:xfrm>
            <a:off x="6172200" y="990600"/>
            <a:ext cx="1295400" cy="1143000"/>
          </a:xfrm>
          <a:prstGeom prst="wedgeRoundRectCallout">
            <a:avLst>
              <a:gd name="adj1" fmla="val -38163"/>
              <a:gd name="adj2" fmla="val 106626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172200" y="990600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Extended review; deliberative workshops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7924800" y="990600"/>
            <a:ext cx="1066800" cy="1143000"/>
          </a:xfrm>
          <a:prstGeom prst="wedgeRoundRectCallout">
            <a:avLst>
              <a:gd name="adj1" fmla="val -44397"/>
              <a:gd name="adj2" fmla="val 124505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848600" y="990600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Support negotiation among actors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lowchart: Collate 31"/>
          <p:cNvSpPr/>
          <p:nvPr/>
        </p:nvSpPr>
        <p:spPr>
          <a:xfrm>
            <a:off x="762000" y="6096000"/>
            <a:ext cx="228600" cy="3810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43000" y="60960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‘open up’ research process</a:t>
            </a:r>
            <a:endParaRPr lang="en-US" sz="1600" dirty="0"/>
          </a:p>
        </p:txBody>
      </p:sp>
      <p:sp>
        <p:nvSpPr>
          <p:cNvPr id="35" name="Rounded Rectangular Callout 34"/>
          <p:cNvSpPr/>
          <p:nvPr/>
        </p:nvSpPr>
        <p:spPr>
          <a:xfrm>
            <a:off x="533400" y="1143000"/>
            <a:ext cx="1676400" cy="1219200"/>
          </a:xfrm>
          <a:prstGeom prst="wedgeRoundRectCallout">
            <a:avLst>
              <a:gd name="adj1" fmla="val -14135"/>
              <a:gd name="adj2" fmla="val 98963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ular Callout 36"/>
          <p:cNvSpPr/>
          <p:nvPr/>
        </p:nvSpPr>
        <p:spPr>
          <a:xfrm>
            <a:off x="2590800" y="914400"/>
            <a:ext cx="1600200" cy="1066800"/>
          </a:xfrm>
          <a:prstGeom prst="wedgeRoundRectCallout">
            <a:avLst>
              <a:gd name="adj1" fmla="val -36961"/>
              <a:gd name="adj2" fmla="val 118195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ular Callout 37"/>
          <p:cNvSpPr/>
          <p:nvPr/>
        </p:nvSpPr>
        <p:spPr>
          <a:xfrm>
            <a:off x="4572000" y="1066800"/>
            <a:ext cx="1295400" cy="990600"/>
          </a:xfrm>
          <a:prstGeom prst="wedgeRoundRectCallout">
            <a:avLst>
              <a:gd name="adj1" fmla="val -43887"/>
              <a:gd name="adj2" fmla="val 134178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590800" y="950893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Co-framing of questions through deliberative workshops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1143000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Advisory committee; informal interactions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Curved Connector 44"/>
          <p:cNvCxnSpPr>
            <a:stCxn id="13" idx="2"/>
            <a:endCxn id="8" idx="2"/>
          </p:cNvCxnSpPr>
          <p:nvPr/>
        </p:nvCxnSpPr>
        <p:spPr>
          <a:xfrm rot="5400000">
            <a:off x="5334000" y="1638300"/>
            <a:ext cx="152400" cy="5105400"/>
          </a:xfrm>
          <a:prstGeom prst="curvedConnector3">
            <a:avLst>
              <a:gd name="adj1" fmla="val 622727"/>
            </a:avLst>
          </a:prstGeom>
          <a:ln w="28575">
            <a:solidFill>
              <a:srgbClr val="FFC000"/>
            </a:solidFill>
            <a:prstDash val="dash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33600" y="5181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Monitoring and adaptation of science based on societal needs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20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Stakeholder engagement and survey of needs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</a:rPr>
              <a:t>Polycentric Networks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2578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Awareness that in a network society power and knowledge happen in multiple places, not just scientific institutions or agencies.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Create and experiment with a variety of spaces and/or activities to link actors and organizations.</a:t>
            </a:r>
          </a:p>
          <a:p>
            <a:pPr lvl="0">
              <a:buNone/>
            </a:pPr>
            <a:endParaRPr lang="en-US" sz="2800" dirty="0" smtClean="0"/>
          </a:p>
          <a:p>
            <a:r>
              <a:rPr lang="en-US" sz="2800" dirty="0" smtClean="0"/>
              <a:t>Consortiums with a common goal to keep the network together and allows actors to have ownership of the process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8125" t="44463" r="16250" b="12000"/>
          <a:stretch>
            <a:fillRect/>
          </a:stretch>
        </p:blipFill>
        <p:spPr bwMode="auto">
          <a:xfrm>
            <a:off x="152400" y="2971800"/>
            <a:ext cx="882127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San Juan ULTRA and the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Luquillo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LTER in an urbanizing landscape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477000" y="3886200"/>
            <a:ext cx="1524000" cy="990600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91200" y="3505200"/>
            <a:ext cx="533400" cy="762000"/>
          </a:xfrm>
          <a:prstGeom prst="ellipse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 descr="PuertoRicoZone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r="70512" b="56845"/>
          <a:stretch>
            <a:fillRect/>
          </a:stretch>
        </p:blipFill>
        <p:spPr>
          <a:xfrm>
            <a:off x="533400" y="1600200"/>
            <a:ext cx="2590800" cy="1775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4724400" y="2133600"/>
            <a:ext cx="838200" cy="76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57600" y="1905000"/>
            <a:ext cx="838200" cy="76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514600" y="2133600"/>
            <a:ext cx="838200" cy="76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943600" y="1371600"/>
            <a:ext cx="838200" cy="76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657600" y="4495800"/>
            <a:ext cx="609600" cy="533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181600" y="4191000"/>
            <a:ext cx="609600" cy="533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72200" y="4419600"/>
            <a:ext cx="609600" cy="533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53200" y="3442288"/>
            <a:ext cx="609600" cy="533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2590800" y="2362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PB</a:t>
            </a:r>
            <a:endParaRPr lang="en-US" sz="1400" dirty="0"/>
          </a:p>
        </p:txBody>
      </p:sp>
      <p:sp>
        <p:nvSpPr>
          <p:cNvPr id="11" name="TextBox 19"/>
          <p:cNvSpPr txBox="1"/>
          <p:nvPr/>
        </p:nvSpPr>
        <p:spPr>
          <a:xfrm>
            <a:off x="3810000" y="2133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EQB</a:t>
            </a:r>
            <a:endParaRPr lang="en-US" sz="1400" dirty="0"/>
          </a:p>
        </p:txBody>
      </p:sp>
      <p:sp>
        <p:nvSpPr>
          <p:cNvPr id="12" name="TextBox 20"/>
          <p:cNvSpPr txBox="1"/>
          <p:nvPr/>
        </p:nvSpPr>
        <p:spPr>
          <a:xfrm>
            <a:off x="4876800" y="23622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DENR</a:t>
            </a:r>
            <a:endParaRPr lang="en-US" sz="1200" dirty="0"/>
          </a:p>
        </p:txBody>
      </p:sp>
      <p:sp>
        <p:nvSpPr>
          <p:cNvPr id="13" name="TextBox 21"/>
          <p:cNvSpPr txBox="1"/>
          <p:nvPr/>
        </p:nvSpPr>
        <p:spPr>
          <a:xfrm>
            <a:off x="3581400" y="4648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SJTOP</a:t>
            </a:r>
            <a:endParaRPr lang="en-US" sz="1200" dirty="0"/>
          </a:p>
        </p:txBody>
      </p:sp>
      <p:sp>
        <p:nvSpPr>
          <p:cNvPr id="14" name="TextBox 22"/>
          <p:cNvSpPr txBox="1"/>
          <p:nvPr/>
        </p:nvSpPr>
        <p:spPr>
          <a:xfrm>
            <a:off x="6096000" y="449282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CT</a:t>
            </a:r>
            <a:endParaRPr lang="en-US" sz="1400" dirty="0"/>
          </a:p>
        </p:txBody>
      </p:sp>
      <p:sp>
        <p:nvSpPr>
          <p:cNvPr id="15" name="TextBox 23"/>
          <p:cNvSpPr txBox="1"/>
          <p:nvPr/>
        </p:nvSpPr>
        <p:spPr>
          <a:xfrm>
            <a:off x="6477000" y="3518488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UPR</a:t>
            </a:r>
            <a:endParaRPr lang="en-US" sz="1400" dirty="0"/>
          </a:p>
        </p:txBody>
      </p:sp>
      <p:sp>
        <p:nvSpPr>
          <p:cNvPr id="16" name="TextBox 24"/>
          <p:cNvSpPr txBox="1"/>
          <p:nvPr/>
        </p:nvSpPr>
        <p:spPr>
          <a:xfrm>
            <a:off x="6019800" y="159722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IITF</a:t>
            </a:r>
            <a:endParaRPr lang="en-US" sz="1400" dirty="0"/>
          </a:p>
        </p:txBody>
      </p:sp>
      <p:sp>
        <p:nvSpPr>
          <p:cNvPr id="17" name="TextBox 25"/>
          <p:cNvSpPr txBox="1"/>
          <p:nvPr/>
        </p:nvSpPr>
        <p:spPr>
          <a:xfrm>
            <a:off x="5105400" y="4343400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smtClean="0"/>
              <a:t>SCSJEC</a:t>
            </a:r>
            <a:endParaRPr lang="en-US" sz="9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828798" y="990602"/>
            <a:ext cx="2" cy="4724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36"/>
          <p:cNvSpPr txBox="1"/>
          <p:nvPr/>
        </p:nvSpPr>
        <p:spPr>
          <a:xfrm>
            <a:off x="914400" y="1143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Federal</a:t>
            </a:r>
            <a:endParaRPr lang="en-US" sz="1400" b="1" dirty="0"/>
          </a:p>
        </p:txBody>
      </p:sp>
      <p:sp>
        <p:nvSpPr>
          <p:cNvPr id="28" name="TextBox 38"/>
          <p:cNvSpPr txBox="1"/>
          <p:nvPr/>
        </p:nvSpPr>
        <p:spPr>
          <a:xfrm>
            <a:off x="914400" y="28194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State</a:t>
            </a:r>
            <a:endParaRPr lang="en-US" sz="1400" b="1" dirty="0"/>
          </a:p>
        </p:txBody>
      </p:sp>
      <p:sp>
        <p:nvSpPr>
          <p:cNvPr id="29" name="TextBox 39"/>
          <p:cNvSpPr txBox="1"/>
          <p:nvPr/>
        </p:nvSpPr>
        <p:spPr>
          <a:xfrm>
            <a:off x="914400" y="47244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City</a:t>
            </a:r>
            <a:endParaRPr lang="en-US" sz="1400" b="1" dirty="0"/>
          </a:p>
        </p:txBody>
      </p:sp>
      <p:sp>
        <p:nvSpPr>
          <p:cNvPr id="38" name="Oval 37"/>
          <p:cNvSpPr/>
          <p:nvPr/>
        </p:nvSpPr>
        <p:spPr>
          <a:xfrm>
            <a:off x="4724400" y="3352800"/>
            <a:ext cx="762000" cy="685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21"/>
          <p:cNvSpPr txBox="1"/>
          <p:nvPr/>
        </p:nvSpPr>
        <p:spPr>
          <a:xfrm>
            <a:off x="4724400" y="3505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SDI</a:t>
            </a:r>
            <a:endParaRPr lang="en-US" sz="1400" dirty="0"/>
          </a:p>
        </p:txBody>
      </p:sp>
      <p:cxnSp>
        <p:nvCxnSpPr>
          <p:cNvPr id="49" name="Straight Arrow Connector 48"/>
          <p:cNvCxnSpPr>
            <a:stCxn id="17" idx="1"/>
          </p:cNvCxnSpPr>
          <p:nvPr/>
        </p:nvCxnSpPr>
        <p:spPr>
          <a:xfrm flipH="1">
            <a:off x="4267200" y="4458816"/>
            <a:ext cx="838200" cy="1893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267200" y="4953000"/>
            <a:ext cx="1905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553200" y="3962400"/>
            <a:ext cx="1524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5562600" y="2667000"/>
            <a:ext cx="990601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6400800" y="2286000"/>
            <a:ext cx="30480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36" idx="2"/>
          </p:cNvCxnSpPr>
          <p:nvPr/>
        </p:nvCxnSpPr>
        <p:spPr>
          <a:xfrm>
            <a:off x="4419600" y="2362200"/>
            <a:ext cx="3048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447800" y="6172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343400" y="6172200"/>
            <a:ext cx="3048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858000" y="61722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828800" y="60446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Government agencies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4724400" y="6214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NGO’s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7239000" y="6096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Research Institutions</a:t>
            </a:r>
            <a:endParaRPr lang="en-US" sz="16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200400" y="3048000"/>
            <a:ext cx="609600" cy="1295400"/>
          </a:xfrm>
          <a:prstGeom prst="straightConnector1">
            <a:avLst/>
          </a:prstGeom>
          <a:ln>
            <a:solidFill>
              <a:srgbClr val="FFC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5" idx="1"/>
          </p:cNvCxnSpPr>
          <p:nvPr/>
        </p:nvCxnSpPr>
        <p:spPr>
          <a:xfrm>
            <a:off x="5562600" y="3657600"/>
            <a:ext cx="914400" cy="14777"/>
          </a:xfrm>
          <a:prstGeom prst="straightConnector1">
            <a:avLst/>
          </a:prstGeom>
          <a:ln>
            <a:solidFill>
              <a:srgbClr val="FFC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562600" y="1995977"/>
            <a:ext cx="381000" cy="290023"/>
          </a:xfrm>
          <a:prstGeom prst="straightConnector1">
            <a:avLst/>
          </a:prstGeom>
          <a:ln>
            <a:solidFill>
              <a:srgbClr val="FFC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9" idx="2"/>
          </p:cNvCxnSpPr>
          <p:nvPr/>
        </p:nvCxnSpPr>
        <p:spPr>
          <a:xfrm flipV="1">
            <a:off x="3352800" y="2286000"/>
            <a:ext cx="304800" cy="152400"/>
          </a:xfrm>
          <a:prstGeom prst="straightConnector1">
            <a:avLst/>
          </a:prstGeom>
          <a:ln>
            <a:solidFill>
              <a:srgbClr val="FFC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114800" y="2743200"/>
            <a:ext cx="609600" cy="685800"/>
          </a:xfrm>
          <a:prstGeom prst="straightConnector1">
            <a:avLst/>
          </a:prstGeom>
          <a:ln>
            <a:solidFill>
              <a:srgbClr val="FFC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28600" y="2241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Role of ULTRA to facilitate co-production in the network</a:t>
            </a:r>
            <a:endParaRPr lang="en-US" sz="24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4724400" y="2133600"/>
            <a:ext cx="838200" cy="76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57600" y="1905000"/>
            <a:ext cx="838200" cy="76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514600" y="2133600"/>
            <a:ext cx="838200" cy="76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943600" y="1371600"/>
            <a:ext cx="838200" cy="76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657600" y="4495800"/>
            <a:ext cx="609600" cy="533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181600" y="4191000"/>
            <a:ext cx="609600" cy="533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72200" y="4419600"/>
            <a:ext cx="609600" cy="533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53200" y="3442288"/>
            <a:ext cx="609600" cy="533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2590800" y="2362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PB</a:t>
            </a:r>
            <a:endParaRPr lang="en-US" sz="1400" dirty="0"/>
          </a:p>
        </p:txBody>
      </p:sp>
      <p:sp>
        <p:nvSpPr>
          <p:cNvPr id="11" name="TextBox 19"/>
          <p:cNvSpPr txBox="1"/>
          <p:nvPr/>
        </p:nvSpPr>
        <p:spPr>
          <a:xfrm>
            <a:off x="3810000" y="2133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EQB</a:t>
            </a:r>
            <a:endParaRPr lang="en-US" sz="1400" dirty="0"/>
          </a:p>
        </p:txBody>
      </p:sp>
      <p:sp>
        <p:nvSpPr>
          <p:cNvPr id="12" name="TextBox 20"/>
          <p:cNvSpPr txBox="1"/>
          <p:nvPr/>
        </p:nvSpPr>
        <p:spPr>
          <a:xfrm>
            <a:off x="4876800" y="23622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DENR</a:t>
            </a:r>
            <a:endParaRPr lang="en-US" sz="1200" dirty="0"/>
          </a:p>
        </p:txBody>
      </p:sp>
      <p:sp>
        <p:nvSpPr>
          <p:cNvPr id="13" name="TextBox 21"/>
          <p:cNvSpPr txBox="1"/>
          <p:nvPr/>
        </p:nvSpPr>
        <p:spPr>
          <a:xfrm>
            <a:off x="3581400" y="4648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SJTOP</a:t>
            </a:r>
            <a:endParaRPr lang="en-US" sz="1200" dirty="0"/>
          </a:p>
        </p:txBody>
      </p:sp>
      <p:sp>
        <p:nvSpPr>
          <p:cNvPr id="14" name="TextBox 22"/>
          <p:cNvSpPr txBox="1"/>
          <p:nvPr/>
        </p:nvSpPr>
        <p:spPr>
          <a:xfrm>
            <a:off x="6096000" y="449282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CT</a:t>
            </a:r>
            <a:endParaRPr lang="en-US" sz="1400" dirty="0"/>
          </a:p>
        </p:txBody>
      </p:sp>
      <p:sp>
        <p:nvSpPr>
          <p:cNvPr id="15" name="TextBox 23"/>
          <p:cNvSpPr txBox="1"/>
          <p:nvPr/>
        </p:nvSpPr>
        <p:spPr>
          <a:xfrm>
            <a:off x="6477000" y="3518488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UPR</a:t>
            </a:r>
            <a:endParaRPr lang="en-US" sz="1400" dirty="0"/>
          </a:p>
        </p:txBody>
      </p:sp>
      <p:sp>
        <p:nvSpPr>
          <p:cNvPr id="16" name="TextBox 24"/>
          <p:cNvSpPr txBox="1"/>
          <p:nvPr/>
        </p:nvSpPr>
        <p:spPr>
          <a:xfrm>
            <a:off x="6019800" y="159722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IITF</a:t>
            </a:r>
            <a:endParaRPr lang="en-US" sz="1400" dirty="0"/>
          </a:p>
        </p:txBody>
      </p:sp>
      <p:sp>
        <p:nvSpPr>
          <p:cNvPr id="17" name="TextBox 25"/>
          <p:cNvSpPr txBox="1"/>
          <p:nvPr/>
        </p:nvSpPr>
        <p:spPr>
          <a:xfrm>
            <a:off x="5105400" y="4343400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smtClean="0"/>
              <a:t>SCSJEC</a:t>
            </a:r>
            <a:endParaRPr lang="en-US" sz="9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828798" y="990602"/>
            <a:ext cx="2" cy="4724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36"/>
          <p:cNvSpPr txBox="1"/>
          <p:nvPr/>
        </p:nvSpPr>
        <p:spPr>
          <a:xfrm>
            <a:off x="914400" y="1143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Federal</a:t>
            </a:r>
            <a:endParaRPr lang="en-US" sz="1400" b="1" dirty="0"/>
          </a:p>
        </p:txBody>
      </p:sp>
      <p:sp>
        <p:nvSpPr>
          <p:cNvPr id="28" name="TextBox 38"/>
          <p:cNvSpPr txBox="1"/>
          <p:nvPr/>
        </p:nvSpPr>
        <p:spPr>
          <a:xfrm>
            <a:off x="914400" y="28194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State</a:t>
            </a:r>
            <a:endParaRPr lang="en-US" sz="1400" b="1" dirty="0"/>
          </a:p>
        </p:txBody>
      </p:sp>
      <p:sp>
        <p:nvSpPr>
          <p:cNvPr id="29" name="TextBox 39"/>
          <p:cNvSpPr txBox="1"/>
          <p:nvPr/>
        </p:nvSpPr>
        <p:spPr>
          <a:xfrm>
            <a:off x="914400" y="47244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City</a:t>
            </a:r>
            <a:endParaRPr lang="en-US" sz="1400" b="1" dirty="0"/>
          </a:p>
        </p:txBody>
      </p:sp>
      <p:sp>
        <p:nvSpPr>
          <p:cNvPr id="38" name="Oval 37"/>
          <p:cNvSpPr/>
          <p:nvPr/>
        </p:nvSpPr>
        <p:spPr>
          <a:xfrm>
            <a:off x="4724400" y="3352800"/>
            <a:ext cx="762000" cy="685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21"/>
          <p:cNvSpPr txBox="1"/>
          <p:nvPr/>
        </p:nvSpPr>
        <p:spPr>
          <a:xfrm>
            <a:off x="4724400" y="3505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SDI</a:t>
            </a:r>
            <a:endParaRPr lang="en-US" sz="1400" dirty="0"/>
          </a:p>
        </p:txBody>
      </p:sp>
      <p:cxnSp>
        <p:nvCxnSpPr>
          <p:cNvPr id="49" name="Straight Arrow Connector 48"/>
          <p:cNvCxnSpPr>
            <a:stCxn id="17" idx="1"/>
          </p:cNvCxnSpPr>
          <p:nvPr/>
        </p:nvCxnSpPr>
        <p:spPr>
          <a:xfrm flipH="1">
            <a:off x="4267200" y="4458816"/>
            <a:ext cx="838200" cy="1893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267200" y="4953000"/>
            <a:ext cx="1905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553200" y="3962400"/>
            <a:ext cx="1524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5562600" y="2667000"/>
            <a:ext cx="990601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6400800" y="2286000"/>
            <a:ext cx="30480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36" idx="2"/>
          </p:cNvCxnSpPr>
          <p:nvPr/>
        </p:nvCxnSpPr>
        <p:spPr>
          <a:xfrm>
            <a:off x="4419600" y="2362200"/>
            <a:ext cx="3048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447800" y="6172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343400" y="6172200"/>
            <a:ext cx="3048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858000" y="61722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828800" y="60446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Government agencies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4724400" y="6214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NGO’s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7239000" y="6096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Research Institutions</a:t>
            </a:r>
            <a:endParaRPr lang="en-US" sz="16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200400" y="3048000"/>
            <a:ext cx="609600" cy="1295400"/>
          </a:xfrm>
          <a:prstGeom prst="straightConnector1">
            <a:avLst/>
          </a:prstGeom>
          <a:ln>
            <a:solidFill>
              <a:srgbClr val="FFC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5" idx="1"/>
          </p:cNvCxnSpPr>
          <p:nvPr/>
        </p:nvCxnSpPr>
        <p:spPr>
          <a:xfrm>
            <a:off x="5562600" y="3657600"/>
            <a:ext cx="914400" cy="14777"/>
          </a:xfrm>
          <a:prstGeom prst="straightConnector1">
            <a:avLst/>
          </a:prstGeom>
          <a:ln>
            <a:solidFill>
              <a:srgbClr val="FFC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562600" y="1995977"/>
            <a:ext cx="381000" cy="290023"/>
          </a:xfrm>
          <a:prstGeom prst="straightConnector1">
            <a:avLst/>
          </a:prstGeom>
          <a:ln>
            <a:solidFill>
              <a:srgbClr val="FFC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9" idx="2"/>
          </p:cNvCxnSpPr>
          <p:nvPr/>
        </p:nvCxnSpPr>
        <p:spPr>
          <a:xfrm flipV="1">
            <a:off x="3352800" y="2286000"/>
            <a:ext cx="304800" cy="152400"/>
          </a:xfrm>
          <a:prstGeom prst="straightConnector1">
            <a:avLst/>
          </a:prstGeom>
          <a:ln>
            <a:solidFill>
              <a:srgbClr val="FFC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114800" y="2743200"/>
            <a:ext cx="609600" cy="685800"/>
          </a:xfrm>
          <a:prstGeom prst="straightConnector1">
            <a:avLst/>
          </a:prstGeom>
          <a:ln>
            <a:solidFill>
              <a:srgbClr val="FFC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743200" y="1447800"/>
            <a:ext cx="4114800" cy="3810000"/>
          </a:xfrm>
          <a:prstGeom prst="ellipse">
            <a:avLst/>
          </a:prstGeom>
          <a:solidFill>
            <a:schemeClr val="tx1">
              <a:lumMod val="65000"/>
              <a:alpha val="29000"/>
            </a:scheme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28600" y="2241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Role of ULTRA to facilitate co-production in the network</a:t>
            </a:r>
            <a:endParaRPr lang="en-US" sz="24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534400" cy="48006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Understanding the decision-making landscape, including the values, visions, expectations, and knowledge of multiple actors is crucial to initiate and maintain co-production processes for sustainability.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4582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Conclusion: Towards long-term knowledge-action systems for sustainability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534400" cy="48006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Understanding the decision-making landscape, including the values, visions, expectations, and knowledge of multiple actors is crucial to initiate and maintain co-production processes for sustainability.</a:t>
            </a:r>
          </a:p>
          <a:p>
            <a:pPr>
              <a:buNone/>
            </a:pPr>
            <a:endParaRPr lang="en-US" sz="2300" dirty="0" smtClean="0"/>
          </a:p>
          <a:p>
            <a:r>
              <a:rPr lang="en-US" sz="2300" dirty="0" smtClean="0"/>
              <a:t>As the problems that LTERs and ULTRAs encounter get more complex (e.g., sustainability) we will need to re-think and adapt our research process to fit current and future trade-offs.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4582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Conclusion: Towards long-term knowledge-action systems for sustainability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Understanding the decision-making landscape, including the values, visions, expectations, and knowledge of multiple actors is crucial to initiate and maintain co-production processes for sustainability.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As the problems that LTERs and ULTRAs encounter get more complex (e.g., sustainability) we will need to re-think and adapt our research process to fit decision-making context.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LTERs and ULTRAs are in a unique position of conducting both fundamental research for sustainability as well as how the science-action linkage can be improved to inform current and future societal concerns.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4582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Conclusion: Towards long-term knowledge-action systems for sustainability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3683.JPG"/>
          <p:cNvPicPr>
            <a:picLocks noChangeAspect="1"/>
          </p:cNvPicPr>
          <p:nvPr/>
        </p:nvPicPr>
        <p:blipFill>
          <a:blip r:embed="rId2" cstate="print"/>
          <a:srcRect t="34877" b="41387"/>
          <a:stretch>
            <a:fillRect/>
          </a:stretch>
        </p:blipFill>
        <p:spPr>
          <a:xfrm>
            <a:off x="0" y="0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81000" y="1295400"/>
            <a:ext cx="8153400" cy="53340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PR" sz="1900" dirty="0" smtClean="0">
                <a:latin typeface="+mj-lt"/>
                <a:cs typeface="Times New Roman" pitchFamily="18" charset="0"/>
              </a:rPr>
              <a:t>San Juan ULTRA-Ex </a:t>
            </a:r>
            <a:r>
              <a:rPr lang="es-PR" sz="1900" dirty="0" err="1" smtClean="0">
                <a:latin typeface="+mj-lt"/>
                <a:cs typeface="Times New Roman" pitchFamily="18" charset="0"/>
              </a:rPr>
              <a:t>Science</a:t>
            </a:r>
            <a:r>
              <a:rPr lang="es-PR" sz="1900" dirty="0" smtClean="0">
                <a:latin typeface="+mj-lt"/>
                <a:cs typeface="Times New Roman" pitchFamily="18" charset="0"/>
              </a:rPr>
              <a:t> </a:t>
            </a:r>
            <a:r>
              <a:rPr lang="es-PR" sz="1900" dirty="0" err="1" smtClean="0">
                <a:latin typeface="+mj-lt"/>
                <a:cs typeface="Times New Roman" pitchFamily="18" charset="0"/>
              </a:rPr>
              <a:t>Team</a:t>
            </a:r>
            <a:endParaRPr lang="es-PR" sz="1900" dirty="0" smtClean="0">
              <a:latin typeface="+mj-lt"/>
              <a:cs typeface="Times New Roman" pitchFamily="18" charset="0"/>
            </a:endParaRPr>
          </a:p>
          <a:p>
            <a:pPr algn="just">
              <a:buNone/>
            </a:pPr>
            <a:r>
              <a:rPr lang="es-PR" sz="1900" dirty="0" err="1" smtClean="0">
                <a:latin typeface="+mj-lt"/>
                <a:cs typeface="Times New Roman" pitchFamily="18" charset="0"/>
              </a:rPr>
              <a:t>National</a:t>
            </a:r>
            <a:r>
              <a:rPr lang="es-PR" sz="1900" dirty="0" smtClean="0">
                <a:latin typeface="+mj-lt"/>
                <a:cs typeface="Times New Roman" pitchFamily="18" charset="0"/>
              </a:rPr>
              <a:t> </a:t>
            </a:r>
            <a:r>
              <a:rPr lang="es-PR" sz="1900" dirty="0" err="1" smtClean="0">
                <a:latin typeface="+mj-lt"/>
                <a:cs typeface="Times New Roman" pitchFamily="18" charset="0"/>
              </a:rPr>
              <a:t>Science</a:t>
            </a:r>
            <a:r>
              <a:rPr lang="es-PR" sz="1900" dirty="0" smtClean="0">
                <a:latin typeface="+mj-lt"/>
                <a:cs typeface="Times New Roman" pitchFamily="18" charset="0"/>
              </a:rPr>
              <a:t> </a:t>
            </a:r>
            <a:r>
              <a:rPr lang="es-PR" sz="1900" dirty="0" err="1" smtClean="0">
                <a:latin typeface="+mj-lt"/>
                <a:cs typeface="Times New Roman" pitchFamily="18" charset="0"/>
              </a:rPr>
              <a:t>Foundation</a:t>
            </a:r>
            <a:endParaRPr lang="es-PR" sz="1900" dirty="0" smtClean="0">
              <a:latin typeface="+mj-lt"/>
              <a:cs typeface="Times New Roman" pitchFamily="18" charset="0"/>
            </a:endParaRPr>
          </a:p>
          <a:p>
            <a:pPr algn="just">
              <a:buNone/>
            </a:pPr>
            <a:r>
              <a:rPr lang="es-PR" sz="1900" dirty="0" smtClean="0">
                <a:latin typeface="+mj-lt"/>
                <a:cs typeface="Times New Roman" pitchFamily="18" charset="0"/>
              </a:rPr>
              <a:t>US </a:t>
            </a:r>
            <a:r>
              <a:rPr lang="es-PR" sz="1900" dirty="0" err="1" smtClean="0">
                <a:latin typeface="+mj-lt"/>
                <a:cs typeface="Times New Roman" pitchFamily="18" charset="0"/>
              </a:rPr>
              <a:t>Forest</a:t>
            </a:r>
            <a:r>
              <a:rPr lang="es-PR" sz="1900" dirty="0" smtClean="0">
                <a:latin typeface="+mj-lt"/>
                <a:cs typeface="Times New Roman" pitchFamily="18" charset="0"/>
              </a:rPr>
              <a:t> </a:t>
            </a:r>
            <a:r>
              <a:rPr lang="es-PR" sz="1900" dirty="0" err="1" smtClean="0">
                <a:latin typeface="+mj-lt"/>
                <a:cs typeface="Times New Roman" pitchFamily="18" charset="0"/>
              </a:rPr>
              <a:t>Service</a:t>
            </a:r>
            <a:r>
              <a:rPr lang="es-PR" sz="1900" dirty="0" smtClean="0">
                <a:latin typeface="+mj-lt"/>
                <a:cs typeface="Times New Roman" pitchFamily="18" charset="0"/>
              </a:rPr>
              <a:t>, International </a:t>
            </a:r>
            <a:r>
              <a:rPr lang="es-PR" sz="1900" dirty="0" err="1" smtClean="0">
                <a:latin typeface="+mj-lt"/>
                <a:cs typeface="Times New Roman" pitchFamily="18" charset="0"/>
              </a:rPr>
              <a:t>Institute</a:t>
            </a:r>
            <a:r>
              <a:rPr lang="es-PR" sz="1900" dirty="0" smtClean="0">
                <a:latin typeface="+mj-lt"/>
                <a:cs typeface="Times New Roman" pitchFamily="18" charset="0"/>
              </a:rPr>
              <a:t> of Tropical </a:t>
            </a:r>
            <a:r>
              <a:rPr lang="es-PR" sz="1900" dirty="0" err="1" smtClean="0">
                <a:latin typeface="+mj-lt"/>
                <a:cs typeface="Times New Roman" pitchFamily="18" charset="0"/>
              </a:rPr>
              <a:t>Forestry</a:t>
            </a:r>
            <a:endParaRPr lang="es-PR" sz="1900" dirty="0" smtClean="0">
              <a:latin typeface="+mj-lt"/>
              <a:cs typeface="Times New Roman" pitchFamily="18" charset="0"/>
            </a:endParaRPr>
          </a:p>
          <a:p>
            <a:pPr algn="just">
              <a:buNone/>
            </a:pPr>
            <a:r>
              <a:rPr lang="es-PR" sz="1900" dirty="0" smtClean="0">
                <a:latin typeface="+mj-lt"/>
                <a:cs typeface="Times New Roman" pitchFamily="18" charset="0"/>
              </a:rPr>
              <a:t>Fundación Puertorriqueña de Conservación</a:t>
            </a:r>
          </a:p>
          <a:p>
            <a:pPr algn="just">
              <a:buNone/>
            </a:pPr>
            <a:r>
              <a:rPr lang="es-PR" sz="1900" dirty="0" err="1" smtClean="0">
                <a:latin typeface="+mj-lt"/>
                <a:cs typeface="Times New Roman" pitchFamily="18" charset="0"/>
              </a:rPr>
              <a:t>University</a:t>
            </a:r>
            <a:r>
              <a:rPr lang="es-PR" sz="1900" dirty="0" smtClean="0">
                <a:latin typeface="+mj-lt"/>
                <a:cs typeface="Times New Roman" pitchFamily="18" charset="0"/>
              </a:rPr>
              <a:t> of Puerto Rico</a:t>
            </a:r>
          </a:p>
          <a:p>
            <a:pPr algn="just">
              <a:buNone/>
            </a:pPr>
            <a:r>
              <a:rPr lang="es-ES" sz="1900" dirty="0" err="1" smtClean="0">
                <a:latin typeface="+mj-lt"/>
                <a:cs typeface="Times New Roman" pitchFamily="18" charset="0"/>
              </a:rPr>
              <a:t>Luquillo</a:t>
            </a:r>
            <a:r>
              <a:rPr lang="es-ES" sz="1900" dirty="0" smtClean="0">
                <a:latin typeface="+mj-lt"/>
                <a:cs typeface="Times New Roman" pitchFamily="18" charset="0"/>
              </a:rPr>
              <a:t> LTER</a:t>
            </a:r>
          </a:p>
          <a:p>
            <a:pPr>
              <a:buNone/>
            </a:pPr>
            <a:r>
              <a:rPr lang="en-US" sz="1900" dirty="0" smtClean="0"/>
              <a:t>ASU School of Sustainability and IGERT Program in Urban Ecology </a:t>
            </a:r>
          </a:p>
          <a:p>
            <a:pPr>
              <a:buNone/>
            </a:pPr>
            <a:r>
              <a:rPr lang="en-US" sz="1900" dirty="0" smtClean="0"/>
              <a:t>Social Science Research </a:t>
            </a:r>
            <a:r>
              <a:rPr lang="en-US" sz="1900" dirty="0" smtClean="0"/>
              <a:t>Council</a:t>
            </a:r>
          </a:p>
          <a:p>
            <a:pPr>
              <a:buNone/>
            </a:pPr>
            <a:r>
              <a:rPr lang="en-US" sz="1900" dirty="0" smtClean="0"/>
              <a:t> </a:t>
            </a:r>
            <a:r>
              <a:rPr lang="en-US" sz="1900" dirty="0" smtClean="0"/>
              <a:t>Advancing Conservation in a Social Context</a:t>
            </a:r>
          </a:p>
          <a:p>
            <a:pPr>
              <a:buNone/>
            </a:pPr>
            <a:r>
              <a:rPr lang="en-US" sz="1900" dirty="0" smtClean="0"/>
              <a:t>C. Redman, K. Larson, C. Miller, B. </a:t>
            </a:r>
            <a:r>
              <a:rPr lang="en-US" sz="1900" dirty="0" err="1" smtClean="0"/>
              <a:t>Cutts</a:t>
            </a:r>
            <a:r>
              <a:rPr lang="en-US" sz="1900" dirty="0" smtClean="0"/>
              <a:t>, T. Miller, A. </a:t>
            </a:r>
            <a:r>
              <a:rPr lang="en-US" sz="1900" dirty="0" err="1" smtClean="0"/>
              <a:t>Wiek</a:t>
            </a:r>
            <a:r>
              <a:rPr lang="en-US" sz="1900" dirty="0" smtClean="0"/>
              <a:t>, C. </a:t>
            </a:r>
            <a:r>
              <a:rPr lang="en-US" sz="1900" dirty="0" err="1" smtClean="0"/>
              <a:t>Monfreda</a:t>
            </a:r>
            <a:endParaRPr lang="es-ES" sz="1900" dirty="0" smtClean="0">
              <a:latin typeface="+mj-lt"/>
              <a:cs typeface="Times New Roman" pitchFamily="18" charset="0"/>
            </a:endParaRPr>
          </a:p>
          <a:p>
            <a:pPr algn="just">
              <a:buNone/>
            </a:pPr>
            <a:r>
              <a:rPr lang="es-ES" sz="1900" dirty="0" err="1" smtClean="0">
                <a:latin typeface="+mj-lt"/>
                <a:cs typeface="Times New Roman" pitchFamily="18" charset="0"/>
              </a:rPr>
              <a:t>University</a:t>
            </a:r>
            <a:r>
              <a:rPr lang="es-ES" sz="1900" dirty="0" smtClean="0">
                <a:latin typeface="+mj-lt"/>
                <a:cs typeface="Times New Roman" pitchFamily="18" charset="0"/>
              </a:rPr>
              <a:t> of New Hampshire</a:t>
            </a:r>
          </a:p>
          <a:p>
            <a:pPr algn="just">
              <a:buNone/>
            </a:pPr>
            <a:r>
              <a:rPr lang="es-ES" sz="1900" dirty="0" smtClean="0">
                <a:latin typeface="+mj-lt"/>
                <a:cs typeface="Times New Roman" pitchFamily="18" charset="0"/>
              </a:rPr>
              <a:t>SUNY Syracuse</a:t>
            </a:r>
          </a:p>
          <a:p>
            <a:pPr algn="just">
              <a:buNone/>
            </a:pPr>
            <a:r>
              <a:rPr lang="es-ES" sz="1900" dirty="0" smtClean="0">
                <a:latin typeface="+mj-lt"/>
                <a:cs typeface="Times New Roman" pitchFamily="18" charset="0"/>
              </a:rPr>
              <a:t>Clark </a:t>
            </a:r>
            <a:r>
              <a:rPr lang="es-ES" sz="1900" dirty="0" err="1" smtClean="0">
                <a:latin typeface="+mj-lt"/>
                <a:cs typeface="Times New Roman" pitchFamily="18" charset="0"/>
              </a:rPr>
              <a:t>University</a:t>
            </a:r>
            <a:endParaRPr lang="es-ES" sz="1900" dirty="0" smtClean="0">
              <a:latin typeface="+mj-lt"/>
              <a:cs typeface="Times New Roman" pitchFamily="18" charset="0"/>
            </a:endParaRPr>
          </a:p>
          <a:p>
            <a:pPr algn="just">
              <a:buNone/>
            </a:pPr>
            <a:r>
              <a:rPr lang="es-ES" sz="1900" dirty="0" err="1" smtClean="0">
                <a:latin typeface="+mj-lt"/>
                <a:cs typeface="Times New Roman" pitchFamily="18" charset="0"/>
              </a:rPr>
              <a:t>University</a:t>
            </a:r>
            <a:r>
              <a:rPr lang="es-ES" sz="1900" dirty="0" smtClean="0">
                <a:latin typeface="+mj-lt"/>
                <a:cs typeface="Times New Roman" pitchFamily="18" charset="0"/>
              </a:rPr>
              <a:t> of California, Los </a:t>
            </a:r>
            <a:r>
              <a:rPr lang="es-ES" sz="1900" dirty="0" err="1" smtClean="0">
                <a:latin typeface="+mj-lt"/>
                <a:cs typeface="Times New Roman" pitchFamily="18" charset="0"/>
              </a:rPr>
              <a:t>Angeles</a:t>
            </a:r>
            <a:endParaRPr lang="es-PR" sz="1900" dirty="0" smtClean="0">
              <a:latin typeface="+mj-lt"/>
              <a:cs typeface="Times New Roman" pitchFamily="18" charset="0"/>
            </a:endParaRPr>
          </a:p>
          <a:p>
            <a:pPr algn="just">
              <a:buNone/>
            </a:pPr>
            <a:r>
              <a:rPr lang="es-ES" sz="1900" dirty="0" smtClean="0">
                <a:latin typeface="+mj-lt"/>
                <a:cs typeface="Times New Roman" pitchFamily="18" charset="0"/>
              </a:rPr>
              <a:t>Municipio de San Juan</a:t>
            </a:r>
            <a:endParaRPr lang="es-PR" sz="1900" dirty="0" smtClean="0">
              <a:latin typeface="+mj-lt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900" dirty="0" smtClean="0">
                <a:latin typeface="+mj-lt"/>
                <a:cs typeface="Times New Roman" pitchFamily="18" charset="0"/>
              </a:rPr>
              <a:t>Autoridad de Energía Eléctrica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900" dirty="0" smtClean="0">
                <a:latin typeface="+mj-lt"/>
                <a:cs typeface="Times New Roman" pitchFamily="18" charset="0"/>
              </a:rPr>
              <a:t>CATEC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900" dirty="0" smtClean="0">
                <a:latin typeface="+mj-lt"/>
                <a:ea typeface="Times New Roman" pitchFamily="18" charset="0"/>
                <a:cs typeface="Times New Roman" pitchFamily="18" charset="0"/>
              </a:rPr>
              <a:t>CAUCE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900" dirty="0" smtClean="0">
                <a:latin typeface="+mj-lt"/>
                <a:cs typeface="Times New Roman" pitchFamily="18" charset="0"/>
              </a:rPr>
              <a:t>Centro Para Puerto Rico, Fundación </a:t>
            </a:r>
            <a:r>
              <a:rPr lang="es-ES" sz="1900" dirty="0" err="1" smtClean="0">
                <a:latin typeface="+mj-lt"/>
                <a:cs typeface="Times New Roman" pitchFamily="18" charset="0"/>
              </a:rPr>
              <a:t>Sila</a:t>
            </a:r>
            <a:r>
              <a:rPr lang="es-ES" sz="1900" dirty="0" smtClean="0">
                <a:latin typeface="+mj-lt"/>
                <a:cs typeface="Times New Roman" pitchFamily="18" charset="0"/>
              </a:rPr>
              <a:t> M. Calderón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900" dirty="0" smtClean="0">
                <a:latin typeface="+mj-lt"/>
                <a:cs typeface="Times New Roman" pitchFamily="18" charset="0"/>
              </a:rPr>
              <a:t>IGERT, Universidad de Puerto Rico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6057781"/>
            <a:ext cx="4038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/>
              <a:t> </a:t>
            </a:r>
            <a:r>
              <a:rPr lang="en-US" sz="2800" i="1" dirty="0" smtClean="0">
                <a:hlinkClick r:id="rId3"/>
              </a:rPr>
              <a:t>www.sanjuanultra.org</a:t>
            </a:r>
            <a:endParaRPr lang="en-US" sz="2800" i="1" dirty="0" smtClean="0"/>
          </a:p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puertorico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362200" cy="176530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48003" t="33418" r="31596" b="21246"/>
          <a:stretch>
            <a:fillRect/>
          </a:stretch>
        </p:blipFill>
        <p:spPr bwMode="auto">
          <a:xfrm>
            <a:off x="2438400" y="17526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962400"/>
            <a:ext cx="1143000" cy="85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8" name="Picture 6" descr="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362200"/>
            <a:ext cx="1143000" cy="85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9" name="Line 7"/>
          <p:cNvSpPr>
            <a:spLocks noChangeShapeType="1"/>
          </p:cNvSpPr>
          <p:nvPr/>
        </p:nvSpPr>
        <p:spPr bwMode="auto">
          <a:xfrm flipH="1" flipV="1">
            <a:off x="1828800" y="9144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 flipV="1">
            <a:off x="1828800" y="990600"/>
            <a:ext cx="3352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-228600" y="3216275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/>
              <a:t>70% built                                    30% forest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-304800" y="48768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/>
              <a:t>70% forest                                            30% built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057400" y="141982"/>
            <a:ext cx="685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Urban Development, Green Areas   and Vulnerability in San Juan </a:t>
            </a:r>
            <a:endParaRPr lang="en-US" sz="32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puertorico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362200" cy="176530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48003" t="33418" r="31596" b="21246"/>
          <a:stretch>
            <a:fillRect/>
          </a:stretch>
        </p:blipFill>
        <p:spPr bwMode="auto">
          <a:xfrm>
            <a:off x="2438400" y="17526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962400"/>
            <a:ext cx="1143000" cy="85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8" name="Picture 6" descr="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362200"/>
            <a:ext cx="1143000" cy="85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9" name="Line 7"/>
          <p:cNvSpPr>
            <a:spLocks noChangeShapeType="1"/>
          </p:cNvSpPr>
          <p:nvPr/>
        </p:nvSpPr>
        <p:spPr bwMode="auto">
          <a:xfrm flipH="1" flipV="1">
            <a:off x="1828800" y="9144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 flipV="1">
            <a:off x="1828800" y="990600"/>
            <a:ext cx="3352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081" name="Picture 9" descr="http___uprat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1752600"/>
            <a:ext cx="13716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5334000" y="3657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-228600" y="3216275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/>
              <a:t>70% built                                    30% forest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-304800" y="48768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/>
              <a:t>70% forest                                            30% built</a:t>
            </a:r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810000"/>
            <a:ext cx="24384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88" name="Picture 16" descr="1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2057400"/>
            <a:ext cx="1627188" cy="1220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057400" y="141982"/>
            <a:ext cx="685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Urban Development, Green Areas   and Vulnerability in San Juan </a:t>
            </a:r>
            <a:endParaRPr lang="en-US" sz="32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orredor to Bay"/>
          <p:cNvPicPr>
            <a:picLocks noChangeAspect="1" noChangeArrowheads="1"/>
          </p:cNvPicPr>
          <p:nvPr/>
        </p:nvPicPr>
        <p:blipFill>
          <a:blip r:embed="rId3" cstate="print"/>
          <a:srcRect l="5284" t="1277" r="1477" b="2373"/>
          <a:stretch>
            <a:fillRect/>
          </a:stretch>
        </p:blipFill>
        <p:spPr bwMode="auto">
          <a:xfrm>
            <a:off x="5257800" y="1219200"/>
            <a:ext cx="3536503" cy="4669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33400" y="914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429000" y="1479839"/>
            <a:ext cx="29195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39" name="Picture 16"/>
          <p:cNvPicPr>
            <a:picLocks noChangeAspect="1" noChangeArrowheads="1"/>
          </p:cNvPicPr>
          <p:nvPr/>
        </p:nvPicPr>
        <p:blipFill>
          <a:blip r:embed="rId4" cstate="print"/>
          <a:srcRect l="49374" t="21875" r="31876" b="39583"/>
          <a:stretch>
            <a:fillRect/>
          </a:stretch>
        </p:blipFill>
        <p:spPr bwMode="auto">
          <a:xfrm>
            <a:off x="6629400" y="2438400"/>
            <a:ext cx="1066800" cy="131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Text Box 29"/>
          <p:cNvSpPr txBox="1">
            <a:spLocks noChangeArrowheads="1"/>
          </p:cNvSpPr>
          <p:nvPr/>
        </p:nvSpPr>
        <p:spPr bwMode="auto">
          <a:xfrm>
            <a:off x="381000" y="228600"/>
            <a:ext cx="84582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Planning and Political Context in San Juan</a:t>
            </a:r>
            <a:endParaRPr lang="en-US" sz="32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</a:pP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6200" y="12192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50000"/>
              </a:spcBef>
              <a:buClr>
                <a:srgbClr val="FF6600"/>
              </a:buClr>
            </a:pPr>
            <a:r>
              <a:rPr lang="en-US" sz="2000" dirty="0" smtClean="0">
                <a:solidFill>
                  <a:srgbClr val="FFC000"/>
                </a:solidFill>
              </a:rPr>
              <a:t>State-level Planning:                                    </a:t>
            </a:r>
            <a:r>
              <a:rPr lang="en-US" sz="2000" dirty="0" smtClean="0"/>
              <a:t>PR Planning Board; PR Permit and Regulation Authority;  PR Dept. of Environmental and Natural Resources; PR Environmental Quality 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orredor to Bay"/>
          <p:cNvPicPr>
            <a:picLocks noChangeAspect="1" noChangeArrowheads="1"/>
          </p:cNvPicPr>
          <p:nvPr/>
        </p:nvPicPr>
        <p:blipFill>
          <a:blip r:embed="rId4" cstate="print"/>
          <a:srcRect l="5284" t="1277" r="1477" b="2373"/>
          <a:stretch>
            <a:fillRect/>
          </a:stretch>
        </p:blipFill>
        <p:spPr bwMode="auto">
          <a:xfrm>
            <a:off x="5257800" y="1219200"/>
            <a:ext cx="3536503" cy="4669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33400" y="914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429000" y="1479839"/>
            <a:ext cx="29195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39" name="Picture 16"/>
          <p:cNvPicPr>
            <a:picLocks noChangeAspect="1" noChangeArrowheads="1"/>
          </p:cNvPicPr>
          <p:nvPr/>
        </p:nvPicPr>
        <p:blipFill>
          <a:blip r:embed="rId5" cstate="print"/>
          <a:srcRect l="49374" t="21875" r="31876" b="39583"/>
          <a:stretch>
            <a:fillRect/>
          </a:stretch>
        </p:blipFill>
        <p:spPr bwMode="auto">
          <a:xfrm>
            <a:off x="6629400" y="2438400"/>
            <a:ext cx="1066800" cy="131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6200" y="12192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50000"/>
              </a:spcBef>
              <a:buClr>
                <a:srgbClr val="FF6600"/>
              </a:buClr>
            </a:pPr>
            <a:r>
              <a:rPr lang="en-US" sz="2000" dirty="0" smtClean="0">
                <a:solidFill>
                  <a:srgbClr val="FFC000"/>
                </a:solidFill>
              </a:rPr>
              <a:t>State-level Planning:                                    </a:t>
            </a:r>
            <a:r>
              <a:rPr lang="en-US" sz="2000" dirty="0" smtClean="0"/>
              <a:t>PR Planning Board; PR Permit and Regulation Authority;  PR Dept. of Environmental and Natural Resources; PR Environmental Quality Board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533400" y="3233678"/>
            <a:ext cx="480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en-US" sz="2000" dirty="0" smtClean="0">
                <a:solidFill>
                  <a:srgbClr val="FFC000"/>
                </a:solidFill>
              </a:rPr>
              <a:t>Municipality:                                                </a:t>
            </a:r>
            <a:r>
              <a:rPr lang="en-US" sz="2000" dirty="0" smtClean="0"/>
              <a:t>San Juan Territorial Ordinance Plan in 2003                                                        Municipality gains Autonomy in 2009</a:t>
            </a:r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6934200" y="4038600"/>
          <a:ext cx="1090464" cy="609600"/>
        </p:xfrm>
        <a:graphic>
          <a:graphicData uri="http://schemas.openxmlformats.org/presentationml/2006/ole">
            <p:oleObj spid="_x0000_s67585" name="Picture" r:id="rId6" imgW="5429160" imgH="3019320" progId="Word.Picture.8">
              <p:embed/>
            </p:oleObj>
          </a:graphicData>
        </a:graphic>
      </p:graphicFrame>
      <p:pic>
        <p:nvPicPr>
          <p:cNvPr id="14" name="Picture 14" descr="Rio Piedras 2012"/>
          <p:cNvPicPr>
            <a:picLocks noChangeAspect="1" noChangeArrowheads="1"/>
          </p:cNvPicPr>
          <p:nvPr/>
        </p:nvPicPr>
        <p:blipFill>
          <a:blip r:embed="rId7" cstate="print"/>
          <a:srcRect l="5963" t="703" r="4129" b="2820"/>
          <a:stretch>
            <a:fillRect/>
          </a:stretch>
        </p:blipFill>
        <p:spPr bwMode="auto">
          <a:xfrm>
            <a:off x="8153400" y="2819400"/>
            <a:ext cx="501297" cy="126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 l="26875" t="19000" r="26875" b="25000"/>
          <a:stretch>
            <a:fillRect/>
          </a:stretch>
        </p:blipFill>
        <p:spPr bwMode="auto">
          <a:xfrm>
            <a:off x="5638800" y="1371600"/>
            <a:ext cx="100692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381000" y="228600"/>
            <a:ext cx="84582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Planning and Political Context in San Juan</a:t>
            </a:r>
            <a:endParaRPr lang="en-US" sz="32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orredor to Bay"/>
          <p:cNvPicPr>
            <a:picLocks noChangeAspect="1" noChangeArrowheads="1"/>
          </p:cNvPicPr>
          <p:nvPr/>
        </p:nvPicPr>
        <p:blipFill>
          <a:blip r:embed="rId4" cstate="print"/>
          <a:srcRect l="5284" t="1277" r="1477" b="2373"/>
          <a:stretch>
            <a:fillRect/>
          </a:stretch>
        </p:blipFill>
        <p:spPr bwMode="auto">
          <a:xfrm>
            <a:off x="5257800" y="1219200"/>
            <a:ext cx="3536503" cy="4669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33400" y="914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429000" y="1479839"/>
            <a:ext cx="29195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39" name="Picture 16"/>
          <p:cNvPicPr>
            <a:picLocks noChangeAspect="1" noChangeArrowheads="1"/>
          </p:cNvPicPr>
          <p:nvPr/>
        </p:nvPicPr>
        <p:blipFill>
          <a:blip r:embed="rId5" cstate="print"/>
          <a:srcRect l="49374" t="21875" r="31876" b="39583"/>
          <a:stretch>
            <a:fillRect/>
          </a:stretch>
        </p:blipFill>
        <p:spPr bwMode="auto">
          <a:xfrm>
            <a:off x="6629400" y="2438400"/>
            <a:ext cx="1066800" cy="131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6200" y="12192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50000"/>
              </a:spcBef>
              <a:buClr>
                <a:srgbClr val="FF6600"/>
              </a:buClr>
            </a:pPr>
            <a:r>
              <a:rPr lang="en-US" sz="2000" dirty="0" smtClean="0">
                <a:solidFill>
                  <a:srgbClr val="FFC000"/>
                </a:solidFill>
              </a:rPr>
              <a:t>State-level Planning:                                    </a:t>
            </a:r>
            <a:r>
              <a:rPr lang="en-US" sz="2000" dirty="0" smtClean="0"/>
              <a:t>PR Planning Board; PR Permit and Regulation Authority;  PR Dept. of Environmental and Natural Resources; PR Environmental Quality Board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533400" y="3233678"/>
            <a:ext cx="480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en-US" sz="2000" dirty="0" smtClean="0">
                <a:solidFill>
                  <a:srgbClr val="FFC000"/>
                </a:solidFill>
              </a:rPr>
              <a:t>Municipality:                                                </a:t>
            </a:r>
            <a:r>
              <a:rPr lang="en-US" sz="2000" dirty="0" smtClean="0"/>
              <a:t>San Juan Territorial Ordinance Plan in 2003                                                        Municipality gains Autonomy in 2009</a:t>
            </a:r>
          </a:p>
          <a:p>
            <a:pPr>
              <a:spcBef>
                <a:spcPct val="50000"/>
              </a:spcBef>
              <a:buClr>
                <a:srgbClr val="FF6600"/>
              </a:buClr>
            </a:pPr>
            <a:endParaRPr lang="en-US" sz="2000" dirty="0" smtClean="0"/>
          </a:p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en-US" sz="2000" dirty="0" smtClean="0">
                <a:solidFill>
                  <a:srgbClr val="FFC000"/>
                </a:solidFill>
              </a:rPr>
              <a:t>Numerous non-profit, community, and private initiatives seeking participation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 l="20625" t="23001" r="64999" b="67999"/>
          <a:stretch>
            <a:fillRect/>
          </a:stretch>
        </p:blipFill>
        <p:spPr bwMode="auto">
          <a:xfrm>
            <a:off x="7228431" y="1600200"/>
            <a:ext cx="11704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6934200" y="4038600"/>
          <a:ext cx="1090464" cy="609600"/>
        </p:xfrm>
        <a:graphic>
          <a:graphicData uri="http://schemas.openxmlformats.org/presentationml/2006/ole">
            <p:oleObj spid="_x0000_s98306" name="Picture" r:id="rId7" imgW="5429160" imgH="3019320" progId="Word.Picture.8">
              <p:embed/>
            </p:oleObj>
          </a:graphicData>
        </a:graphic>
      </p:graphicFrame>
      <p:pic>
        <p:nvPicPr>
          <p:cNvPr id="12" name="Picture 12" descr="logo_bosque san patrici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72004" y="2438400"/>
            <a:ext cx="852596" cy="38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pr_logo_sierra clu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3429000"/>
            <a:ext cx="977376" cy="4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Rio Piedras 2012"/>
          <p:cNvPicPr>
            <a:picLocks noChangeAspect="1" noChangeArrowheads="1"/>
          </p:cNvPicPr>
          <p:nvPr/>
        </p:nvPicPr>
        <p:blipFill>
          <a:blip r:embed="rId10" cstate="print"/>
          <a:srcRect l="5963" t="703" r="4129" b="2820"/>
          <a:stretch>
            <a:fillRect/>
          </a:stretch>
        </p:blipFill>
        <p:spPr bwMode="auto">
          <a:xfrm>
            <a:off x="8153400" y="2819400"/>
            <a:ext cx="501297" cy="126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with_flash"/>
          <p:cNvPicPr>
            <a:picLocks noChangeAspect="1" noChangeArrowheads="1"/>
          </p:cNvPicPr>
          <p:nvPr/>
        </p:nvPicPr>
        <p:blipFill>
          <a:blip r:embed="rId11" cstate="print"/>
          <a:srcRect l="92514" b="90181"/>
          <a:stretch>
            <a:fillRect/>
          </a:stretch>
        </p:blipFill>
        <p:spPr bwMode="auto">
          <a:xfrm>
            <a:off x="5867400" y="4495800"/>
            <a:ext cx="705256" cy="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" descr="IIT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10400" y="5029200"/>
            <a:ext cx="149416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/>
          <a:srcRect l="26875" t="19000" r="26875" b="25000"/>
          <a:stretch>
            <a:fillRect/>
          </a:stretch>
        </p:blipFill>
        <p:spPr bwMode="auto">
          <a:xfrm>
            <a:off x="5638800" y="1371600"/>
            <a:ext cx="100692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381000" y="228600"/>
            <a:ext cx="84582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Planning and Political Context in San Juan</a:t>
            </a:r>
            <a:endParaRPr lang="en-US" sz="32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Question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5908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en-US" sz="3200" dirty="0" smtClean="0"/>
              <a:t>How do we create policy-relevant science  in such a complex, dynamic, and contested governance context?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2791</TotalTime>
  <Words>2555</Words>
  <Application>Microsoft Office PowerPoint</Application>
  <PresentationFormat>On-screen Show (4:3)</PresentationFormat>
  <Paragraphs>384</Paragraphs>
  <Slides>35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Technic</vt:lpstr>
      <vt:lpstr>Picture</vt:lpstr>
      <vt:lpstr>Slide 1</vt:lpstr>
      <vt:lpstr>Outline</vt:lpstr>
      <vt:lpstr>San Juan ULTRA and the Luquillo LTER in an urbanizing landscape</vt:lpstr>
      <vt:lpstr>Slide 4</vt:lpstr>
      <vt:lpstr>Slide 5</vt:lpstr>
      <vt:lpstr>Slide 6</vt:lpstr>
      <vt:lpstr>Slide 7</vt:lpstr>
      <vt:lpstr>Slide 8</vt:lpstr>
      <vt:lpstr>Question</vt:lpstr>
      <vt:lpstr>Slide 10</vt:lpstr>
      <vt:lpstr>Slide 11</vt:lpstr>
      <vt:lpstr>Slide 12</vt:lpstr>
      <vt:lpstr>Slide 13</vt:lpstr>
      <vt:lpstr>Slide 14</vt:lpstr>
      <vt:lpstr>Future Visions for the City</vt:lpstr>
      <vt:lpstr>Design Criteria for the Effective Co-Production of Science             for Urban Sustainability</vt:lpstr>
      <vt:lpstr>Context  </vt:lpstr>
      <vt:lpstr>Context: Fostering inclusiveness through diverse and flexible engagement and collaboration methods. </vt:lpstr>
      <vt:lpstr>Reflexivity 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Polycentric Networks </vt:lpstr>
      <vt:lpstr>Slide 30</vt:lpstr>
      <vt:lpstr>Slide 31</vt:lpstr>
      <vt:lpstr>Slide 32</vt:lpstr>
      <vt:lpstr>Slide 33</vt:lpstr>
      <vt:lpstr>Slide 34</vt:lpstr>
      <vt:lpstr>Acknowledgements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social-ecology And the challenge of building transdisciplinary research                            in a tropical city</dc:title>
  <dc:creator>Tischa MunozErickson</dc:creator>
  <cp:lastModifiedBy>Tischa MunozErickson</cp:lastModifiedBy>
  <cp:revision>69</cp:revision>
  <dcterms:created xsi:type="dcterms:W3CDTF">2011-04-04T09:34:28Z</dcterms:created>
  <dcterms:modified xsi:type="dcterms:W3CDTF">2012-03-01T12:53:25Z</dcterms:modified>
</cp:coreProperties>
</file>