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theme/theme14.xml" ContentType="application/vnd.openxmlformats-officedocument.them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55" r:id="rId1"/>
    <p:sldMasterId id="2147483768" r:id="rId2"/>
    <p:sldMasterId id="2147483848" r:id="rId3"/>
    <p:sldMasterId id="2147483850" r:id="rId4"/>
    <p:sldMasterId id="2147483852" r:id="rId5"/>
    <p:sldMasterId id="2147483854" r:id="rId6"/>
    <p:sldMasterId id="2147483856" r:id="rId7"/>
    <p:sldMasterId id="2147483858" r:id="rId8"/>
    <p:sldMasterId id="2147483860" r:id="rId9"/>
    <p:sldMasterId id="2147483862" r:id="rId10"/>
    <p:sldMasterId id="2147483864" r:id="rId11"/>
    <p:sldMasterId id="2147483866" r:id="rId12"/>
    <p:sldMasterId id="2147483868" r:id="rId13"/>
    <p:sldMasterId id="2147483870" r:id="rId14"/>
    <p:sldMasterId id="2147483872" r:id="rId15"/>
  </p:sldMasterIdLst>
  <p:notesMasterIdLst>
    <p:notesMasterId r:id="rId40"/>
  </p:notesMasterIdLst>
  <p:handoutMasterIdLst>
    <p:handoutMasterId r:id="rId41"/>
  </p:handoutMasterIdLst>
  <p:sldIdLst>
    <p:sldId id="591" r:id="rId16"/>
    <p:sldId id="726" r:id="rId17"/>
    <p:sldId id="739" r:id="rId18"/>
    <p:sldId id="740" r:id="rId19"/>
    <p:sldId id="743" r:id="rId20"/>
    <p:sldId id="772" r:id="rId21"/>
    <p:sldId id="774" r:id="rId22"/>
    <p:sldId id="746" r:id="rId23"/>
    <p:sldId id="617" r:id="rId24"/>
    <p:sldId id="744" r:id="rId25"/>
    <p:sldId id="706" r:id="rId26"/>
    <p:sldId id="750" r:id="rId27"/>
    <p:sldId id="607" r:id="rId28"/>
    <p:sldId id="745" r:id="rId29"/>
    <p:sldId id="751" r:id="rId30"/>
    <p:sldId id="695" r:id="rId31"/>
    <p:sldId id="773" r:id="rId32"/>
    <p:sldId id="742" r:id="rId33"/>
    <p:sldId id="752" r:id="rId34"/>
    <p:sldId id="775" r:id="rId35"/>
    <p:sldId id="761" r:id="rId36"/>
    <p:sldId id="760" r:id="rId37"/>
    <p:sldId id="770" r:id="rId38"/>
    <p:sldId id="717" r:id="rId39"/>
  </p:sldIdLst>
  <p:sldSz cx="9144000" cy="6858000" type="screen4x3"/>
  <p:notesSz cx="6858000" cy="90805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ＭＳ Ｐゴシック" pitchFamily="34" charset="-128"/>
      <p:regular r:id="rId46"/>
    </p:embeddedFont>
    <p:embeddedFont>
      <p:font typeface="Comic Sans MS" pitchFamily="66" charset="0"/>
      <p:regular r:id="rId47"/>
      <p:bold r:id="rId48"/>
    </p:embeddedFont>
  </p:embeddedFont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 Robertson" initials="GPR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DDFD"/>
    <a:srgbClr val="FF66FF"/>
    <a:srgbClr val="C9E7E9"/>
    <a:srgbClr val="9D9DDF"/>
    <a:srgbClr val="3C9028"/>
    <a:srgbClr val="44A42E"/>
    <a:srgbClr val="A0F3FE"/>
    <a:srgbClr val="E1FA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6" autoAdjust="0"/>
    <p:restoredTop sz="93162" autoAdjust="0"/>
  </p:normalViewPr>
  <p:slideViewPr>
    <p:cSldViewPr>
      <p:cViewPr>
        <p:scale>
          <a:sx n="80" d="100"/>
          <a:sy n="80" d="100"/>
        </p:scale>
        <p:origin x="-378" y="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986" y="-84"/>
      </p:cViewPr>
      <p:guideLst>
        <p:guide orient="horz" pos="286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t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t" anchorCtr="0" compatLnSpc="1">
            <a:prstTxWarp prst="textNoShape">
              <a:avLst/>
            </a:prstTxWarp>
          </a:bodyPr>
          <a:lstStyle>
            <a:lvl1pPr algn="r"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02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b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502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b" anchorCtr="0" compatLnSpc="1">
            <a:prstTxWarp prst="textNoShape">
              <a:avLst/>
            </a:prstTxWarp>
          </a:bodyPr>
          <a:lstStyle>
            <a:lvl1pPr algn="r"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77A2FDA-3CFB-4051-821E-B473200D6E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t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t" anchorCtr="0" compatLnSpc="1">
            <a:prstTxWarp prst="textNoShape">
              <a:avLst/>
            </a:prstTxWarp>
          </a:bodyPr>
          <a:lstStyle>
            <a:lvl1pPr algn="r"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76275"/>
            <a:ext cx="4516438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7838"/>
            <a:ext cx="50292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4870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b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4870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5" tIns="45438" rIns="90875" bIns="45438" numCol="1" anchor="b" anchorCtr="0" compatLnSpc="1">
            <a:prstTxWarp prst="textNoShape">
              <a:avLst/>
            </a:prstTxWarp>
          </a:bodyPr>
          <a:lstStyle>
            <a:lvl1pPr algn="r" defTabSz="908050" eaLnBrk="0" hangingPunct="0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159E051F-5FDE-4D98-9BD9-1292DB883F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80A532-2D80-4B71-B696-B8F918238C0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C7799-2CD6-48AD-AD94-70A4C02B4CA5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561D5-F05C-4DBA-9A42-D53694C167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C7799-2CD6-48AD-AD94-70A4C02B4CA5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E051F-5FDE-4D98-9BD9-1292DB883FF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6850A-DE3E-4F22-B85F-2F474DAFF07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E051F-5FDE-4D98-9BD9-1292DB883FF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1AEDE-B375-4B55-AFC6-E8CE2F988D24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7356D5-4284-4656-B038-EC344B89BEC4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5756-56B4-4A9C-9197-2C21DD1A7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C986B-8F84-44D4-A983-F54A9D5D02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47B3-E4A0-4DA6-B9AC-91C2DA94BF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445B3-F015-4474-9DD5-10F5199759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06500-0076-4868-8042-D17D6054D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06500-0076-4868-8042-D17D6054D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06500-0076-4868-8042-D17D6054D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C7CB5-F9E7-4116-BC7E-8E7A52C7C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2BFC9-A88F-483E-8CCF-47B3F51092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EB5A-EFC4-4827-9942-2A1328959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4EBE-525C-4B24-8468-4E263EE2E4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6AA9C-B9D1-4A5E-80A0-098720D7F4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1EF3E-C6B5-4FF2-88AF-477CC510FD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28781-5C0E-4281-AFBD-B8C212BA51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C3EBB-7AC2-4D42-8E93-16922553C3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A72F3-F755-4D2E-A153-59DAE95D97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fld id="{E0153619-8BDE-4419-8A5B-D8EAF276EF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8D190C-4A03-4EE2-B072-3E460C0015CF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2/29/2012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FE7409-BC7A-4624-9470-1B6DF65A334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62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63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6A89F86C-00A1-4323-9EBA-4DD0AC8302B7}" type="slidenum">
              <a:rPr lang="en-US" sz="2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2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Excel_97-2003_Worksheet2.xls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4800600"/>
            <a:ext cx="91440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Phil Robertson</a:t>
            </a:r>
            <a:br>
              <a:rPr lang="en-US" sz="1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Kellogg Biological Station LTER Site</a:t>
            </a:r>
            <a: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W.K. Kellogg Biological Station and</a:t>
            </a:r>
            <a:b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Dept. of Crop and Soil Sciences</a:t>
            </a:r>
            <a:b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Michigan State </a:t>
            </a:r>
            <a:r>
              <a:rPr lang="en-US" sz="1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University</a:t>
            </a:r>
          </a:p>
          <a:p>
            <a:pPr algn="ctr" eaLnBrk="0" hangingPunct="0"/>
            <a:r>
              <a:rPr lang="en-US" b="0" dirty="0" smtClean="0">
                <a:solidFill>
                  <a:schemeClr val="accent2"/>
                </a:solidFill>
              </a:rPr>
              <a:t>robertson@kbs.msu.edu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1143000"/>
            <a:ext cx="9144000" cy="2514600"/>
          </a:xfrm>
          <a:noFill/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Agricultural Sustainability and Nitrous Oxide (N</a:t>
            </a:r>
            <a:r>
              <a:rPr lang="en-US" sz="400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4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O) Markets</a:t>
            </a:r>
            <a:br>
              <a:rPr lang="en-US" sz="4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endParaRPr lang="en-US" sz="3200" dirty="0" smtClean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1" name="Picture 8" descr="MS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161089"/>
            <a:ext cx="16002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2743200" y="3505200"/>
            <a:ext cx="3429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endParaRPr lang="en-US" sz="2400" b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505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11</a:t>
            </a:r>
            <a:r>
              <a:rPr lang="en-US" sz="2000" b="0" baseline="30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Annual NSF LTER Mini-Symposium</a:t>
            </a:r>
            <a:b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i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How Long-Term Ecological Research Informs Sustainability Science and Action</a:t>
            </a:r>
            <a:br>
              <a:rPr lang="en-US" sz="2000" b="0" i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March 1, 2012</a:t>
            </a:r>
            <a:endParaRPr lang="en-US" sz="20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6321" name="Picture 1" descr="J:\Presentations\Logos\LTER\KBS LTER\KBSLTERLogo-Color_transparent bckgnd_may11.png"/>
          <p:cNvPicPr>
            <a:picLocks noChangeAspect="1" noChangeArrowheads="1"/>
          </p:cNvPicPr>
          <p:nvPr/>
        </p:nvPicPr>
        <p:blipFill>
          <a:blip r:embed="rId4" cstate="print"/>
          <a:srcRect l="7488" t="17629" r="6396" b="33917"/>
          <a:stretch>
            <a:fillRect/>
          </a:stretch>
        </p:blipFill>
        <p:spPr bwMode="auto">
          <a:xfrm>
            <a:off x="6629400" y="5764696"/>
            <a:ext cx="2514600" cy="1093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62400" y="6096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The contemporary N</a:t>
            </a:r>
            <a:r>
              <a:rPr lang="en-US" sz="28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increase is largely due to agricultural intensification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228600" y="533400"/>
            <a:ext cx="3396295" cy="2514601"/>
            <a:chOff x="246822" y="350042"/>
            <a:chExt cx="4458357" cy="3536156"/>
          </a:xfrm>
        </p:grpSpPr>
        <p:grpSp>
          <p:nvGrpSpPr>
            <p:cNvPr id="3" name="Group 12"/>
            <p:cNvGrpSpPr/>
            <p:nvPr/>
          </p:nvGrpSpPr>
          <p:grpSpPr>
            <a:xfrm>
              <a:off x="246822" y="350042"/>
              <a:ext cx="4458357" cy="3536156"/>
              <a:chOff x="-57334" y="654396"/>
              <a:chExt cx="4476934" cy="3550891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0" y="1066800"/>
                <a:ext cx="4419600" cy="3138487"/>
                <a:chOff x="190500" y="863600"/>
                <a:chExt cx="2971800" cy="1995488"/>
              </a:xfrm>
            </p:grpSpPr>
            <p:pic>
              <p:nvPicPr>
                <p:cNvPr id="10249" name="Picture 38"/>
                <p:cNvPicPr>
                  <a:picLocks noRot="1" noChangeAspect="1" noChangeArrowheads="1"/>
                </p:cNvPicPr>
                <p:nvPr/>
              </p:nvPicPr>
              <p:blipFill>
                <a:blip r:embed="rId3" cstate="print"/>
                <a:srcRect l="3300" t="7201" r="7600" b="13066"/>
                <a:stretch>
                  <a:fillRect/>
                </a:stretch>
              </p:blipFill>
              <p:spPr bwMode="auto">
                <a:xfrm>
                  <a:off x="190500" y="863600"/>
                  <a:ext cx="2971800" cy="1995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250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286000" y="1879600"/>
                  <a:ext cx="657225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/>
                    <a:t>N</a:t>
                  </a:r>
                  <a:r>
                    <a:rPr lang="en-US" sz="2000" baseline="-25000" dirty="0"/>
                    <a:t>2</a:t>
                  </a:r>
                  <a:r>
                    <a:rPr lang="en-US" sz="2000" dirty="0"/>
                    <a:t>O</a:t>
                  </a: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-57334" y="654396"/>
                <a:ext cx="4376487" cy="521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 smtClean="0">
                    <a:latin typeface="Calibri" pitchFamily="34" charset="0"/>
                    <a:cs typeface="Calibri" pitchFamily="34" charset="0"/>
                  </a:rPr>
                  <a:t>Atmospheric  N</a:t>
                </a:r>
                <a:r>
                  <a:rPr lang="en-US" sz="1800" b="0" baseline="-25000" dirty="0" smtClean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en-US" sz="1800" b="0" dirty="0" smtClean="0">
                    <a:latin typeface="Calibri" pitchFamily="34" charset="0"/>
                    <a:cs typeface="Calibri" pitchFamily="34" charset="0"/>
                  </a:rPr>
                  <a:t>O from 1976</a:t>
                </a:r>
                <a:endParaRPr lang="en-US" sz="1800" b="0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3352798" y="2488980"/>
              <a:ext cx="952264" cy="4328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990600" y="4356536"/>
            <a:ext cx="1295400" cy="3077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20" descr="N2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00400"/>
            <a:ext cx="4297363" cy="297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4800" y="5943600"/>
            <a:ext cx="1570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Agriculture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6200" y="2133600"/>
            <a:ext cx="5486400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with a total annual impact ~ 1.2 Pg C</a:t>
            </a:r>
            <a:r>
              <a:rPr lang="en-US" sz="20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equiv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i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(compare to fossil fuel CO</a:t>
            </a:r>
            <a:r>
              <a:rPr lang="en-US" sz="1600" b="0" i="1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b="0" i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loading = 4.1 </a:t>
            </a:r>
            <a:r>
              <a:rPr lang="en-US" sz="1600" b="0" i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PgC</a:t>
            </a:r>
            <a:r>
              <a:rPr lang="en-US" sz="1600" b="0" i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per year)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95800" y="48768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with most of the agricultural increase  (~60%) from cropped soils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52400" y="6583363"/>
            <a:ext cx="32191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Source IPCC 2001, 2007; </a:t>
            </a:r>
            <a:r>
              <a:rPr lang="en-US" sz="1100" b="0" dirty="0" err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Prinn</a:t>
            </a:r>
            <a:r>
              <a:rPr lang="en-US" sz="11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2004; Robertson 2004</a:t>
            </a:r>
          </a:p>
        </p:txBody>
      </p:sp>
      <p:cxnSp>
        <p:nvCxnSpPr>
          <p:cNvPr id="18" name="Curved Connector 17"/>
          <p:cNvCxnSpPr/>
          <p:nvPr/>
        </p:nvCxnSpPr>
        <p:spPr bwMode="auto">
          <a:xfrm rot="10800000" flipV="1">
            <a:off x="4953000" y="5410200"/>
            <a:ext cx="2667000" cy="609600"/>
          </a:xfrm>
          <a:prstGeom prst="curvedConnector3">
            <a:avLst>
              <a:gd name="adj1" fmla="val -25665"/>
            </a:avLst>
          </a:prstGeom>
          <a:noFill/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495800" y="32766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Industry is responsible for ~16% of the anthropogenic source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24400" y="41910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Agriculture for the remainder</a:t>
            </a:r>
          </a:p>
        </p:txBody>
      </p:sp>
      <p:pic>
        <p:nvPicPr>
          <p:cNvPr id="22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b="0">
                <a:solidFill>
                  <a:schemeClr val="accent2"/>
                </a:solidFill>
              </a:rPr>
              <a:t>KBS Long-Term Ecological Research (LTER) Site</a:t>
            </a:r>
          </a:p>
        </p:txBody>
      </p:sp>
      <p:pic>
        <p:nvPicPr>
          <p:cNvPr id="12291" name="Picture 3" descr="For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937125"/>
            <a:ext cx="2667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2" name="Picture 4" descr="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937125"/>
            <a:ext cx="2667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3" name="Picture 5" descr="popl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5538" y="4868863"/>
            <a:ext cx="27860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4" name="Picture 6" descr="soybe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5538" y="2724150"/>
            <a:ext cx="2709862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5" name="Picture 7" descr="harv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1738" y="617538"/>
            <a:ext cx="2633662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4800" y="685800"/>
            <a:ext cx="5715000" cy="403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457200" y="1143000"/>
            <a:ext cx="5014913" cy="3514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2988" eaLnBrk="0" hangingPunct="0">
              <a:spcBef>
                <a:spcPct val="0"/>
              </a:spcBef>
            </a:pPr>
            <a:r>
              <a:rPr lang="en-US" sz="1600" b="0" i="1">
                <a:solidFill>
                  <a:schemeClr val="accent2"/>
                </a:solidFill>
              </a:rPr>
              <a:t>Annual Grain Crops (Corn - Soybean - Wheat)</a:t>
            </a:r>
            <a:r>
              <a:rPr lang="en-US" sz="1600" b="0">
                <a:solidFill>
                  <a:schemeClr val="accent2"/>
                </a:solidFill>
              </a:rPr>
              <a:t/>
            </a:r>
            <a:br>
              <a:rPr lang="en-US" sz="1600" b="0">
                <a:solidFill>
                  <a:schemeClr val="accent2"/>
                </a:solidFill>
              </a:rPr>
            </a:br>
            <a:r>
              <a:rPr lang="en-US" sz="1600" b="0">
                <a:solidFill>
                  <a:schemeClr val="accent2"/>
                </a:solidFill>
              </a:rPr>
              <a:t>   Conventional tillage			High</a:t>
            </a:r>
            <a:br>
              <a:rPr lang="en-US" sz="1600" b="0">
                <a:solidFill>
                  <a:schemeClr val="accent2"/>
                </a:solidFill>
              </a:rPr>
            </a:br>
            <a:r>
              <a:rPr lang="en-US" sz="1600" b="0">
                <a:solidFill>
                  <a:schemeClr val="accent2"/>
                </a:solidFill>
              </a:rPr>
              <a:t>   No-till</a:t>
            </a:r>
            <a:br>
              <a:rPr lang="en-US" sz="1600" b="0">
                <a:solidFill>
                  <a:schemeClr val="accent2"/>
                </a:solidFill>
              </a:rPr>
            </a:br>
            <a:r>
              <a:rPr lang="en-US" sz="1600" b="0">
                <a:solidFill>
                  <a:schemeClr val="accent2"/>
                </a:solidFill>
              </a:rPr>
              <a:t>   Low-input with legume cover</a:t>
            </a:r>
            <a:br>
              <a:rPr lang="en-US" sz="1600" b="0">
                <a:solidFill>
                  <a:schemeClr val="accent2"/>
                </a:solidFill>
              </a:rPr>
            </a:br>
            <a:r>
              <a:rPr lang="en-US" sz="1600" b="0">
                <a:solidFill>
                  <a:schemeClr val="accent2"/>
                </a:solidFill>
              </a:rPr>
              <a:t>   Organic with legume cover</a:t>
            </a:r>
          </a:p>
          <a:p>
            <a:pPr defTabSz="1042988" eaLnBrk="0" hangingPunct="0">
              <a:spcBef>
                <a:spcPct val="0"/>
              </a:spcBef>
            </a:pPr>
            <a:endParaRPr lang="en-US" sz="1600" b="0">
              <a:solidFill>
                <a:schemeClr val="accent2"/>
              </a:solidFill>
            </a:endParaRPr>
          </a:p>
          <a:p>
            <a:pPr defTabSz="1042988" eaLnBrk="0" hangingPunct="0">
              <a:spcBef>
                <a:spcPct val="0"/>
              </a:spcBef>
            </a:pPr>
            <a:r>
              <a:rPr lang="en-US" sz="1600" b="0" i="1">
                <a:solidFill>
                  <a:schemeClr val="accent2"/>
                </a:solidFill>
              </a:rPr>
              <a:t>Perennial Biomass Crops</a:t>
            </a:r>
            <a:br>
              <a:rPr lang="en-US" sz="1600" b="0" i="1">
                <a:solidFill>
                  <a:schemeClr val="accent2"/>
                </a:solidFill>
              </a:rPr>
            </a:br>
            <a:r>
              <a:rPr lang="en-US" sz="1600" b="0" i="1">
                <a:solidFill>
                  <a:schemeClr val="accent2"/>
                </a:solidFill>
              </a:rPr>
              <a:t>   </a:t>
            </a:r>
            <a:r>
              <a:rPr lang="en-US" sz="1600" b="0">
                <a:solidFill>
                  <a:schemeClr val="accent2"/>
                </a:solidFill>
              </a:rPr>
              <a:t>Alfalfa</a:t>
            </a:r>
            <a:br>
              <a:rPr lang="en-US" sz="1600" b="0">
                <a:solidFill>
                  <a:schemeClr val="accent2"/>
                </a:solidFill>
              </a:rPr>
            </a:br>
            <a:r>
              <a:rPr lang="en-US" sz="1600" b="0">
                <a:solidFill>
                  <a:schemeClr val="accent2"/>
                </a:solidFill>
              </a:rPr>
              <a:t>   Hybrid poplars</a:t>
            </a:r>
          </a:p>
          <a:p>
            <a:pPr defTabSz="1042988" eaLnBrk="0" hangingPunct="0">
              <a:spcBef>
                <a:spcPct val="0"/>
              </a:spcBef>
            </a:pPr>
            <a:endParaRPr lang="en-US" sz="1600" b="0">
              <a:solidFill>
                <a:schemeClr val="accent2"/>
              </a:solidFill>
            </a:endParaRPr>
          </a:p>
          <a:p>
            <a:pPr defTabSz="1042988" eaLnBrk="0" hangingPunct="0">
              <a:spcBef>
                <a:spcPct val="0"/>
              </a:spcBef>
            </a:pPr>
            <a:r>
              <a:rPr lang="en-US" sz="1600" b="0" i="1">
                <a:solidFill>
                  <a:schemeClr val="accent2"/>
                </a:solidFill>
              </a:rPr>
              <a:t>Unmanaged Communities</a:t>
            </a:r>
            <a:br>
              <a:rPr lang="en-US" sz="1600" b="0" i="1">
                <a:solidFill>
                  <a:schemeClr val="accent2"/>
                </a:solidFill>
              </a:rPr>
            </a:br>
            <a:r>
              <a:rPr lang="en-US" sz="1600" b="0" i="1">
                <a:solidFill>
                  <a:schemeClr val="accent2"/>
                </a:solidFill>
              </a:rPr>
              <a:t>   </a:t>
            </a:r>
            <a:r>
              <a:rPr lang="en-US" sz="1600" b="0">
                <a:solidFill>
                  <a:schemeClr val="accent2"/>
                </a:solidFill>
              </a:rPr>
              <a:t>Early successional old field</a:t>
            </a:r>
            <a:br>
              <a:rPr lang="en-US" sz="1600" b="0">
                <a:solidFill>
                  <a:schemeClr val="accent2"/>
                </a:solidFill>
              </a:rPr>
            </a:br>
            <a:r>
              <a:rPr lang="en-US" sz="1600" b="0">
                <a:solidFill>
                  <a:schemeClr val="accent2"/>
                </a:solidFill>
              </a:rPr>
              <a:t>   Mid successional old field</a:t>
            </a:r>
            <a:br>
              <a:rPr lang="en-US" sz="1600" b="0">
                <a:solidFill>
                  <a:schemeClr val="accent2"/>
                </a:solidFill>
              </a:rPr>
            </a:br>
            <a:r>
              <a:rPr lang="en-US" sz="1600" b="0">
                <a:solidFill>
                  <a:schemeClr val="accent2"/>
                </a:solidFill>
              </a:rPr>
              <a:t>   Late successional forest		Low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00063" y="742950"/>
            <a:ext cx="1785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>
                <a:solidFill>
                  <a:schemeClr val="accent2"/>
                </a:solidFill>
              </a:rPr>
              <a:t>Ecosystem Type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454400" y="742950"/>
            <a:ext cx="2319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>
                <a:solidFill>
                  <a:schemeClr val="accent2"/>
                </a:solidFill>
              </a:rPr>
              <a:t>Management Intensity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500063" y="1095375"/>
            <a:ext cx="5367337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876800" y="1905000"/>
            <a:ext cx="0" cy="23241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304800" y="2438400"/>
            <a:ext cx="8229600" cy="4062311"/>
            <a:chOff x="685800" y="2286000"/>
            <a:chExt cx="8229600" cy="4062311"/>
          </a:xfrm>
        </p:grpSpPr>
        <p:grpSp>
          <p:nvGrpSpPr>
            <p:cNvPr id="3" name="Group 12"/>
            <p:cNvGrpSpPr/>
            <p:nvPr/>
          </p:nvGrpSpPr>
          <p:grpSpPr>
            <a:xfrm>
              <a:off x="685800" y="2362200"/>
              <a:ext cx="8229600" cy="3986111"/>
              <a:chOff x="685800" y="2362200"/>
              <a:chExt cx="8229600" cy="3986111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5800" y="2362200"/>
                <a:ext cx="6950075" cy="3986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339" name="TextBox 7"/>
              <p:cNvSpPr txBox="1">
                <a:spLocks noChangeArrowheads="1"/>
              </p:cNvSpPr>
              <p:nvPr/>
            </p:nvSpPr>
            <p:spPr bwMode="auto">
              <a:xfrm>
                <a:off x="4648200" y="2438400"/>
                <a:ext cx="4267200" cy="460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b="0" dirty="0">
                    <a:solidFill>
                      <a:schemeClr val="accent2"/>
                    </a:solidFill>
                    <a:latin typeface="Calibri" pitchFamily="34" charset="0"/>
                    <a:cs typeface="Calibri" pitchFamily="34" charset="0"/>
                  </a:rPr>
                  <a:t>  </a:t>
                </a:r>
                <a:r>
                  <a:rPr lang="en-US" altLang="zh-CN" sz="2000" b="0" dirty="0" smtClean="0">
                    <a:solidFill>
                      <a:schemeClr val="accent2"/>
                    </a:solidFill>
                    <a:latin typeface="Calibri" pitchFamily="34" charset="0"/>
                    <a:cs typeface="Calibri" pitchFamily="34" charset="0"/>
                  </a:rPr>
                  <a:t>First year CRP Conversion at KBS</a:t>
                </a:r>
                <a:endParaRPr lang="en-US" altLang="zh-CN" sz="2000" b="0" dirty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9" name="Picture 6" descr="LTER T3 chisel plow clover in 10may11_jed (1).jpg"/>
              <p:cNvPicPr>
                <a:picLocks noChangeAspect="1"/>
              </p:cNvPicPr>
              <p:nvPr/>
            </p:nvPicPr>
            <p:blipFill>
              <a:blip r:embed="rId3" cstate="print"/>
              <a:srcRect l="17500" t="17487" r="5000"/>
              <a:stretch>
                <a:fillRect/>
              </a:stretch>
            </p:blipFill>
            <p:spPr bwMode="auto">
              <a:xfrm>
                <a:off x="2514600" y="2438400"/>
                <a:ext cx="1966781" cy="139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784132" y="2286000"/>
              <a:ext cx="762000" cy="914400"/>
              <a:chOff x="1295400" y="1905000"/>
              <a:chExt cx="762000" cy="914400"/>
            </a:xfrm>
          </p:grpSpPr>
          <p:sp>
            <p:nvSpPr>
              <p:cNvPr id="14342" name="TextBox 9"/>
              <p:cNvSpPr txBox="1">
                <a:spLocks noChangeArrowheads="1"/>
              </p:cNvSpPr>
              <p:nvPr/>
            </p:nvSpPr>
            <p:spPr bwMode="auto">
              <a:xfrm>
                <a:off x="1295400" y="1905000"/>
                <a:ext cx="7620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>
                    <a:cs typeface="Arial" pitchFamily="34" charset="0"/>
                  </a:rPr>
                  <a:t>tillage</a:t>
                </a:r>
                <a:endParaRPr lang="en-US" altLang="zh-CN" dirty="0">
                  <a:cs typeface="Arial" pitchFamily="34" charset="0"/>
                </a:endParaRPr>
              </a:p>
            </p:txBody>
          </p:sp>
          <p:sp>
            <p:nvSpPr>
              <p:cNvPr id="12" name="Down Arrow 11"/>
              <p:cNvSpPr/>
              <p:nvPr/>
            </p:nvSpPr>
            <p:spPr>
              <a:xfrm>
                <a:off x="1447800" y="2209800"/>
                <a:ext cx="76200" cy="609600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zh-CN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6550223"/>
            <a:ext cx="1872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274320">
              <a:buSzPct val="100000"/>
            </a:pPr>
            <a:r>
              <a:rPr lang="en-US" sz="1200" b="0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Ruan</a:t>
            </a:r>
            <a:r>
              <a:rPr lang="en-US" sz="1200" b="0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and Robertson 2011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7788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Measurements are relatively simple but labor intensive</a:t>
            </a:r>
            <a:endParaRPr lang="en-US" sz="24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Seasonality and environmental </a:t>
            </a: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events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are important</a:t>
            </a:r>
            <a:endParaRPr lang="en-US" sz="20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 descr="C:\Users\robert30\Downloads\20110823.KAS.26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657600"/>
            <a:ext cx="1165057" cy="17508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Text Box 16"/>
          <p:cNvSpPr txBox="1">
            <a:spLocks noChangeArrowheads="1"/>
          </p:cNvSpPr>
          <p:nvPr/>
        </p:nvSpPr>
        <p:spPr bwMode="auto">
          <a:xfrm>
            <a:off x="152400" y="6626225"/>
            <a:ext cx="3062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Robertson et al. 2000; </a:t>
            </a:r>
            <a:r>
              <a:rPr lang="en-US" sz="1000" b="0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Bouwman</a:t>
            </a:r>
            <a:r>
              <a:rPr lang="en-US" sz="1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et al. 1996; IPCC 2006</a:t>
            </a:r>
          </a:p>
        </p:txBody>
      </p:sp>
      <p:pic>
        <p:nvPicPr>
          <p:cNvPr id="9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J:\Presentations\2011 EPRI C Offsets Washington\Jane Figures\LTER N2O flux-01.tif"/>
          <p:cNvPicPr>
            <a:picLocks noChangeAspect="1" noChangeArrowheads="1"/>
          </p:cNvPicPr>
          <p:nvPr/>
        </p:nvPicPr>
        <p:blipFill>
          <a:blip r:embed="rId3" cstate="print"/>
          <a:srcRect l="5960" t="7898" r="4636" b="5229"/>
          <a:stretch>
            <a:fillRect/>
          </a:stretch>
        </p:blipFill>
        <p:spPr bwMode="auto">
          <a:xfrm>
            <a:off x="304800" y="1143000"/>
            <a:ext cx="4468091" cy="327660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4953000" y="2724090"/>
            <a:ext cx="3990231" cy="3481864"/>
            <a:chOff x="381000" y="1524000"/>
            <a:chExt cx="3990231" cy="3481864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838200" y="4667310"/>
              <a:ext cx="3200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73038" indent="-173038"/>
              <a:r>
                <a:rPr lang="en-US" sz="1600" b="0" dirty="0" err="1" smtClean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rPr>
                <a:t>Bouwman</a:t>
              </a:r>
              <a:r>
                <a:rPr lang="en-US" sz="1600" b="0" dirty="0" smtClean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rPr>
                <a:t> et al. 1996</a:t>
              </a:r>
              <a:endParaRPr lang="en-US" sz="16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3" name="Group 16"/>
            <p:cNvGrpSpPr/>
            <p:nvPr/>
          </p:nvGrpSpPr>
          <p:grpSpPr>
            <a:xfrm>
              <a:off x="381000" y="1524000"/>
              <a:ext cx="3990231" cy="3124200"/>
              <a:chOff x="228600" y="1600200"/>
              <a:chExt cx="3990231" cy="3124200"/>
            </a:xfrm>
          </p:grpSpPr>
          <p:pic>
            <p:nvPicPr>
              <p:cNvPr id="14" name="Picture 4" descr="J:\Presentations\2011 EPRI C Offsets Washington\Jane Figures\EPRI Bouwman 1996 Fig 2 V3.t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7949" b="29708"/>
              <a:stretch>
                <a:fillRect/>
              </a:stretch>
            </p:blipFill>
            <p:spPr bwMode="auto">
              <a:xfrm>
                <a:off x="228600" y="1600200"/>
                <a:ext cx="3990231" cy="3124200"/>
              </a:xfrm>
              <a:prstGeom prst="rect">
                <a:avLst/>
              </a:prstGeom>
              <a:no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67631" y="2286000"/>
                <a:ext cx="16477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Emission Factor</a:t>
                </a:r>
                <a:endParaRPr lang="en-US" sz="1800" b="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1958231" y="1669276"/>
                <a:ext cx="914400" cy="43279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1577231" y="2057400"/>
                <a:ext cx="381000" cy="3048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143000" y="5257800"/>
            <a:ext cx="358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>
              <a:buFont typeface="Wingdings" pitchFamily="2" charset="2"/>
              <a:buChar char="§"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IPCC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2006</a:t>
            </a:r>
            <a:r>
              <a:rPr lang="en-US" sz="20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Tier 1 Linear Emission Factor</a:t>
            </a:r>
          </a:p>
          <a:p>
            <a:pPr marL="173038" indent="-173038">
              <a:buFont typeface="Wingdings" pitchFamily="2" charset="2"/>
              <a:buChar char="§"/>
            </a:pPr>
            <a:endParaRPr lang="en-US" sz="2000" b="0" dirty="0" smtClean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06033" y="5853926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EF = 1.0% (0.25 – 2.25%)</a:t>
            </a:r>
            <a:endParaRPr lang="en-US" sz="18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5105400" y="2174557"/>
            <a:ext cx="4038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altLang="zh-CN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IPCC N</a:t>
            </a:r>
            <a:r>
              <a:rPr lang="en-US" altLang="zh-CN" sz="20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altLang="zh-CN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Tier 1 Emission Factor</a:t>
            </a:r>
            <a:endParaRPr lang="en-US" altLang="zh-CN" sz="20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304800" y="533400"/>
            <a:ext cx="44996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Nitrous Oxide Fluxes at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KBS are related to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the amount of N cycling in the system</a:t>
            </a:r>
            <a:endParaRPr lang="en-US" sz="20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676400" y="381000"/>
            <a:ext cx="48919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Sources of Global Warming Impacts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in KBS Cropping Systems </a:t>
            </a: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(1992-2010)</a:t>
            </a:r>
          </a:p>
        </p:txBody>
      </p:sp>
      <p:sp>
        <p:nvSpPr>
          <p:cNvPr id="31751" name="Text Box 16"/>
          <p:cNvSpPr txBox="1">
            <a:spLocks noChangeArrowheads="1"/>
          </p:cNvSpPr>
          <p:nvPr/>
        </p:nvSpPr>
        <p:spPr bwMode="auto">
          <a:xfrm>
            <a:off x="152400" y="6626225"/>
            <a:ext cx="11929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900" b="0" dirty="0" err="1" smtClean="0">
                <a:latin typeface="Calibri" pitchFamily="34" charset="0"/>
                <a:cs typeface="Calibri" pitchFamily="34" charset="0"/>
              </a:rPr>
              <a:t>Gelfand</a:t>
            </a:r>
            <a:r>
              <a:rPr lang="en-US" sz="900" b="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900" b="0" i="1" dirty="0">
                <a:latin typeface="Calibri" pitchFamily="34" charset="0"/>
                <a:cs typeface="Calibri" pitchFamily="34" charset="0"/>
              </a:rPr>
              <a:t>et al. in prep.</a:t>
            </a:r>
          </a:p>
        </p:txBody>
      </p:sp>
      <p:pic>
        <p:nvPicPr>
          <p:cNvPr id="70658" name="Picture 2" descr="J:\Presentations\2012 LTER Minisymposium\GWP Grain vs Cellulosic v3.tif"/>
          <p:cNvPicPr>
            <a:picLocks noChangeAspect="1" noChangeArrowheads="1"/>
          </p:cNvPicPr>
          <p:nvPr/>
        </p:nvPicPr>
        <p:blipFill>
          <a:blip r:embed="rId2" cstate="print"/>
          <a:srcRect t="11328"/>
          <a:stretch>
            <a:fillRect/>
          </a:stretch>
        </p:blipFill>
        <p:spPr bwMode="auto">
          <a:xfrm>
            <a:off x="838200" y="1676110"/>
            <a:ext cx="7772400" cy="4861212"/>
          </a:xfrm>
          <a:prstGeom prst="rect">
            <a:avLst/>
          </a:prstGeom>
          <a:noFill/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895600" y="1447800"/>
            <a:ext cx="1431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Annual Crops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5867400" y="23622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Perennial</a:t>
            </a:r>
          </a:p>
        </p:txBody>
      </p:sp>
      <p:pic>
        <p:nvPicPr>
          <p:cNvPr id="9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lternt4\robertson\Manuscripts\Robertson and Groffman Microbiol\N cycle revised b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047399" cy="4833128"/>
          </a:xfrm>
          <a:prstGeom prst="rect">
            <a:avLst/>
          </a:prstGeo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1" y="457200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Sources of N</a:t>
            </a:r>
            <a:r>
              <a:rPr lang="en-US" sz="24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in soil</a:t>
            </a:r>
            <a:endParaRPr lang="en-US" sz="24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543800" y="1813560"/>
            <a:ext cx="1247640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648200" y="5105400"/>
            <a:ext cx="1247640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27168"/>
            <a:ext cx="17171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2"/>
                </a:solidFill>
              </a:rPr>
              <a:t>Robertson &amp; </a:t>
            </a:r>
            <a:r>
              <a:rPr lang="en-US" sz="900" dirty="0" err="1" smtClean="0">
                <a:solidFill>
                  <a:schemeClr val="accent2"/>
                </a:solidFill>
              </a:rPr>
              <a:t>Groffman</a:t>
            </a:r>
            <a:r>
              <a:rPr lang="en-US" sz="900" dirty="0" smtClean="0">
                <a:solidFill>
                  <a:schemeClr val="accent2"/>
                </a:solidFill>
              </a:rPr>
              <a:t> 2007</a:t>
            </a:r>
            <a:endParaRPr lang="en-US" sz="900" dirty="0">
              <a:solidFill>
                <a:schemeClr val="accent2"/>
              </a:solidFill>
            </a:endParaRPr>
          </a:p>
        </p:txBody>
      </p:sp>
      <p:pic>
        <p:nvPicPr>
          <p:cNvPr id="11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/>
          <p:cNvSpPr/>
          <p:nvPr/>
        </p:nvSpPr>
        <p:spPr bwMode="auto">
          <a:xfrm>
            <a:off x="7239000" y="3429000"/>
            <a:ext cx="485640" cy="4327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00200" y="1443335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Terrestrial N Cycle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609600" y="990600"/>
            <a:ext cx="5143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KBS corn yields at different N rates </a:t>
            </a:r>
            <a:r>
              <a:rPr lang="en-US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(2008)</a:t>
            </a:r>
            <a:endParaRPr lang="en-US" sz="24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8" name="Picture 5" descr="C:\Documents and Settings\Robertson\Desktop\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572000"/>
            <a:ext cx="256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11" name="Picture 7" descr="C:\Users\Robertson\Desktop\Nitrogen-Fertility-Irrigation.gif"/>
          <p:cNvPicPr>
            <a:picLocks noChangeAspect="1" noChangeArrowheads="1"/>
          </p:cNvPicPr>
          <p:nvPr/>
        </p:nvPicPr>
        <p:blipFill>
          <a:blip r:embed="rId4" cstate="print"/>
          <a:srcRect t="11168" r="50227" b="45403"/>
          <a:stretch>
            <a:fillRect/>
          </a:stretch>
        </p:blipFill>
        <p:spPr bwMode="auto">
          <a:xfrm>
            <a:off x="6489700" y="2171700"/>
            <a:ext cx="24384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7" descr="C:\Users\Robertson\Desktop\Nitrogen-Fertility-Irrigation.gif"/>
          <p:cNvPicPr>
            <a:picLocks noChangeAspect="1" noChangeArrowheads="1"/>
          </p:cNvPicPr>
          <p:nvPr/>
        </p:nvPicPr>
        <p:blipFill>
          <a:blip r:embed="rId4" cstate="print"/>
          <a:srcRect l="52884" t="11168" r="3564" b="45403"/>
          <a:stretch>
            <a:fillRect/>
          </a:stretch>
        </p:blipFill>
        <p:spPr bwMode="auto">
          <a:xfrm>
            <a:off x="6781800" y="533400"/>
            <a:ext cx="21336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G_0995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10412"/>
          <a:stretch/>
        </p:blipFill>
        <p:spPr>
          <a:xfrm>
            <a:off x="6400800" y="5715000"/>
            <a:ext cx="1001985" cy="914400"/>
          </a:xfrm>
          <a:prstGeom prst="rect">
            <a:avLst/>
          </a:prstGeom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KBS corn yields afo N rates-01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1586300"/>
            <a:ext cx="6096000" cy="4649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2O emissions equation-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5164074" cy="4741164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09600" y="990600"/>
            <a:ext cx="5759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fluxes across different </a:t>
            </a: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 rates </a:t>
            </a:r>
            <a:r>
              <a:rPr lang="en-US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(KBS 2010 wheat)</a:t>
            </a:r>
            <a:endParaRPr lang="en-US" sz="24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62600" y="3200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Emissions factors vary with N-rate – especially above crop optimum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27168"/>
            <a:ext cx="13067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solidFill>
                  <a:schemeClr val="accent2"/>
                </a:solidFill>
              </a:rPr>
              <a:t>Millar et al., submitted</a:t>
            </a:r>
            <a:endParaRPr lang="en-US" sz="9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609600" y="533400"/>
            <a:ext cx="27788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r>
              <a:rPr lang="en-US" sz="24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baseline="-25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en-US" sz="24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flux  ×  crop </a:t>
            </a:r>
            <a:r>
              <a:rPr lang="en-US" sz="24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yield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1447800" y="1524000"/>
            <a:ext cx="12192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6605588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900" b="0" dirty="0">
                <a:latin typeface="Calibri" pitchFamily="34" charset="0"/>
                <a:ea typeface="ＭＳ Ｐゴシック" pitchFamily="34" charset="-128"/>
              </a:rPr>
              <a:t>Millar et al. </a:t>
            </a:r>
            <a:r>
              <a:rPr lang="en-US" altLang="ja-JP" sz="900" b="0" dirty="0" smtClean="0">
                <a:latin typeface="Calibri" pitchFamily="34" charset="0"/>
                <a:ea typeface="ＭＳ Ｐゴシック" pitchFamily="34" charset="-128"/>
              </a:rPr>
              <a:t>2012; </a:t>
            </a:r>
            <a:r>
              <a:rPr lang="en-US" altLang="ja-JP" sz="900" b="0" dirty="0" err="1">
                <a:latin typeface="Calibri" pitchFamily="34" charset="0"/>
                <a:ea typeface="ＭＳ Ｐゴシック" pitchFamily="34" charset="-128"/>
              </a:rPr>
              <a:t>McSwiney</a:t>
            </a:r>
            <a:r>
              <a:rPr lang="en-US" altLang="ja-JP" sz="900" b="0" dirty="0">
                <a:latin typeface="Calibri" pitchFamily="34" charset="0"/>
                <a:ea typeface="ＭＳ Ｐゴシック" pitchFamily="34" charset="-128"/>
              </a:rPr>
              <a:t> &amp; Robertson, </a:t>
            </a:r>
            <a:r>
              <a:rPr lang="en-US" altLang="ja-JP" sz="900" b="0" i="1" dirty="0">
                <a:latin typeface="Calibri" pitchFamily="34" charset="0"/>
                <a:ea typeface="ＭＳ Ｐゴシック" pitchFamily="34" charset="-128"/>
              </a:rPr>
              <a:t>Global Change Biology</a:t>
            </a:r>
            <a:r>
              <a:rPr lang="en-US" altLang="ja-JP" sz="900" b="0" dirty="0">
                <a:latin typeface="Calibri" pitchFamily="34" charset="0"/>
                <a:ea typeface="ＭＳ Ｐゴシック" pitchFamily="34" charset="-128"/>
              </a:rPr>
              <a:t>, 2005.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04800" y="1295400"/>
            <a:ext cx="4357688" cy="5143500"/>
            <a:chOff x="381000" y="3048000"/>
            <a:chExt cx="4358086" cy="5143500"/>
          </a:xfrm>
        </p:grpSpPr>
        <p:graphicFrame>
          <p:nvGraphicFramePr>
            <p:cNvPr id="1026" name="Object 11"/>
            <p:cNvGraphicFramePr>
              <a:graphicFrameLocks noChangeAspect="1"/>
            </p:cNvGraphicFramePr>
            <p:nvPr/>
          </p:nvGraphicFramePr>
          <p:xfrm>
            <a:off x="381000" y="3048000"/>
            <a:ext cx="4358086" cy="5143500"/>
          </p:xfrm>
          <a:graphic>
            <a:graphicData uri="http://schemas.openxmlformats.org/presentationml/2006/ole">
              <p:oleObj spid="_x0000_s1026" name="Chart" r:id="rId3" imgW="4333875" imgH="4943450" progId="Excel.Sheet.8">
                <p:embed/>
              </p:oleObj>
            </a:graphicData>
          </a:graphic>
        </p:graphicFrame>
        <p:sp>
          <p:nvSpPr>
            <p:cNvPr id="1032" name="Text Box 6"/>
            <p:cNvSpPr txBox="1">
              <a:spLocks noChangeArrowheads="1"/>
            </p:cNvSpPr>
            <p:nvPr/>
          </p:nvSpPr>
          <p:spPr bwMode="auto">
            <a:xfrm>
              <a:off x="1524000" y="6400800"/>
              <a:ext cx="7873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0 kg N</a:t>
              </a: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2507363" y="6496156"/>
              <a:ext cx="349605" cy="27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34</a:t>
              </a:r>
            </a:p>
          </p:txBody>
        </p:sp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3196994" y="6840972"/>
              <a:ext cx="349605" cy="27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67</a:t>
              </a:r>
            </a:p>
          </p:txBody>
        </p: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>
              <a:off x="3541810" y="6668564"/>
              <a:ext cx="399890" cy="27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101</a:t>
              </a:r>
            </a:p>
          </p:txBody>
        </p: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3714217" y="6151341"/>
              <a:ext cx="427427" cy="27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134</a:t>
              </a: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4001564" y="5806525"/>
              <a:ext cx="427427" cy="27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168</a:t>
              </a: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3886625" y="4887017"/>
              <a:ext cx="454965" cy="27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202</a:t>
              </a:r>
            </a:p>
          </p:txBody>
        </p:sp>
        <p:sp>
          <p:nvSpPr>
            <p:cNvPr id="1039" name="Freeform 18"/>
            <p:cNvSpPr>
              <a:spLocks/>
            </p:cNvSpPr>
            <p:nvPr/>
          </p:nvSpPr>
          <p:spPr bwMode="auto">
            <a:xfrm>
              <a:off x="1530385" y="5116894"/>
              <a:ext cx="2298771" cy="1724078"/>
            </a:xfrm>
            <a:custGeom>
              <a:avLst/>
              <a:gdLst>
                <a:gd name="T0" fmla="*/ 0 w 1984"/>
                <a:gd name="T1" fmla="*/ 2147483647 h 2880"/>
                <a:gd name="T2" fmla="*/ 2147483647 w 1984"/>
                <a:gd name="T3" fmla="*/ 2147483647 h 2880"/>
                <a:gd name="T4" fmla="*/ 2147483647 w 1984"/>
                <a:gd name="T5" fmla="*/ 2147483647 h 2880"/>
                <a:gd name="T6" fmla="*/ 2147483647 w 1984"/>
                <a:gd name="T7" fmla="*/ 2147483647 h 2880"/>
                <a:gd name="T8" fmla="*/ 2147483647 w 1984"/>
                <a:gd name="T9" fmla="*/ 2147483647 h 2880"/>
                <a:gd name="T10" fmla="*/ 2147483647 w 1984"/>
                <a:gd name="T11" fmla="*/ 0 h 28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4"/>
                <a:gd name="T19" fmla="*/ 0 h 2880"/>
                <a:gd name="T20" fmla="*/ 1984 w 1984"/>
                <a:gd name="T21" fmla="*/ 2880 h 28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4" h="2880">
                  <a:moveTo>
                    <a:pt x="0" y="2880"/>
                  </a:moveTo>
                  <a:cubicBezTo>
                    <a:pt x="440" y="2880"/>
                    <a:pt x="880" y="2880"/>
                    <a:pt x="1152" y="2832"/>
                  </a:cubicBezTo>
                  <a:cubicBezTo>
                    <a:pt x="1424" y="2784"/>
                    <a:pt x="1512" y="2728"/>
                    <a:pt x="1632" y="2592"/>
                  </a:cubicBezTo>
                  <a:cubicBezTo>
                    <a:pt x="1752" y="2456"/>
                    <a:pt x="1816" y="2256"/>
                    <a:pt x="1872" y="2016"/>
                  </a:cubicBezTo>
                  <a:cubicBezTo>
                    <a:pt x="1928" y="1776"/>
                    <a:pt x="1952" y="1488"/>
                    <a:pt x="1968" y="1152"/>
                  </a:cubicBezTo>
                  <a:cubicBezTo>
                    <a:pt x="1984" y="816"/>
                    <a:pt x="1976" y="408"/>
                    <a:pt x="1968" y="0"/>
                  </a:cubicBezTo>
                </a:path>
              </a:pathLst>
            </a:custGeom>
            <a:noFill/>
            <a:ln w="254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29344" y="4972050"/>
              <a:ext cx="115898" cy="517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41" name="Straight Connector 48"/>
            <p:cNvCxnSpPr>
              <a:cxnSpLocks noChangeShapeType="1"/>
            </p:cNvCxnSpPr>
            <p:nvPr/>
          </p:nvCxnSpPr>
          <p:spPr bwMode="auto">
            <a:xfrm rot="5400000">
              <a:off x="2848697" y="4539443"/>
              <a:ext cx="1953955" cy="5517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</p:spPr>
        </p:cxnSp>
        <p:sp>
          <p:nvSpPr>
            <p:cNvPr id="1042" name="Text Box 15"/>
            <p:cNvSpPr txBox="1">
              <a:spLocks noChangeArrowheads="1"/>
            </p:cNvSpPr>
            <p:nvPr/>
          </p:nvSpPr>
          <p:spPr bwMode="auto">
            <a:xfrm>
              <a:off x="2819623" y="4038600"/>
              <a:ext cx="10054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246 kg N</a:t>
              </a:r>
            </a:p>
          </p:txBody>
        </p:sp>
      </p:grp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953000" y="2667000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>
              <a:lnSpc>
                <a:spcPct val="95000"/>
              </a:lnSpc>
              <a:spcBef>
                <a:spcPct val="30000"/>
              </a:spcBef>
              <a:spcAft>
                <a:spcPct val="25000"/>
              </a:spcAft>
              <a:buFontTx/>
              <a:buChar char="•"/>
            </a:pP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000" b="0" baseline="-25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 fluxes accelerate at N-fertilizer rates greater than yield response </a:t>
            </a:r>
          </a:p>
          <a:p>
            <a:pPr marL="225425" indent="-225425">
              <a:lnSpc>
                <a:spcPct val="95000"/>
              </a:lnSpc>
              <a:spcBef>
                <a:spcPct val="30000"/>
              </a:spcBef>
              <a:spcAft>
                <a:spcPct val="25000"/>
              </a:spcAft>
            </a:pPr>
            <a:endParaRPr lang="en-US" sz="2000" b="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25425" indent="-225425">
              <a:lnSpc>
                <a:spcPct val="95000"/>
              </a:lnSpc>
              <a:spcBef>
                <a:spcPct val="30000"/>
              </a:spcBef>
              <a:spcAft>
                <a:spcPct val="25000"/>
              </a:spcAft>
              <a:buFontTx/>
              <a:buChar char="•"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Implication – 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000" b="0" baseline="-25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 savings can 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be 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substantial where fertilizer rate exceeds crop needs</a:t>
            </a:r>
            <a:endParaRPr lang="en-US" sz="2000" b="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7788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0238" indent="-630238"/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Cross-state test of non-linear N</a:t>
            </a:r>
            <a:r>
              <a:rPr lang="en-US" sz="24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response to N-fertilizer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352800" y="3886199"/>
            <a:ext cx="457200" cy="24688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600" y="3733800"/>
            <a:ext cx="446623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7162800" y="1676400"/>
            <a:ext cx="1756733" cy="1965325"/>
            <a:chOff x="2241" y="815"/>
            <a:chExt cx="2874" cy="3275"/>
          </a:xfrm>
        </p:grpSpPr>
        <p:grpSp>
          <p:nvGrpSpPr>
            <p:cNvPr id="24" name="Group 7"/>
            <p:cNvGrpSpPr>
              <a:grpSpLocks/>
            </p:cNvGrpSpPr>
            <p:nvPr/>
          </p:nvGrpSpPr>
          <p:grpSpPr bwMode="auto">
            <a:xfrm>
              <a:off x="2241" y="815"/>
              <a:ext cx="2874" cy="3275"/>
              <a:chOff x="1315" y="864"/>
              <a:chExt cx="2874" cy="3275"/>
            </a:xfrm>
          </p:grpSpPr>
          <p:pic>
            <p:nvPicPr>
              <p:cNvPr id="30" name="Picture 8" descr="micounty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1925" t="29308" r="2646" b="4259"/>
              <a:stretch>
                <a:fillRect/>
              </a:stretch>
            </p:blipFill>
            <p:spPr bwMode="auto">
              <a:xfrm>
                <a:off x="1513" y="926"/>
                <a:ext cx="2599" cy="3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Rectangle 9"/>
              <p:cNvSpPr>
                <a:spLocks noChangeArrowheads="1"/>
              </p:cNvSpPr>
              <p:nvPr/>
            </p:nvSpPr>
            <p:spPr bwMode="auto">
              <a:xfrm>
                <a:off x="1315" y="864"/>
                <a:ext cx="816" cy="26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10"/>
              <p:cNvSpPr>
                <a:spLocks noChangeArrowheads="1"/>
              </p:cNvSpPr>
              <p:nvPr/>
            </p:nvSpPr>
            <p:spPr bwMode="auto">
              <a:xfrm>
                <a:off x="3373" y="3912"/>
                <a:ext cx="816" cy="2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" name="AutoShape 15"/>
            <p:cNvSpPr>
              <a:spLocks noChangeArrowheads="1"/>
            </p:cNvSpPr>
            <p:nvPr/>
          </p:nvSpPr>
          <p:spPr bwMode="auto">
            <a:xfrm>
              <a:off x="4322" y="2552"/>
              <a:ext cx="132" cy="121"/>
            </a:xfrm>
            <a:prstGeom prst="star5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AutoShape 17"/>
            <p:cNvSpPr>
              <a:spLocks noChangeArrowheads="1"/>
            </p:cNvSpPr>
            <p:nvPr/>
          </p:nvSpPr>
          <p:spPr bwMode="auto">
            <a:xfrm>
              <a:off x="4331" y="2405"/>
              <a:ext cx="132" cy="116"/>
            </a:xfrm>
            <a:prstGeom prst="star5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AutoShape 21"/>
            <p:cNvSpPr>
              <a:spLocks noChangeArrowheads="1"/>
            </p:cNvSpPr>
            <p:nvPr/>
          </p:nvSpPr>
          <p:spPr bwMode="auto">
            <a:xfrm>
              <a:off x="3257" y="3285"/>
              <a:ext cx="148" cy="137"/>
            </a:xfrm>
            <a:prstGeom prst="star5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351" y="3302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19075" indent="-219075" algn="ctr" eaLnBrk="0" hangingPunct="0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KBS</a:t>
              </a:r>
            </a:p>
          </p:txBody>
        </p:sp>
        <p:sp>
          <p:nvSpPr>
            <p:cNvPr id="29" name="AutoShape 15"/>
            <p:cNvSpPr>
              <a:spLocks noChangeArrowheads="1"/>
            </p:cNvSpPr>
            <p:nvPr/>
          </p:nvSpPr>
          <p:spPr bwMode="auto">
            <a:xfrm>
              <a:off x="3836" y="3207"/>
              <a:ext cx="131" cy="121"/>
            </a:xfrm>
            <a:prstGeom prst="star5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33" name="Picture 32" descr="TerraGator Ortners 4"/>
          <p:cNvPicPr>
            <a:picLocks noChangeAspect="1" noChangeArrowheads="1"/>
          </p:cNvPicPr>
          <p:nvPr/>
        </p:nvPicPr>
        <p:blipFill>
          <a:blip r:embed="rId5" cstate="print"/>
          <a:srcRect t="22478" b="33626"/>
          <a:stretch>
            <a:fillRect/>
          </a:stretch>
        </p:blipFill>
        <p:spPr bwMode="auto">
          <a:xfrm>
            <a:off x="381000" y="5257800"/>
            <a:ext cx="3825875" cy="1260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 34"/>
          <p:cNvGrpSpPr/>
          <p:nvPr/>
        </p:nvGrpSpPr>
        <p:grpSpPr>
          <a:xfrm>
            <a:off x="0" y="1600200"/>
            <a:ext cx="4805775" cy="3202412"/>
            <a:chOff x="3962400" y="1143000"/>
            <a:chExt cx="4805775" cy="3202412"/>
          </a:xfrm>
        </p:grpSpPr>
        <p:graphicFrame>
          <p:nvGraphicFramePr>
            <p:cNvPr id="72706" name="Object 2"/>
            <p:cNvGraphicFramePr>
              <a:graphicFrameLocks noChangeAspect="1"/>
            </p:cNvGraphicFramePr>
            <p:nvPr/>
          </p:nvGraphicFramePr>
          <p:xfrm>
            <a:off x="3962400" y="1143000"/>
            <a:ext cx="4805775" cy="3202412"/>
          </p:xfrm>
          <a:graphic>
            <a:graphicData uri="http://schemas.openxmlformats.org/presentationml/2006/ole">
              <p:oleObj spid="_x0000_s72706" name="Chart" r:id="rId6" imgW="4891945" imgH="3261408" progId="Excel.Sheet.8">
                <p:embed/>
              </p:oleObj>
            </a:graphicData>
          </a:graphic>
        </p:graphicFrame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4876800" y="1371600"/>
              <a:ext cx="1676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630238" indent="-630238"/>
              <a:r>
                <a:rPr lang="en-US" sz="1600" b="0" dirty="0" err="1" smtClean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rPr>
                <a:t>Fairgrove</a:t>
              </a:r>
              <a:r>
                <a:rPr lang="en-US" sz="1600" b="0" dirty="0" smtClean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rPr>
                <a:t>, MI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081132" y="2133600"/>
            <a:ext cx="822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 smtClean="0">
                <a:latin typeface="Calibri" pitchFamily="34" charset="0"/>
                <a:cs typeface="Calibri" pitchFamily="34" charset="0"/>
              </a:rPr>
              <a:t>N-Fertilizer</a:t>
            </a:r>
            <a:br>
              <a:rPr lang="en-US" sz="11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100" b="0" dirty="0" smtClean="0">
                <a:latin typeface="Calibri" pitchFamily="34" charset="0"/>
                <a:cs typeface="Calibri" pitchFamily="34" charset="0"/>
              </a:rPr>
              <a:t> (kg N ha</a:t>
            </a:r>
            <a:r>
              <a:rPr lang="en-US" sz="1100" b="0" baseline="30000" dirty="0" smtClean="0">
                <a:latin typeface="Calibri" pitchFamily="34" charset="0"/>
                <a:cs typeface="Calibri" pitchFamily="34" charset="0"/>
              </a:rPr>
              <a:t>-1</a:t>
            </a:r>
            <a:r>
              <a:rPr lang="en-US" sz="1100" b="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1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0" y="6627168"/>
            <a:ext cx="2371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err="1" smtClean="0">
                <a:solidFill>
                  <a:schemeClr val="accent2"/>
                </a:solidFill>
              </a:rPr>
              <a:t>Hoben</a:t>
            </a:r>
            <a:r>
              <a:rPr lang="en-US" sz="900" b="0" dirty="0" smtClean="0">
                <a:solidFill>
                  <a:schemeClr val="accent2"/>
                </a:solidFill>
              </a:rPr>
              <a:t> et al., 2011, Global Change Biology</a:t>
            </a:r>
            <a:endParaRPr lang="en-US" sz="9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 bwMode="auto">
          <a:xfrm>
            <a:off x="2097881" y="3588544"/>
            <a:ext cx="469107" cy="526256"/>
          </a:xfrm>
          <a:custGeom>
            <a:avLst/>
            <a:gdLst>
              <a:gd name="connsiteX0" fmla="*/ 226219 w 469107"/>
              <a:gd name="connsiteY0" fmla="*/ 0 h 526256"/>
              <a:gd name="connsiteX1" fmla="*/ 304800 w 469107"/>
              <a:gd name="connsiteY1" fmla="*/ 107156 h 526256"/>
              <a:gd name="connsiteX2" fmla="*/ 376238 w 469107"/>
              <a:gd name="connsiteY2" fmla="*/ 221456 h 526256"/>
              <a:gd name="connsiteX3" fmla="*/ 419100 w 469107"/>
              <a:gd name="connsiteY3" fmla="*/ 330994 h 526256"/>
              <a:gd name="connsiteX4" fmla="*/ 450057 w 469107"/>
              <a:gd name="connsiteY4" fmla="*/ 428625 h 526256"/>
              <a:gd name="connsiteX5" fmla="*/ 469107 w 469107"/>
              <a:gd name="connsiteY5" fmla="*/ 509587 h 526256"/>
              <a:gd name="connsiteX6" fmla="*/ 469107 w 469107"/>
              <a:gd name="connsiteY6" fmla="*/ 519112 h 526256"/>
              <a:gd name="connsiteX7" fmla="*/ 388144 w 469107"/>
              <a:gd name="connsiteY7" fmla="*/ 523875 h 526256"/>
              <a:gd name="connsiteX8" fmla="*/ 285750 w 469107"/>
              <a:gd name="connsiteY8" fmla="*/ 526256 h 526256"/>
              <a:gd name="connsiteX9" fmla="*/ 195263 w 469107"/>
              <a:gd name="connsiteY9" fmla="*/ 519112 h 526256"/>
              <a:gd name="connsiteX10" fmla="*/ 111919 w 469107"/>
              <a:gd name="connsiteY10" fmla="*/ 504825 h 526256"/>
              <a:gd name="connsiteX11" fmla="*/ 38100 w 469107"/>
              <a:gd name="connsiteY11" fmla="*/ 485775 h 526256"/>
              <a:gd name="connsiteX12" fmla="*/ 0 w 469107"/>
              <a:gd name="connsiteY12" fmla="*/ 476250 h 526256"/>
              <a:gd name="connsiteX13" fmla="*/ 16669 w 469107"/>
              <a:gd name="connsiteY13" fmla="*/ 414337 h 526256"/>
              <a:gd name="connsiteX14" fmla="*/ 35719 w 469107"/>
              <a:gd name="connsiteY14" fmla="*/ 345281 h 526256"/>
              <a:gd name="connsiteX15" fmla="*/ 83344 w 469107"/>
              <a:gd name="connsiteY15" fmla="*/ 238125 h 526256"/>
              <a:gd name="connsiteX16" fmla="*/ 133350 w 469107"/>
              <a:gd name="connsiteY16" fmla="*/ 140494 h 526256"/>
              <a:gd name="connsiteX17" fmla="*/ 171450 w 469107"/>
              <a:gd name="connsiteY17" fmla="*/ 78581 h 526256"/>
              <a:gd name="connsiteX18" fmla="*/ 226219 w 469107"/>
              <a:gd name="connsiteY18" fmla="*/ 0 h 5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69107" h="526256">
                <a:moveTo>
                  <a:pt x="226219" y="0"/>
                </a:moveTo>
                <a:lnTo>
                  <a:pt x="304800" y="107156"/>
                </a:lnTo>
                <a:lnTo>
                  <a:pt x="376238" y="221456"/>
                </a:lnTo>
                <a:lnTo>
                  <a:pt x="419100" y="330994"/>
                </a:lnTo>
                <a:lnTo>
                  <a:pt x="450057" y="428625"/>
                </a:lnTo>
                <a:lnTo>
                  <a:pt x="469107" y="509587"/>
                </a:lnTo>
                <a:lnTo>
                  <a:pt x="469107" y="519112"/>
                </a:lnTo>
                <a:lnTo>
                  <a:pt x="388144" y="523875"/>
                </a:lnTo>
                <a:lnTo>
                  <a:pt x="285750" y="526256"/>
                </a:lnTo>
                <a:lnTo>
                  <a:pt x="195263" y="519112"/>
                </a:lnTo>
                <a:lnTo>
                  <a:pt x="111919" y="504825"/>
                </a:lnTo>
                <a:lnTo>
                  <a:pt x="38100" y="485775"/>
                </a:lnTo>
                <a:lnTo>
                  <a:pt x="0" y="476250"/>
                </a:lnTo>
                <a:lnTo>
                  <a:pt x="16669" y="414337"/>
                </a:lnTo>
                <a:lnTo>
                  <a:pt x="35719" y="345281"/>
                </a:lnTo>
                <a:lnTo>
                  <a:pt x="83344" y="238125"/>
                </a:lnTo>
                <a:lnTo>
                  <a:pt x="133350" y="140494"/>
                </a:lnTo>
                <a:lnTo>
                  <a:pt x="171450" y="78581"/>
                </a:lnTo>
                <a:lnTo>
                  <a:pt x="22621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65338" y="3124200"/>
            <a:ext cx="2438400" cy="24384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200" b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8" name="TextBox 17"/>
          <p:cNvSpPr txBox="1">
            <a:spLocks noChangeArrowheads="1"/>
          </p:cNvSpPr>
          <p:nvPr/>
        </p:nvSpPr>
        <p:spPr bwMode="auto">
          <a:xfrm>
            <a:off x="2514600" y="4338638"/>
            <a:ext cx="2057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Environmental</a:t>
            </a:r>
          </a:p>
        </p:txBody>
      </p:sp>
      <p:sp>
        <p:nvSpPr>
          <p:cNvPr id="11269" name="TextBox 19"/>
          <p:cNvSpPr txBox="1">
            <a:spLocks noChangeArrowheads="1"/>
          </p:cNvSpPr>
          <p:nvPr/>
        </p:nvSpPr>
        <p:spPr bwMode="auto">
          <a:xfrm>
            <a:off x="1676400" y="23622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Economic</a:t>
            </a:r>
          </a:p>
        </p:txBody>
      </p:sp>
      <p:sp>
        <p:nvSpPr>
          <p:cNvPr id="11270" name="TextBox 20"/>
          <p:cNvSpPr txBox="1">
            <a:spLocks noChangeArrowheads="1"/>
          </p:cNvSpPr>
          <p:nvPr/>
        </p:nvSpPr>
        <p:spPr bwMode="auto">
          <a:xfrm>
            <a:off x="609600" y="4343400"/>
            <a:ext cx="106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Social</a:t>
            </a:r>
          </a:p>
        </p:txBody>
      </p:sp>
      <p:sp>
        <p:nvSpPr>
          <p:cNvPr id="12" name="Oval 11"/>
          <p:cNvSpPr/>
          <p:nvPr/>
        </p:nvSpPr>
        <p:spPr>
          <a:xfrm>
            <a:off x="1219200" y="1676400"/>
            <a:ext cx="2438400" cy="24384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200" b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" y="3124200"/>
            <a:ext cx="2438400" cy="24384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200" b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4" name="Rectangle 54"/>
          <p:cNvSpPr>
            <a:spLocks noChangeArrowheads="1"/>
          </p:cNvSpPr>
          <p:nvPr/>
        </p:nvSpPr>
        <p:spPr bwMode="auto">
          <a:xfrm>
            <a:off x="304800" y="609600"/>
            <a:ext cx="8129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Interacting Dimensions of </a:t>
            </a:r>
            <a:r>
              <a:rPr lang="en-US" sz="28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Sustainability for Agriculture</a:t>
            </a:r>
            <a:endParaRPr lang="en-US" sz="2800" b="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4953000" y="2971800"/>
            <a:ext cx="3886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Social</a:t>
            </a: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Food 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and energy security</a:t>
            </a:r>
            <a:endParaRPr lang="en-US" sz="2000" b="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Rural community health </a:t>
            </a: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Human health &amp; nutrition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4038600" y="1676400"/>
            <a:ext cx="3886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Economic</a:t>
            </a: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Profitability</a:t>
            </a: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Economic well-being (wealth)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5562600" y="4619625"/>
            <a:ext cx="3886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Environmental</a:t>
            </a: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Climate security</a:t>
            </a: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Biogeochemical health</a:t>
            </a:r>
          </a:p>
          <a:p>
            <a:pPr marL="168275" eaLnBrk="0" hangingPunct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Biodiversity 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benefits</a:t>
            </a:r>
            <a:endParaRPr lang="en-US" sz="2000" b="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2324941" y="3599909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2095500" y="3588544"/>
            <a:ext cx="466725" cy="519112"/>
          </a:xfrm>
          <a:custGeom>
            <a:avLst/>
            <a:gdLst>
              <a:gd name="connsiteX0" fmla="*/ 226219 w 466725"/>
              <a:gd name="connsiteY0" fmla="*/ 0 h 519112"/>
              <a:gd name="connsiteX1" fmla="*/ 226219 w 466725"/>
              <a:gd name="connsiteY1" fmla="*/ 0 h 519112"/>
              <a:gd name="connsiteX2" fmla="*/ 238125 w 466725"/>
              <a:gd name="connsiteY2" fmla="*/ 16669 h 519112"/>
              <a:gd name="connsiteX3" fmla="*/ 245269 w 466725"/>
              <a:gd name="connsiteY3" fmla="*/ 21431 h 519112"/>
              <a:gd name="connsiteX4" fmla="*/ 252413 w 466725"/>
              <a:gd name="connsiteY4" fmla="*/ 28575 h 519112"/>
              <a:gd name="connsiteX5" fmla="*/ 259556 w 466725"/>
              <a:gd name="connsiteY5" fmla="*/ 33337 h 519112"/>
              <a:gd name="connsiteX6" fmla="*/ 266700 w 466725"/>
              <a:gd name="connsiteY6" fmla="*/ 40481 h 519112"/>
              <a:gd name="connsiteX7" fmla="*/ 271463 w 466725"/>
              <a:gd name="connsiteY7" fmla="*/ 47625 h 519112"/>
              <a:gd name="connsiteX8" fmla="*/ 278606 w 466725"/>
              <a:gd name="connsiteY8" fmla="*/ 50006 h 519112"/>
              <a:gd name="connsiteX9" fmla="*/ 285750 w 466725"/>
              <a:gd name="connsiteY9" fmla="*/ 57150 h 519112"/>
              <a:gd name="connsiteX10" fmla="*/ 290513 w 466725"/>
              <a:gd name="connsiteY10" fmla="*/ 78581 h 519112"/>
              <a:gd name="connsiteX11" fmla="*/ 295275 w 466725"/>
              <a:gd name="connsiteY11" fmla="*/ 92869 h 519112"/>
              <a:gd name="connsiteX12" fmla="*/ 297656 w 466725"/>
              <a:gd name="connsiteY12" fmla="*/ 100012 h 519112"/>
              <a:gd name="connsiteX13" fmla="*/ 304800 w 466725"/>
              <a:gd name="connsiteY13" fmla="*/ 104775 h 519112"/>
              <a:gd name="connsiteX14" fmla="*/ 311944 w 466725"/>
              <a:gd name="connsiteY14" fmla="*/ 119062 h 519112"/>
              <a:gd name="connsiteX15" fmla="*/ 316706 w 466725"/>
              <a:gd name="connsiteY15" fmla="*/ 126206 h 519112"/>
              <a:gd name="connsiteX16" fmla="*/ 321469 w 466725"/>
              <a:gd name="connsiteY16" fmla="*/ 140494 h 519112"/>
              <a:gd name="connsiteX17" fmla="*/ 328613 w 466725"/>
              <a:gd name="connsiteY17" fmla="*/ 147637 h 519112"/>
              <a:gd name="connsiteX18" fmla="*/ 338138 w 466725"/>
              <a:gd name="connsiteY18" fmla="*/ 161925 h 519112"/>
              <a:gd name="connsiteX19" fmla="*/ 342900 w 466725"/>
              <a:gd name="connsiteY19" fmla="*/ 169069 h 519112"/>
              <a:gd name="connsiteX20" fmla="*/ 350044 w 466725"/>
              <a:gd name="connsiteY20" fmla="*/ 176212 h 519112"/>
              <a:gd name="connsiteX21" fmla="*/ 359569 w 466725"/>
              <a:gd name="connsiteY21" fmla="*/ 197644 h 519112"/>
              <a:gd name="connsiteX22" fmla="*/ 364331 w 466725"/>
              <a:gd name="connsiteY22" fmla="*/ 219075 h 519112"/>
              <a:gd name="connsiteX23" fmla="*/ 373856 w 466725"/>
              <a:gd name="connsiteY23" fmla="*/ 242887 h 519112"/>
              <a:gd name="connsiteX24" fmla="*/ 381000 w 466725"/>
              <a:gd name="connsiteY24" fmla="*/ 264319 h 519112"/>
              <a:gd name="connsiteX25" fmla="*/ 383381 w 466725"/>
              <a:gd name="connsiteY25" fmla="*/ 271462 h 519112"/>
              <a:gd name="connsiteX26" fmla="*/ 388144 w 466725"/>
              <a:gd name="connsiteY26" fmla="*/ 278606 h 519112"/>
              <a:gd name="connsiteX27" fmla="*/ 390525 w 466725"/>
              <a:gd name="connsiteY27" fmla="*/ 285750 h 519112"/>
              <a:gd name="connsiteX28" fmla="*/ 402431 w 466725"/>
              <a:gd name="connsiteY28" fmla="*/ 297656 h 519112"/>
              <a:gd name="connsiteX29" fmla="*/ 404813 w 466725"/>
              <a:gd name="connsiteY29" fmla="*/ 304800 h 519112"/>
              <a:gd name="connsiteX30" fmla="*/ 409575 w 466725"/>
              <a:gd name="connsiteY30" fmla="*/ 311944 h 519112"/>
              <a:gd name="connsiteX31" fmla="*/ 416719 w 466725"/>
              <a:gd name="connsiteY31" fmla="*/ 326231 h 519112"/>
              <a:gd name="connsiteX32" fmla="*/ 419100 w 466725"/>
              <a:gd name="connsiteY32" fmla="*/ 335756 h 519112"/>
              <a:gd name="connsiteX33" fmla="*/ 423863 w 466725"/>
              <a:gd name="connsiteY33" fmla="*/ 369094 h 519112"/>
              <a:gd name="connsiteX34" fmla="*/ 428625 w 466725"/>
              <a:gd name="connsiteY34" fmla="*/ 383381 h 519112"/>
              <a:gd name="connsiteX35" fmla="*/ 431006 w 466725"/>
              <a:gd name="connsiteY35" fmla="*/ 390525 h 519112"/>
              <a:gd name="connsiteX36" fmla="*/ 440531 w 466725"/>
              <a:gd name="connsiteY36" fmla="*/ 404812 h 519112"/>
              <a:gd name="connsiteX37" fmla="*/ 445294 w 466725"/>
              <a:gd name="connsiteY37" fmla="*/ 419100 h 519112"/>
              <a:gd name="connsiteX38" fmla="*/ 447675 w 466725"/>
              <a:gd name="connsiteY38" fmla="*/ 426244 h 519112"/>
              <a:gd name="connsiteX39" fmla="*/ 457200 w 466725"/>
              <a:gd name="connsiteY39" fmla="*/ 452437 h 519112"/>
              <a:gd name="connsiteX40" fmla="*/ 459581 w 466725"/>
              <a:gd name="connsiteY40" fmla="*/ 461962 h 519112"/>
              <a:gd name="connsiteX41" fmla="*/ 464344 w 466725"/>
              <a:gd name="connsiteY41" fmla="*/ 504825 h 519112"/>
              <a:gd name="connsiteX42" fmla="*/ 466725 w 466725"/>
              <a:gd name="connsiteY42" fmla="*/ 514350 h 519112"/>
              <a:gd name="connsiteX43" fmla="*/ 447675 w 466725"/>
              <a:gd name="connsiteY43" fmla="*/ 516731 h 519112"/>
              <a:gd name="connsiteX44" fmla="*/ 440531 w 466725"/>
              <a:gd name="connsiteY44" fmla="*/ 519112 h 519112"/>
              <a:gd name="connsiteX45" fmla="*/ 204788 w 466725"/>
              <a:gd name="connsiteY45" fmla="*/ 516731 h 519112"/>
              <a:gd name="connsiteX46" fmla="*/ 192881 w 466725"/>
              <a:gd name="connsiteY46" fmla="*/ 514350 h 519112"/>
              <a:gd name="connsiteX47" fmla="*/ 183356 w 466725"/>
              <a:gd name="connsiteY47" fmla="*/ 509587 h 519112"/>
              <a:gd name="connsiteX48" fmla="*/ 159544 w 466725"/>
              <a:gd name="connsiteY48" fmla="*/ 502444 h 519112"/>
              <a:gd name="connsiteX49" fmla="*/ 107156 w 466725"/>
              <a:gd name="connsiteY49" fmla="*/ 497681 h 519112"/>
              <a:gd name="connsiteX50" fmla="*/ 80963 w 466725"/>
              <a:gd name="connsiteY50" fmla="*/ 490537 h 519112"/>
              <a:gd name="connsiteX51" fmla="*/ 80963 w 466725"/>
              <a:gd name="connsiteY51" fmla="*/ 490537 h 519112"/>
              <a:gd name="connsiteX52" fmla="*/ 71438 w 466725"/>
              <a:gd name="connsiteY52" fmla="*/ 488156 h 519112"/>
              <a:gd name="connsiteX53" fmla="*/ 59531 w 466725"/>
              <a:gd name="connsiteY53" fmla="*/ 485775 h 519112"/>
              <a:gd name="connsiteX54" fmla="*/ 45244 w 466725"/>
              <a:gd name="connsiteY54" fmla="*/ 481012 h 519112"/>
              <a:gd name="connsiteX55" fmla="*/ 33338 w 466725"/>
              <a:gd name="connsiteY55" fmla="*/ 478631 h 519112"/>
              <a:gd name="connsiteX56" fmla="*/ 19050 w 466725"/>
              <a:gd name="connsiteY56" fmla="*/ 473869 h 519112"/>
              <a:gd name="connsiteX57" fmla="*/ 9525 w 466725"/>
              <a:gd name="connsiteY57" fmla="*/ 471487 h 519112"/>
              <a:gd name="connsiteX58" fmla="*/ 0 w 466725"/>
              <a:gd name="connsiteY58" fmla="*/ 469106 h 519112"/>
              <a:gd name="connsiteX59" fmla="*/ 147638 w 466725"/>
              <a:gd name="connsiteY59" fmla="*/ 111919 h 519112"/>
              <a:gd name="connsiteX60" fmla="*/ 226219 w 466725"/>
              <a:gd name="connsiteY60" fmla="*/ 0 h 51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66725" h="519112">
                <a:moveTo>
                  <a:pt x="226219" y="0"/>
                </a:moveTo>
                <a:lnTo>
                  <a:pt x="226219" y="0"/>
                </a:lnTo>
                <a:cubicBezTo>
                  <a:pt x="230188" y="5556"/>
                  <a:pt x="233589" y="11566"/>
                  <a:pt x="238125" y="16669"/>
                </a:cubicBezTo>
                <a:cubicBezTo>
                  <a:pt x="240026" y="18808"/>
                  <a:pt x="243070" y="19599"/>
                  <a:pt x="245269" y="21431"/>
                </a:cubicBezTo>
                <a:cubicBezTo>
                  <a:pt x="247856" y="23587"/>
                  <a:pt x="249826" y="26419"/>
                  <a:pt x="252413" y="28575"/>
                </a:cubicBezTo>
                <a:cubicBezTo>
                  <a:pt x="254611" y="30407"/>
                  <a:pt x="257358" y="31505"/>
                  <a:pt x="259556" y="33337"/>
                </a:cubicBezTo>
                <a:cubicBezTo>
                  <a:pt x="262143" y="35493"/>
                  <a:pt x="264544" y="37894"/>
                  <a:pt x="266700" y="40481"/>
                </a:cubicBezTo>
                <a:cubicBezTo>
                  <a:pt x="268532" y="42680"/>
                  <a:pt x="269228" y="45837"/>
                  <a:pt x="271463" y="47625"/>
                </a:cubicBezTo>
                <a:cubicBezTo>
                  <a:pt x="273423" y="49193"/>
                  <a:pt x="276225" y="49212"/>
                  <a:pt x="278606" y="50006"/>
                </a:cubicBezTo>
                <a:cubicBezTo>
                  <a:pt x="280987" y="52387"/>
                  <a:pt x="283882" y="54348"/>
                  <a:pt x="285750" y="57150"/>
                </a:cubicBezTo>
                <a:cubicBezTo>
                  <a:pt x="288474" y="61236"/>
                  <a:pt x="289995" y="76511"/>
                  <a:pt x="290513" y="78581"/>
                </a:cubicBezTo>
                <a:cubicBezTo>
                  <a:pt x="291731" y="83451"/>
                  <a:pt x="293688" y="88106"/>
                  <a:pt x="295275" y="92869"/>
                </a:cubicBezTo>
                <a:cubicBezTo>
                  <a:pt x="296069" y="95250"/>
                  <a:pt x="295568" y="98620"/>
                  <a:pt x="297656" y="100012"/>
                </a:cubicBezTo>
                <a:lnTo>
                  <a:pt x="304800" y="104775"/>
                </a:lnTo>
                <a:cubicBezTo>
                  <a:pt x="318445" y="125241"/>
                  <a:pt x="302090" y="99353"/>
                  <a:pt x="311944" y="119062"/>
                </a:cubicBezTo>
                <a:cubicBezTo>
                  <a:pt x="313224" y="121622"/>
                  <a:pt x="315544" y="123591"/>
                  <a:pt x="316706" y="126206"/>
                </a:cubicBezTo>
                <a:cubicBezTo>
                  <a:pt x="318745" y="130794"/>
                  <a:pt x="317919" y="136944"/>
                  <a:pt x="321469" y="140494"/>
                </a:cubicBezTo>
                <a:cubicBezTo>
                  <a:pt x="323850" y="142875"/>
                  <a:pt x="326546" y="144979"/>
                  <a:pt x="328613" y="147637"/>
                </a:cubicBezTo>
                <a:cubicBezTo>
                  <a:pt x="332127" y="152155"/>
                  <a:pt x="334963" y="157162"/>
                  <a:pt x="338138" y="161925"/>
                </a:cubicBezTo>
                <a:cubicBezTo>
                  <a:pt x="339725" y="164306"/>
                  <a:pt x="340876" y="167045"/>
                  <a:pt x="342900" y="169069"/>
                </a:cubicBezTo>
                <a:lnTo>
                  <a:pt x="350044" y="176212"/>
                </a:lnTo>
                <a:cubicBezTo>
                  <a:pt x="355711" y="193215"/>
                  <a:pt x="352021" y="186323"/>
                  <a:pt x="359569" y="197644"/>
                </a:cubicBezTo>
                <a:cubicBezTo>
                  <a:pt x="366383" y="218086"/>
                  <a:pt x="355947" y="185539"/>
                  <a:pt x="364331" y="219075"/>
                </a:cubicBezTo>
                <a:cubicBezTo>
                  <a:pt x="369594" y="240125"/>
                  <a:pt x="367290" y="226471"/>
                  <a:pt x="373856" y="242887"/>
                </a:cubicBezTo>
                <a:cubicBezTo>
                  <a:pt x="373864" y="242907"/>
                  <a:pt x="379806" y="260737"/>
                  <a:pt x="381000" y="264319"/>
                </a:cubicBezTo>
                <a:cubicBezTo>
                  <a:pt x="381794" y="266700"/>
                  <a:pt x="381989" y="269374"/>
                  <a:pt x="383381" y="271462"/>
                </a:cubicBezTo>
                <a:lnTo>
                  <a:pt x="388144" y="278606"/>
                </a:lnTo>
                <a:cubicBezTo>
                  <a:pt x="388938" y="280987"/>
                  <a:pt x="388957" y="283790"/>
                  <a:pt x="390525" y="285750"/>
                </a:cubicBezTo>
                <a:cubicBezTo>
                  <a:pt x="403229" y="301629"/>
                  <a:pt x="392903" y="278601"/>
                  <a:pt x="402431" y="297656"/>
                </a:cubicBezTo>
                <a:cubicBezTo>
                  <a:pt x="403554" y="299901"/>
                  <a:pt x="403690" y="302555"/>
                  <a:pt x="404813" y="304800"/>
                </a:cubicBezTo>
                <a:cubicBezTo>
                  <a:pt x="406093" y="307360"/>
                  <a:pt x="408295" y="309384"/>
                  <a:pt x="409575" y="311944"/>
                </a:cubicBezTo>
                <a:cubicBezTo>
                  <a:pt x="419429" y="331653"/>
                  <a:pt x="403074" y="305765"/>
                  <a:pt x="416719" y="326231"/>
                </a:cubicBezTo>
                <a:cubicBezTo>
                  <a:pt x="417513" y="329406"/>
                  <a:pt x="418562" y="332528"/>
                  <a:pt x="419100" y="335756"/>
                </a:cubicBezTo>
                <a:cubicBezTo>
                  <a:pt x="420946" y="346829"/>
                  <a:pt x="420313" y="358444"/>
                  <a:pt x="423863" y="369094"/>
                </a:cubicBezTo>
                <a:lnTo>
                  <a:pt x="428625" y="383381"/>
                </a:lnTo>
                <a:cubicBezTo>
                  <a:pt x="429419" y="385762"/>
                  <a:pt x="429614" y="388436"/>
                  <a:pt x="431006" y="390525"/>
                </a:cubicBezTo>
                <a:cubicBezTo>
                  <a:pt x="434181" y="395287"/>
                  <a:pt x="438721" y="399382"/>
                  <a:pt x="440531" y="404812"/>
                </a:cubicBezTo>
                <a:lnTo>
                  <a:pt x="445294" y="419100"/>
                </a:lnTo>
                <a:cubicBezTo>
                  <a:pt x="446088" y="421481"/>
                  <a:pt x="446743" y="423913"/>
                  <a:pt x="447675" y="426244"/>
                </a:cubicBezTo>
                <a:cubicBezTo>
                  <a:pt x="450833" y="434138"/>
                  <a:pt x="455161" y="444280"/>
                  <a:pt x="457200" y="452437"/>
                </a:cubicBezTo>
                <a:lnTo>
                  <a:pt x="459581" y="461962"/>
                </a:lnTo>
                <a:cubicBezTo>
                  <a:pt x="460927" y="476769"/>
                  <a:pt x="461712" y="490345"/>
                  <a:pt x="464344" y="504825"/>
                </a:cubicBezTo>
                <a:cubicBezTo>
                  <a:pt x="464929" y="508045"/>
                  <a:pt x="465931" y="511175"/>
                  <a:pt x="466725" y="514350"/>
                </a:cubicBezTo>
                <a:cubicBezTo>
                  <a:pt x="460375" y="515144"/>
                  <a:pt x="453971" y="515586"/>
                  <a:pt x="447675" y="516731"/>
                </a:cubicBezTo>
                <a:cubicBezTo>
                  <a:pt x="445205" y="517180"/>
                  <a:pt x="443041" y="519112"/>
                  <a:pt x="440531" y="519112"/>
                </a:cubicBezTo>
                <a:cubicBezTo>
                  <a:pt x="361946" y="519112"/>
                  <a:pt x="283369" y="517525"/>
                  <a:pt x="204788" y="516731"/>
                </a:cubicBezTo>
                <a:cubicBezTo>
                  <a:pt x="200819" y="515937"/>
                  <a:pt x="196721" y="515630"/>
                  <a:pt x="192881" y="514350"/>
                </a:cubicBezTo>
                <a:cubicBezTo>
                  <a:pt x="189513" y="513227"/>
                  <a:pt x="186652" y="510905"/>
                  <a:pt x="183356" y="509587"/>
                </a:cubicBezTo>
                <a:cubicBezTo>
                  <a:pt x="179672" y="508113"/>
                  <a:pt x="165002" y="503224"/>
                  <a:pt x="159544" y="502444"/>
                </a:cubicBezTo>
                <a:cubicBezTo>
                  <a:pt x="150195" y="501108"/>
                  <a:pt x="114955" y="498331"/>
                  <a:pt x="107156" y="497681"/>
                </a:cubicBezTo>
                <a:cubicBezTo>
                  <a:pt x="90327" y="494316"/>
                  <a:pt x="99090" y="496580"/>
                  <a:pt x="80963" y="490537"/>
                </a:cubicBezTo>
                <a:lnTo>
                  <a:pt x="80963" y="490537"/>
                </a:lnTo>
                <a:cubicBezTo>
                  <a:pt x="77788" y="489743"/>
                  <a:pt x="74633" y="488866"/>
                  <a:pt x="71438" y="488156"/>
                </a:cubicBezTo>
                <a:cubicBezTo>
                  <a:pt x="67487" y="487278"/>
                  <a:pt x="63436" y="486840"/>
                  <a:pt x="59531" y="485775"/>
                </a:cubicBezTo>
                <a:cubicBezTo>
                  <a:pt x="54688" y="484454"/>
                  <a:pt x="50167" y="481996"/>
                  <a:pt x="45244" y="481012"/>
                </a:cubicBezTo>
                <a:cubicBezTo>
                  <a:pt x="41275" y="480218"/>
                  <a:pt x="37243" y="479696"/>
                  <a:pt x="33338" y="478631"/>
                </a:cubicBezTo>
                <a:cubicBezTo>
                  <a:pt x="28495" y="477310"/>
                  <a:pt x="23920" y="475087"/>
                  <a:pt x="19050" y="473869"/>
                </a:cubicBezTo>
                <a:cubicBezTo>
                  <a:pt x="15875" y="473075"/>
                  <a:pt x="12672" y="472386"/>
                  <a:pt x="9525" y="471487"/>
                </a:cubicBezTo>
                <a:cubicBezTo>
                  <a:pt x="314" y="468855"/>
                  <a:pt x="5307" y="469106"/>
                  <a:pt x="0" y="469106"/>
                </a:cubicBezTo>
                <a:lnTo>
                  <a:pt x="147638" y="111919"/>
                </a:lnTo>
                <a:lnTo>
                  <a:pt x="226219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4085" y="3679326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1" descr="J:\Presentations\Logos\LTER\KBS LTER\KBSLTERLogo-Color_transparent bckgnd_may11.png"/>
          <p:cNvPicPr>
            <a:picLocks noChangeAspect="1" noChangeArrowheads="1"/>
          </p:cNvPicPr>
          <p:nvPr/>
        </p:nvPicPr>
        <p:blipFill>
          <a:blip r:embed="rId3" cstate="print"/>
          <a:srcRect l="7488" t="17629" r="6396" b="33917"/>
          <a:stretch>
            <a:fillRect/>
          </a:stretch>
        </p:blipFill>
        <p:spPr bwMode="auto">
          <a:xfrm>
            <a:off x="7772400" y="6261652"/>
            <a:ext cx="1371600" cy="596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N reduction p1-01.tif"/>
          <p:cNvPicPr>
            <a:picLocks noGrp="1" noChangeAspect="1"/>
          </p:cNvPicPr>
          <p:nvPr>
            <p:ph/>
          </p:nvPr>
        </p:nvPicPr>
        <p:blipFill>
          <a:blip r:embed="rId2" cstate="print"/>
          <a:srcRect l="4272"/>
          <a:stretch>
            <a:fillRect/>
          </a:stretch>
        </p:blipFill>
        <p:spPr>
          <a:xfrm>
            <a:off x="0" y="1844802"/>
            <a:ext cx="5122926" cy="4098798"/>
          </a:xfrm>
        </p:spPr>
      </p:pic>
      <p:grpSp>
        <p:nvGrpSpPr>
          <p:cNvPr id="2" name="Group 51"/>
          <p:cNvGrpSpPr/>
          <p:nvPr/>
        </p:nvGrpSpPr>
        <p:grpSpPr>
          <a:xfrm>
            <a:off x="923163" y="4020171"/>
            <a:ext cx="6239636" cy="940830"/>
            <a:chOff x="3048000" y="3326370"/>
            <a:chExt cx="6239636" cy="94083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5867400" y="3505200"/>
              <a:ext cx="0" cy="762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629400" y="3352800"/>
              <a:ext cx="0" cy="914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6781799" y="3760857"/>
              <a:ext cx="250583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N rate </a:t>
              </a:r>
              <a:r>
                <a:rPr lang="en-US" sz="1700" b="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reduction  (50 kg N)</a:t>
              </a:r>
              <a:endParaRPr lang="en-US" sz="17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5943600" y="3962400"/>
              <a:ext cx="6096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048000" y="3468198"/>
              <a:ext cx="2819400" cy="0"/>
            </a:xfrm>
            <a:prstGeom prst="line">
              <a:avLst/>
            </a:prstGeom>
            <a:noFill/>
            <a:ln w="9525" cap="flat" cmpd="sng" algn="ctr">
              <a:solidFill>
                <a:srgbClr val="0000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048000" y="3336942"/>
              <a:ext cx="3586686" cy="0"/>
            </a:xfrm>
            <a:prstGeom prst="line">
              <a:avLst/>
            </a:prstGeom>
            <a:noFill/>
            <a:ln w="9525" cap="flat" cmpd="sng" algn="ctr">
              <a:solidFill>
                <a:srgbClr val="00009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3276600" y="3326370"/>
              <a:ext cx="0" cy="1524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99"/>
              </a:solidFill>
              <a:prstDash val="solid"/>
              <a:round/>
              <a:headEnd type="triangle" w="med" len="sm"/>
              <a:tailEnd type="triangle" w="med" len="sm"/>
            </a:ln>
            <a:effectLst/>
          </p:spPr>
        </p:cxnSp>
      </p:grpSp>
      <p:grpSp>
        <p:nvGrpSpPr>
          <p:cNvPr id="4" name="Group 52"/>
          <p:cNvGrpSpPr/>
          <p:nvPr/>
        </p:nvGrpSpPr>
        <p:grpSpPr>
          <a:xfrm>
            <a:off x="923163" y="2751201"/>
            <a:ext cx="3581400" cy="1447800"/>
            <a:chOff x="3048000" y="2057400"/>
            <a:chExt cx="3581400" cy="1447800"/>
          </a:xfrm>
        </p:grpSpPr>
        <p:cxnSp>
          <p:nvCxnSpPr>
            <p:cNvPr id="36" name="Straight Connector 35"/>
            <p:cNvCxnSpPr/>
            <p:nvPr/>
          </p:nvCxnSpPr>
          <p:spPr bwMode="auto">
            <a:xfrm flipV="1">
              <a:off x="6629400" y="2057400"/>
              <a:ext cx="0" cy="1295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5867400" y="2743200"/>
              <a:ext cx="0" cy="7620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3048000" y="2743200"/>
              <a:ext cx="2819400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3048000" y="2057400"/>
              <a:ext cx="3581400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3276600" y="2057400"/>
              <a:ext cx="0" cy="6858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</p:cxnSp>
      </p:grpSp>
      <p:sp>
        <p:nvSpPr>
          <p:cNvPr id="18" name="Rectangle 48"/>
          <p:cNvSpPr>
            <a:spLocks noChangeArrowheads="1"/>
          </p:cNvSpPr>
          <p:nvPr/>
        </p:nvSpPr>
        <p:spPr bwMode="auto">
          <a:xfrm>
            <a:off x="533400" y="914400"/>
            <a:ext cx="7639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0" dirty="0" smtClean="0">
                <a:solidFill>
                  <a:srgbClr val="333399"/>
                </a:solidFill>
                <a:latin typeface="Calibri" pitchFamily="34" charset="0"/>
              </a:rPr>
              <a:t>Implications for N</a:t>
            </a:r>
            <a:r>
              <a:rPr lang="en-US" sz="2400" b="0" baseline="-25000" dirty="0" smtClean="0">
                <a:solidFill>
                  <a:srgbClr val="333399"/>
                </a:solidFill>
                <a:latin typeface="Calibri" pitchFamily="34" charset="0"/>
              </a:rPr>
              <a:t>2</a:t>
            </a:r>
            <a:r>
              <a:rPr lang="en-US" sz="2400" b="0" dirty="0" smtClean="0">
                <a:solidFill>
                  <a:srgbClr val="333399"/>
                </a:solidFill>
                <a:latin typeface="Calibri" pitchFamily="34" charset="0"/>
              </a:rPr>
              <a:t>O reductions for a given N rate reduction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6400" y="2743200"/>
            <a:ext cx="3225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For a given N rate reduction,</a:t>
            </a:r>
            <a:br>
              <a:rPr lang="en-US" sz="2000" b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very different N</a:t>
            </a:r>
            <a:r>
              <a:rPr lang="en-US" sz="2000" b="0" baseline="-25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</a:t>
            </a:r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 outcomes</a:t>
            </a:r>
          </a:p>
        </p:txBody>
      </p:sp>
      <p:pic>
        <p:nvPicPr>
          <p:cNvPr id="20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609600" y="1524000"/>
            <a:ext cx="6019800" cy="4679950"/>
            <a:chOff x="384" y="960"/>
            <a:chExt cx="3792" cy="2948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384" y="960"/>
              <a:ext cx="3792" cy="2948"/>
              <a:chOff x="720" y="1008"/>
              <a:chExt cx="3696" cy="2948"/>
            </a:xfrm>
          </p:grpSpPr>
          <p:pic>
            <p:nvPicPr>
              <p:cNvPr id="719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124" b="11510"/>
              <a:stretch>
                <a:fillRect/>
              </a:stretch>
            </p:blipFill>
            <p:spPr bwMode="auto">
              <a:xfrm>
                <a:off x="720" y="1008"/>
                <a:ext cx="3648" cy="2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98" name="Text Box 20"/>
              <p:cNvSpPr txBox="1">
                <a:spLocks noChangeArrowheads="1"/>
              </p:cNvSpPr>
              <p:nvPr/>
            </p:nvSpPr>
            <p:spPr bwMode="auto">
              <a:xfrm>
                <a:off x="960" y="3552"/>
                <a:ext cx="1252" cy="4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800" b="0" smtClean="0">
                    <a:solidFill>
                      <a:srgbClr val="333399"/>
                    </a:solidFill>
                    <a:latin typeface="Calibri" pitchFamily="34" charset="0"/>
                  </a:rPr>
                  <a:t>Regulated entity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1800" b="0" smtClean="0">
                    <a:solidFill>
                      <a:srgbClr val="333399"/>
                    </a:solidFill>
                    <a:latin typeface="Calibri" pitchFamily="34" charset="0"/>
                  </a:rPr>
                  <a:t>Electric Power Plant</a:t>
                </a:r>
              </a:p>
            </p:txBody>
          </p:sp>
          <p:sp>
            <p:nvSpPr>
              <p:cNvPr id="7199" name="Text Box 21"/>
              <p:cNvSpPr txBox="1">
                <a:spLocks noChangeArrowheads="1"/>
              </p:cNvSpPr>
              <p:nvPr/>
            </p:nvSpPr>
            <p:spPr bwMode="auto">
              <a:xfrm>
                <a:off x="2496" y="3552"/>
                <a:ext cx="980" cy="4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1800" b="0" smtClean="0">
                    <a:solidFill>
                      <a:srgbClr val="333399"/>
                    </a:solidFill>
                    <a:latin typeface="Calibri" pitchFamily="34" charset="0"/>
                  </a:rPr>
                  <a:t>Offset provider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1800" b="0" smtClean="0">
                    <a:solidFill>
                      <a:srgbClr val="333399"/>
                    </a:solidFill>
                    <a:latin typeface="Calibri" pitchFamily="34" charset="0"/>
                  </a:rPr>
                  <a:t>Agriculture</a:t>
                </a:r>
              </a:p>
            </p:txBody>
          </p:sp>
          <p:sp>
            <p:nvSpPr>
              <p:cNvPr id="7200" name="Rectangle 22"/>
              <p:cNvSpPr>
                <a:spLocks noChangeArrowheads="1"/>
              </p:cNvSpPr>
              <p:nvPr/>
            </p:nvSpPr>
            <p:spPr bwMode="auto">
              <a:xfrm>
                <a:off x="3648" y="1536"/>
                <a:ext cx="768" cy="5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2800" b="0" smtClean="0">
                  <a:solidFill>
                    <a:srgbClr val="333399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7196" name="Rectangle 38"/>
            <p:cNvSpPr>
              <a:spLocks noChangeArrowheads="1"/>
            </p:cNvSpPr>
            <p:nvPr/>
          </p:nvSpPr>
          <p:spPr bwMode="auto">
            <a:xfrm>
              <a:off x="960" y="1056"/>
              <a:ext cx="2256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333399"/>
                </a:solidFill>
                <a:latin typeface="Arial" pitchFamily="34" charset="0"/>
              </a:endParaRPr>
            </a:p>
          </p:txBody>
        </p:sp>
      </p:grp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4114800" cy="6858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dirty="0" smtClean="0">
                <a:solidFill>
                  <a:schemeClr val="accent2"/>
                </a:solidFill>
                <a:latin typeface="Calibri" pitchFamily="34" charset="0"/>
              </a:rPr>
              <a:t>Trading and Offsets</a:t>
            </a:r>
          </a:p>
        </p:txBody>
      </p:sp>
      <p:sp>
        <p:nvSpPr>
          <p:cNvPr id="41993" name="Text Box 9"/>
          <p:cNvSpPr txBox="1">
            <a:spLocks noChangeAspect="1" noChangeArrowheads="1"/>
          </p:cNvSpPr>
          <p:nvPr/>
        </p:nvSpPr>
        <p:spPr bwMode="auto">
          <a:xfrm>
            <a:off x="5456238" y="2209800"/>
            <a:ext cx="96043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0" smtClean="0">
                <a:solidFill>
                  <a:srgbClr val="333399"/>
                </a:solidFill>
                <a:latin typeface="Calibri" pitchFamily="34" charset="0"/>
              </a:rPr>
              <a:t>Baseline</a:t>
            </a:r>
          </a:p>
        </p:txBody>
      </p:sp>
      <p:sp>
        <p:nvSpPr>
          <p:cNvPr id="41994" name="Text Box 10"/>
          <p:cNvSpPr txBox="1">
            <a:spLocks noChangeAspect="1" noChangeArrowheads="1"/>
          </p:cNvSpPr>
          <p:nvPr/>
        </p:nvSpPr>
        <p:spPr bwMode="auto">
          <a:xfrm>
            <a:off x="5410200" y="3048000"/>
            <a:ext cx="9271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0" dirty="0" smtClean="0">
                <a:solidFill>
                  <a:srgbClr val="333399"/>
                </a:solidFill>
                <a:latin typeface="Calibri" pitchFamily="34" charset="0"/>
              </a:rPr>
              <a:t>Practice</a:t>
            </a:r>
          </a:p>
          <a:p>
            <a:pPr>
              <a:spcBef>
                <a:spcPct val="0"/>
              </a:spcBef>
            </a:pPr>
            <a:r>
              <a:rPr lang="en-US" sz="1800" b="0" dirty="0" smtClean="0">
                <a:solidFill>
                  <a:srgbClr val="333399"/>
                </a:solidFill>
                <a:latin typeface="Calibri" pitchFamily="34" charset="0"/>
              </a:rPr>
              <a:t>Change</a:t>
            </a: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400800" y="2362200"/>
            <a:ext cx="2095500" cy="914400"/>
            <a:chOff x="4032" y="1488"/>
            <a:chExt cx="1320" cy="576"/>
          </a:xfrm>
        </p:grpSpPr>
        <p:sp>
          <p:nvSpPr>
            <p:cNvPr id="7193" name="AutoShape 25"/>
            <p:cNvSpPr>
              <a:spLocks/>
            </p:cNvSpPr>
            <p:nvPr/>
          </p:nvSpPr>
          <p:spPr bwMode="auto">
            <a:xfrm>
              <a:off x="4032" y="1488"/>
              <a:ext cx="192" cy="576"/>
            </a:xfrm>
            <a:prstGeom prst="rightBrace">
              <a:avLst>
                <a:gd name="adj1" fmla="val 3125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333399"/>
                </a:solidFill>
                <a:latin typeface="Arial" pitchFamily="34" charset="0"/>
              </a:endParaRPr>
            </a:p>
          </p:txBody>
        </p:sp>
        <p:sp>
          <p:nvSpPr>
            <p:cNvPr id="7194" name="Text Box 26"/>
            <p:cNvSpPr txBox="1">
              <a:spLocks noChangeArrowheads="1"/>
            </p:cNvSpPr>
            <p:nvPr/>
          </p:nvSpPr>
          <p:spPr bwMode="auto">
            <a:xfrm>
              <a:off x="4320" y="1685"/>
              <a:ext cx="10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 b="0" dirty="0" smtClean="0">
                  <a:solidFill>
                    <a:srgbClr val="333399"/>
                  </a:solidFill>
                  <a:latin typeface="Calibri" pitchFamily="34" charset="0"/>
                </a:rPr>
                <a:t>Offset provided</a:t>
              </a:r>
            </a:p>
          </p:txBody>
        </p:sp>
      </p:grpSp>
      <p:sp>
        <p:nvSpPr>
          <p:cNvPr id="7177" name="Rectangle 42"/>
          <p:cNvSpPr>
            <a:spLocks noChangeArrowheads="1"/>
          </p:cNvSpPr>
          <p:nvPr/>
        </p:nvSpPr>
        <p:spPr bwMode="auto">
          <a:xfrm>
            <a:off x="990600" y="3962400"/>
            <a:ext cx="4038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2800" b="0" smtClean="0">
              <a:solidFill>
                <a:srgbClr val="333399"/>
              </a:solidFill>
              <a:latin typeface="Arial" pitchFamily="34" charset="0"/>
            </a:endParaRP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012825" y="3986213"/>
            <a:ext cx="3079750" cy="336550"/>
            <a:chOff x="638" y="2511"/>
            <a:chExt cx="1940" cy="212"/>
          </a:xfrm>
        </p:grpSpPr>
        <p:sp>
          <p:nvSpPr>
            <p:cNvPr id="7191" name="Text Box 28"/>
            <p:cNvSpPr txBox="1">
              <a:spLocks noChangeArrowheads="1"/>
            </p:cNvSpPr>
            <p:nvPr/>
          </p:nvSpPr>
          <p:spPr bwMode="auto">
            <a:xfrm>
              <a:off x="638" y="2511"/>
              <a:ext cx="466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b="0" smtClean="0">
                  <a:solidFill>
                    <a:srgbClr val="333399"/>
                  </a:solidFill>
                  <a:latin typeface="Calibri" pitchFamily="34" charset="0"/>
                </a:rPr>
                <a:t>Before</a:t>
              </a:r>
            </a:p>
          </p:txBody>
        </p:sp>
        <p:sp>
          <p:nvSpPr>
            <p:cNvPr id="7192" name="Text Box 30"/>
            <p:cNvSpPr txBox="1">
              <a:spLocks noChangeArrowheads="1"/>
            </p:cNvSpPr>
            <p:nvPr/>
          </p:nvSpPr>
          <p:spPr bwMode="auto">
            <a:xfrm>
              <a:off x="2112" y="2511"/>
              <a:ext cx="466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b="0" smtClean="0">
                  <a:solidFill>
                    <a:srgbClr val="333399"/>
                  </a:solidFill>
                  <a:latin typeface="Calibri" pitchFamily="34" charset="0"/>
                </a:rPr>
                <a:t>Before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905000" y="3986213"/>
            <a:ext cx="2967038" cy="336550"/>
            <a:chOff x="1200" y="2511"/>
            <a:chExt cx="1869" cy="212"/>
          </a:xfrm>
        </p:grpSpPr>
        <p:sp>
          <p:nvSpPr>
            <p:cNvPr id="7189" name="Text Box 29"/>
            <p:cNvSpPr txBox="1">
              <a:spLocks noChangeArrowheads="1"/>
            </p:cNvSpPr>
            <p:nvPr/>
          </p:nvSpPr>
          <p:spPr bwMode="auto">
            <a:xfrm>
              <a:off x="1200" y="2511"/>
              <a:ext cx="381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b="0" smtClean="0">
                  <a:solidFill>
                    <a:srgbClr val="333399"/>
                  </a:solidFill>
                  <a:latin typeface="Calibri" pitchFamily="34" charset="0"/>
                </a:rPr>
                <a:t>After</a:t>
              </a:r>
            </a:p>
          </p:txBody>
        </p:sp>
        <p:sp>
          <p:nvSpPr>
            <p:cNvPr id="7190" name="Text Box 31"/>
            <p:cNvSpPr txBox="1">
              <a:spLocks noChangeArrowheads="1"/>
            </p:cNvSpPr>
            <p:nvPr/>
          </p:nvSpPr>
          <p:spPr bwMode="auto">
            <a:xfrm>
              <a:off x="2688" y="2511"/>
              <a:ext cx="381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b="0" smtClean="0">
                  <a:solidFill>
                    <a:srgbClr val="333399"/>
                  </a:solidFill>
                  <a:latin typeface="Calibri" pitchFamily="34" charset="0"/>
                </a:rPr>
                <a:t>After</a:t>
              </a:r>
            </a:p>
          </p:txBody>
        </p:sp>
      </p:grp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0"/>
            <a:ext cx="136106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7" name="Text Box 34"/>
          <p:cNvSpPr txBox="1">
            <a:spLocks noChangeArrowheads="1"/>
          </p:cNvSpPr>
          <p:nvPr/>
        </p:nvSpPr>
        <p:spPr bwMode="auto">
          <a:xfrm rot="16200000">
            <a:off x="-638969" y="3610769"/>
            <a:ext cx="203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0" dirty="0" smtClean="0">
                <a:solidFill>
                  <a:srgbClr val="333399"/>
                </a:solidFill>
                <a:latin typeface="Calibri" pitchFamily="34" charset="0"/>
              </a:rPr>
              <a:t>GHG emissions</a:t>
            </a:r>
          </a:p>
        </p:txBody>
      </p:sp>
      <p:sp>
        <p:nvSpPr>
          <p:cNvPr id="7183" name="Rectangle 43"/>
          <p:cNvSpPr>
            <a:spLocks noChangeArrowheads="1"/>
          </p:cNvSpPr>
          <p:nvPr/>
        </p:nvSpPr>
        <p:spPr bwMode="auto">
          <a:xfrm>
            <a:off x="2438400" y="1524000"/>
            <a:ext cx="1600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2800" b="0" smtClean="0">
              <a:solidFill>
                <a:srgbClr val="333399"/>
              </a:solidFill>
              <a:latin typeface="Arial" pitchFamily="34" charset="0"/>
            </a:endParaRPr>
          </a:p>
        </p:txBody>
      </p: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1600200" y="1447800"/>
            <a:ext cx="3200400" cy="838200"/>
            <a:chOff x="1104" y="960"/>
            <a:chExt cx="2016" cy="528"/>
          </a:xfrm>
        </p:grpSpPr>
        <p:sp>
          <p:nvSpPr>
            <p:cNvPr id="7185" name="Text Box 27"/>
            <p:cNvSpPr txBox="1">
              <a:spLocks noChangeArrowheads="1"/>
            </p:cNvSpPr>
            <p:nvPr/>
          </p:nvSpPr>
          <p:spPr bwMode="auto">
            <a:xfrm>
              <a:off x="1536" y="960"/>
              <a:ext cx="115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 b="0" smtClean="0">
                  <a:solidFill>
                    <a:srgbClr val="333399"/>
                  </a:solidFill>
                  <a:latin typeface="Calibri" pitchFamily="34" charset="0"/>
                </a:rPr>
                <a:t>Offset traded</a:t>
              </a:r>
            </a:p>
          </p:txBody>
        </p:sp>
        <p:sp>
          <p:nvSpPr>
            <p:cNvPr id="7186" name="AutoShape 40"/>
            <p:cNvSpPr>
              <a:spLocks noChangeArrowheads="1"/>
            </p:cNvSpPr>
            <p:nvPr/>
          </p:nvSpPr>
          <p:spPr bwMode="auto">
            <a:xfrm flipH="1">
              <a:off x="1104" y="1200"/>
              <a:ext cx="2016" cy="288"/>
            </a:xfrm>
            <a:prstGeom prst="curvedDownArrow">
              <a:avLst>
                <a:gd name="adj1" fmla="val 94727"/>
                <a:gd name="adj2" fmla="val 234727"/>
                <a:gd name="adj3" fmla="val 4143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333399"/>
                </a:solidFill>
                <a:latin typeface="Arial" pitchFamily="34" charset="0"/>
              </a:endParaRPr>
            </a:p>
          </p:txBody>
        </p:sp>
      </p:grpSp>
      <p:pic>
        <p:nvPicPr>
          <p:cNvPr id="36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800600" cy="685800"/>
          </a:xfrm>
          <a:noFill/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accent2"/>
                </a:solidFill>
                <a:latin typeface="Calibri" pitchFamily="34" charset="0"/>
              </a:rPr>
              <a:t>Emerging Offset Opportunities</a:t>
            </a:r>
          </a:p>
        </p:txBody>
      </p:sp>
      <p:pic>
        <p:nvPicPr>
          <p:cNvPr id="11269" name="Picture 11"/>
          <p:cNvPicPr>
            <a:picLocks noChangeAspect="1" noChangeArrowheads="1"/>
          </p:cNvPicPr>
          <p:nvPr/>
        </p:nvPicPr>
        <p:blipFill>
          <a:blip r:embed="rId3" cstate="print"/>
          <a:srcRect r="-1855"/>
          <a:stretch>
            <a:fillRect/>
          </a:stretch>
        </p:blipFill>
        <p:spPr bwMode="auto">
          <a:xfrm>
            <a:off x="2971800" y="1219200"/>
            <a:ext cx="3727450" cy="5683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990600"/>
            <a:ext cx="830263" cy="1050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1" name="Picture 17" descr="VCS { Voluntary Carbon Standard"/>
          <p:cNvPicPr>
            <a:picLocks noChangeAspect="1" noChangeArrowheads="1"/>
          </p:cNvPicPr>
          <p:nvPr/>
        </p:nvPicPr>
        <p:blipFill>
          <a:blip r:embed="rId5" cstate="print"/>
          <a:srcRect r="30936" b="-6667"/>
          <a:stretch>
            <a:fillRect/>
          </a:stretch>
        </p:blipFill>
        <p:spPr bwMode="auto">
          <a:xfrm>
            <a:off x="381000" y="1219200"/>
            <a:ext cx="23622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381000" y="43434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Market Issues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381000" y="2133600"/>
            <a:ext cx="480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Benefits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33400" y="2653100"/>
            <a:ext cx="723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Reduce agricultural GHGs</a:t>
            </a:r>
          </a:p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Reduce reactive N</a:t>
            </a:r>
          </a:p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Incentivize conservation using current technology</a:t>
            </a:r>
          </a:p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Incentivize new technology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54666" y="4800600"/>
            <a:ext cx="723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Baseline establishment</a:t>
            </a:r>
          </a:p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Permanence</a:t>
            </a:r>
          </a:p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Additionality</a:t>
            </a:r>
          </a:p>
          <a:p>
            <a:pPr marL="346075" indent="-346075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Leakage</a:t>
            </a:r>
          </a:p>
        </p:txBody>
      </p:sp>
      <p:pic>
        <p:nvPicPr>
          <p:cNvPr id="13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304800" y="533400"/>
            <a:ext cx="82512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0" dirty="0" smtClean="0">
                <a:solidFill>
                  <a:srgbClr val="333399"/>
                </a:solidFill>
                <a:latin typeface="Calibri" pitchFamily="34" charset="0"/>
              </a:rPr>
              <a:t>How to reduce N-fertilizer rates without affecting yields</a:t>
            </a:r>
            <a:endParaRPr lang="en-US" sz="2800" b="0" dirty="0" smtClean="0">
              <a:solidFill>
                <a:srgbClr val="333399"/>
              </a:solidFill>
              <a:latin typeface="Calibri" pitchFamily="34" charset="0"/>
            </a:endParaRPr>
          </a:p>
        </p:txBody>
      </p:sp>
      <p:pic>
        <p:nvPicPr>
          <p:cNvPr id="62494" name="Picture 30"/>
          <p:cNvPicPr>
            <a:picLocks noChangeAspect="1" noChangeArrowheads="1"/>
          </p:cNvPicPr>
          <p:nvPr/>
        </p:nvPicPr>
        <p:blipFill>
          <a:blip r:embed="rId2" cstate="print"/>
          <a:srcRect l="1633" t="11089" r="10204" b="20792"/>
          <a:stretch>
            <a:fillRect/>
          </a:stretch>
        </p:blipFill>
        <p:spPr bwMode="auto">
          <a:xfrm>
            <a:off x="381000" y="2133600"/>
            <a:ext cx="3581400" cy="2852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4343400" y="2133600"/>
            <a:ext cx="3797300" cy="2941638"/>
            <a:chOff x="277" y="2544"/>
            <a:chExt cx="1979" cy="1664"/>
          </a:xfrm>
        </p:grpSpPr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624" y="3840"/>
              <a:ext cx="1417" cy="156"/>
              <a:chOff x="432" y="3792"/>
              <a:chExt cx="1417" cy="156"/>
            </a:xfrm>
          </p:grpSpPr>
          <p:sp>
            <p:nvSpPr>
              <p:cNvPr id="22556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672" y="3792"/>
                <a:ext cx="177" cy="1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50</a:t>
                </a:r>
              </a:p>
            </p:txBody>
          </p:sp>
          <p:sp>
            <p:nvSpPr>
              <p:cNvPr id="22557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985" y="3792"/>
                <a:ext cx="218" cy="1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100</a:t>
                </a:r>
              </a:p>
            </p:txBody>
          </p:sp>
          <p:sp>
            <p:nvSpPr>
              <p:cNvPr id="22558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1296" y="3792"/>
                <a:ext cx="218" cy="1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150</a:t>
                </a:r>
              </a:p>
            </p:txBody>
          </p:sp>
          <p:sp>
            <p:nvSpPr>
              <p:cNvPr id="22559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1632" y="3792"/>
                <a:ext cx="217" cy="1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200</a:t>
                </a:r>
              </a:p>
            </p:txBody>
          </p:sp>
          <p:sp>
            <p:nvSpPr>
              <p:cNvPr id="22560" name="Text Box 36"/>
              <p:cNvSpPr txBox="1">
                <a:spLocks noChangeArrowheads="1"/>
              </p:cNvSpPr>
              <p:nvPr/>
            </p:nvSpPr>
            <p:spPr bwMode="auto">
              <a:xfrm>
                <a:off x="432" y="3792"/>
                <a:ext cx="137" cy="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</a:p>
            </p:txBody>
          </p:sp>
        </p:grp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477" y="2544"/>
              <a:ext cx="218" cy="1355"/>
              <a:chOff x="285" y="2496"/>
              <a:chExt cx="218" cy="1355"/>
            </a:xfrm>
          </p:grpSpPr>
          <p:sp>
            <p:nvSpPr>
              <p:cNvPr id="22550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289" y="3456"/>
                <a:ext cx="177" cy="1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20</a:t>
                </a:r>
              </a:p>
            </p:txBody>
          </p:sp>
          <p:sp>
            <p:nvSpPr>
              <p:cNvPr id="22551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289" y="3216"/>
                <a:ext cx="177" cy="1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40</a:t>
                </a:r>
              </a:p>
            </p:txBody>
          </p:sp>
          <p:sp>
            <p:nvSpPr>
              <p:cNvPr id="22552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289" y="2976"/>
                <a:ext cx="177" cy="1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60</a:t>
                </a:r>
              </a:p>
            </p:txBody>
          </p:sp>
          <p:sp>
            <p:nvSpPr>
              <p:cNvPr id="22553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326" y="2753"/>
                <a:ext cx="177" cy="1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80</a:t>
                </a:r>
              </a:p>
            </p:txBody>
          </p:sp>
          <p:sp>
            <p:nvSpPr>
              <p:cNvPr id="22554" name="Text Box 28"/>
              <p:cNvSpPr txBox="1">
                <a:spLocks noChangeAspect="1" noChangeArrowheads="1"/>
              </p:cNvSpPr>
              <p:nvPr/>
            </p:nvSpPr>
            <p:spPr bwMode="auto">
              <a:xfrm>
                <a:off x="285" y="2496"/>
                <a:ext cx="218" cy="1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defTabSz="4175125"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100</a:t>
                </a:r>
              </a:p>
            </p:txBody>
          </p:sp>
          <p:sp>
            <p:nvSpPr>
              <p:cNvPr id="22555" name="Text Box 35"/>
              <p:cNvSpPr txBox="1">
                <a:spLocks noChangeArrowheads="1"/>
              </p:cNvSpPr>
              <p:nvPr/>
            </p:nvSpPr>
            <p:spPr bwMode="auto">
              <a:xfrm>
                <a:off x="338" y="3696"/>
                <a:ext cx="136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</a:p>
            </p:txBody>
          </p:sp>
        </p:grpSp>
        <p:pic>
          <p:nvPicPr>
            <p:cNvPr id="225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10770" t="10417" r="4616" b="18750"/>
            <a:stretch>
              <a:fillRect/>
            </a:stretch>
          </p:blipFill>
          <p:spPr bwMode="auto">
            <a:xfrm>
              <a:off x="672" y="2592"/>
              <a:ext cx="1584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539" name="Text Box 9"/>
            <p:cNvSpPr txBox="1">
              <a:spLocks noChangeAspect="1" noChangeArrowheads="1"/>
            </p:cNvSpPr>
            <p:nvPr/>
          </p:nvSpPr>
          <p:spPr bwMode="auto">
            <a:xfrm>
              <a:off x="1008" y="2880"/>
              <a:ext cx="257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5125">
                <a:spcBef>
                  <a:spcPct val="0"/>
                </a:spcBef>
              </a:pPr>
              <a:r>
                <a:rPr lang="en-US" sz="1600" b="0" smtClean="0">
                  <a:solidFill>
                    <a:srgbClr val="000000"/>
                  </a:solidFill>
                  <a:latin typeface="Calibri" pitchFamily="34" charset="0"/>
                </a:rPr>
                <a:t>120</a:t>
              </a:r>
            </a:p>
          </p:txBody>
        </p:sp>
        <p:sp>
          <p:nvSpPr>
            <p:cNvPr id="22540" name="Text Box 10"/>
            <p:cNvSpPr txBox="1">
              <a:spLocks noChangeAspect="1" noChangeArrowheads="1"/>
            </p:cNvSpPr>
            <p:nvPr/>
          </p:nvSpPr>
          <p:spPr bwMode="auto">
            <a:xfrm>
              <a:off x="1680" y="2880"/>
              <a:ext cx="257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5125">
                <a:spcBef>
                  <a:spcPct val="0"/>
                </a:spcBef>
              </a:pPr>
              <a:r>
                <a:rPr lang="en-US" sz="1600" b="0" smtClean="0">
                  <a:solidFill>
                    <a:srgbClr val="000000"/>
                  </a:solidFill>
                  <a:latin typeface="Calibri" pitchFamily="34" charset="0"/>
                </a:rPr>
                <a:t>143</a:t>
              </a:r>
            </a:p>
          </p:txBody>
        </p:sp>
        <p:sp>
          <p:nvSpPr>
            <p:cNvPr id="22541" name="Line 11"/>
            <p:cNvSpPr>
              <a:spLocks noChangeAspect="1" noChangeShapeType="1"/>
            </p:cNvSpPr>
            <p:nvPr/>
          </p:nvSpPr>
          <p:spPr bwMode="auto">
            <a:xfrm>
              <a:off x="1252" y="2957"/>
              <a:ext cx="105" cy="0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542" name="Line 12"/>
            <p:cNvSpPr>
              <a:spLocks noChangeAspect="1" noChangeShapeType="1"/>
            </p:cNvSpPr>
            <p:nvPr/>
          </p:nvSpPr>
          <p:spPr bwMode="auto">
            <a:xfrm flipH="1">
              <a:off x="1487" y="2957"/>
              <a:ext cx="130" cy="0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543" name="Text Box 15"/>
            <p:cNvSpPr txBox="1">
              <a:spLocks noChangeAspect="1" noChangeArrowheads="1"/>
            </p:cNvSpPr>
            <p:nvPr/>
          </p:nvSpPr>
          <p:spPr bwMode="auto">
            <a:xfrm>
              <a:off x="1680" y="3408"/>
              <a:ext cx="52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5125">
                <a:spcBef>
                  <a:spcPct val="0"/>
                </a:spcBef>
              </a:pPr>
              <a:r>
                <a:rPr lang="en-US" b="0" smtClean="0">
                  <a:solidFill>
                    <a:srgbClr val="000000"/>
                  </a:solidFill>
                  <a:latin typeface="Calibri" pitchFamily="34" charset="0"/>
                </a:rPr>
                <a:t>MRTN Rate</a:t>
              </a:r>
            </a:p>
          </p:txBody>
        </p:sp>
        <p:sp>
          <p:nvSpPr>
            <p:cNvPr id="22544" name="Text Box 17"/>
            <p:cNvSpPr txBox="1">
              <a:spLocks noChangeAspect="1" noChangeArrowheads="1"/>
            </p:cNvSpPr>
            <p:nvPr/>
          </p:nvSpPr>
          <p:spPr bwMode="auto">
            <a:xfrm>
              <a:off x="768" y="4018"/>
              <a:ext cx="1281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5125">
                <a:spcBef>
                  <a:spcPct val="0"/>
                </a:spcBef>
              </a:pPr>
              <a:r>
                <a:rPr lang="en-US" sz="1600" b="0" smtClean="0">
                  <a:solidFill>
                    <a:srgbClr val="000000"/>
                  </a:solidFill>
                  <a:latin typeface="Calibri" pitchFamily="34" charset="0"/>
                </a:rPr>
                <a:t>N fertilizer rate (lb N acre</a:t>
              </a:r>
              <a:r>
                <a:rPr lang="en-US" sz="1600" b="0" baseline="30000" smtClean="0">
                  <a:solidFill>
                    <a:srgbClr val="000000"/>
                  </a:solidFill>
                  <a:latin typeface="Calibri" pitchFamily="34" charset="0"/>
                </a:rPr>
                <a:t>-1</a:t>
              </a:r>
              <a:r>
                <a:rPr lang="en-US" sz="1600" b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22545" name="Text Box 29"/>
            <p:cNvSpPr txBox="1">
              <a:spLocks noChangeAspect="1" noChangeArrowheads="1"/>
            </p:cNvSpPr>
            <p:nvPr/>
          </p:nvSpPr>
          <p:spPr bwMode="auto">
            <a:xfrm rot="-5400000">
              <a:off x="-315" y="3138"/>
              <a:ext cx="1341" cy="1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5125">
                <a:spcBef>
                  <a:spcPct val="0"/>
                </a:spcBef>
              </a:pPr>
              <a:r>
                <a:rPr lang="en-US" b="0" smtClean="0">
                  <a:solidFill>
                    <a:srgbClr val="000000"/>
                  </a:solidFill>
                  <a:latin typeface="Calibri" pitchFamily="34" charset="0"/>
                </a:rPr>
                <a:t>Percent of Maximum Yield (%)</a:t>
              </a:r>
            </a:p>
          </p:txBody>
        </p:sp>
        <p:sp>
          <p:nvSpPr>
            <p:cNvPr id="22546" name="Line 31"/>
            <p:cNvSpPr>
              <a:spLocks noChangeAspect="1" noChangeShapeType="1"/>
            </p:cNvSpPr>
            <p:nvPr/>
          </p:nvSpPr>
          <p:spPr bwMode="auto">
            <a:xfrm>
              <a:off x="1296" y="2976"/>
              <a:ext cx="1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547" name="Line 32"/>
            <p:cNvSpPr>
              <a:spLocks noChangeAspect="1" noChangeShapeType="1"/>
            </p:cNvSpPr>
            <p:nvPr/>
          </p:nvSpPr>
          <p:spPr bwMode="auto">
            <a:xfrm flipH="1">
              <a:off x="1584" y="297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548" name="AutoShape 42"/>
            <p:cNvSpPr>
              <a:spLocks noChangeArrowheads="1"/>
            </p:cNvSpPr>
            <p:nvPr/>
          </p:nvSpPr>
          <p:spPr bwMode="auto">
            <a:xfrm>
              <a:off x="1440" y="2592"/>
              <a:ext cx="96" cy="144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549" name="AutoShape 43"/>
            <p:cNvSpPr>
              <a:spLocks noChangeArrowheads="1"/>
            </p:cNvSpPr>
            <p:nvPr/>
          </p:nvSpPr>
          <p:spPr bwMode="auto">
            <a:xfrm>
              <a:off x="1632" y="3408"/>
              <a:ext cx="96" cy="144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 sz="2800" b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2534" name="Text Box 47"/>
          <p:cNvSpPr txBox="1">
            <a:spLocks noChangeArrowheads="1"/>
          </p:cNvSpPr>
          <p:nvPr/>
        </p:nvSpPr>
        <p:spPr bwMode="auto">
          <a:xfrm>
            <a:off x="304800" y="1371600"/>
            <a:ext cx="5903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0" dirty="0" smtClean="0">
                <a:solidFill>
                  <a:srgbClr val="333399"/>
                </a:solidFill>
                <a:latin typeface="Calibri" pitchFamily="34" charset="0"/>
              </a:rPr>
              <a:t>Calculators are available for better economic estimates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800" y="5257800"/>
            <a:ext cx="4951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Mean Return to Nitrogen (MRTN) Calculator</a:t>
            </a: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http://extension.agron.iastate.edu/soilfertility/nrate.aspx</a:t>
            </a:r>
            <a:endParaRPr lang="en-US" sz="1600" b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839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292100">
              <a:spcBef>
                <a:spcPct val="0"/>
              </a:spcBef>
              <a:buFontTx/>
              <a:buAutoNum type="arabicPeriod"/>
              <a:defRPr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Reactive nitrogen escaping to the environment is a major and recalcitrant problem challenging the sustainability of row-crop agriculture</a:t>
            </a:r>
            <a:r>
              <a:rPr lang="en-US" sz="20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endParaRPr lang="en-US" sz="20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marL="341313" indent="-292100">
              <a:spcBef>
                <a:spcPct val="0"/>
              </a:spcBef>
              <a:buFontTx/>
              <a:buAutoNum type="arabicPeriod"/>
              <a:defRPr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Nitrous oxide is the most important source of greenhouse gas impact in fertilized crops</a:t>
            </a:r>
          </a:p>
          <a:p>
            <a:pPr marL="798513" lvl="1" indent="-2921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Fluxes can be reduced with closer attention to crop needs and adoption of technology that maximizes crop uptake</a:t>
            </a:r>
          </a:p>
          <a:p>
            <a:pPr marL="798513" lvl="1" indent="-2921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Carbon market payments may be sufficient to incentivize conservation efforts </a:t>
            </a:r>
          </a:p>
          <a:p>
            <a:pPr marL="798513" lvl="1" indent="-292100">
              <a:spcBef>
                <a:spcPct val="0"/>
              </a:spcBef>
              <a:defRPr/>
            </a:pPr>
            <a:endParaRPr lang="en-US" sz="2000" b="0" dirty="0" smtClean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marL="341313" indent="-292100">
              <a:spcBef>
                <a:spcPct val="0"/>
              </a:spcBef>
              <a:buFontTx/>
              <a:buAutoNum type="arabicPeriod"/>
              <a:defRPr/>
            </a:pP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Reducing N</a:t>
            </a:r>
            <a:r>
              <a:rPr lang="en-US" sz="20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loss through better fertilizer management will provide co-benefits related to the loss of other forms of nitrogen – nitrate, ammonia, and nitric oxides, in particular</a:t>
            </a:r>
            <a:endParaRPr lang="en-US" sz="20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657600" y="152400"/>
            <a:ext cx="1668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Conclusions</a:t>
            </a:r>
          </a:p>
        </p:txBody>
      </p:sp>
      <p:pic>
        <p:nvPicPr>
          <p:cNvPr id="39940" name="Picture 5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254625"/>
            <a:ext cx="17526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41" name="Picture 6" descr="Lndscape"/>
          <p:cNvPicPr>
            <a:picLocks noChangeAspect="1" noChangeArrowheads="1"/>
          </p:cNvPicPr>
          <p:nvPr/>
        </p:nvPicPr>
        <p:blipFill>
          <a:blip r:embed="rId3" cstate="print"/>
          <a:srcRect t="23323" b="38112"/>
          <a:stretch>
            <a:fillRect/>
          </a:stretch>
        </p:blipFill>
        <p:spPr bwMode="auto">
          <a:xfrm>
            <a:off x="2743200" y="5254625"/>
            <a:ext cx="365760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42" name="Picture 7" descr="0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5140325"/>
            <a:ext cx="1897063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Manuscripts\Robertson Vitousek Annual Review\Figures\Figure 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6881813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838200" y="533400"/>
            <a:ext cx="7767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U.S. Average Yields for Major Grain Crops from 1930</a:t>
            </a:r>
          </a:p>
        </p:txBody>
      </p:sp>
      <p:pic>
        <p:nvPicPr>
          <p:cNvPr id="11" name="Picture 1" descr="J:\Presentations\Logos\LTER\KBS LTER\KBSLTERLogo-Color_transparent bckgnd_may11.png"/>
          <p:cNvPicPr>
            <a:picLocks noChangeAspect="1" noChangeArrowheads="1"/>
          </p:cNvPicPr>
          <p:nvPr/>
        </p:nvPicPr>
        <p:blipFill>
          <a:blip r:embed="rId3" cstate="print"/>
          <a:srcRect l="7488" t="17629" r="6396" b="33917"/>
          <a:stretch>
            <a:fillRect/>
          </a:stretch>
        </p:blipFill>
        <p:spPr bwMode="auto">
          <a:xfrm>
            <a:off x="7772400" y="6261652"/>
            <a:ext cx="1371600" cy="596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spect="1" noChangeArrowheads="1"/>
          </p:cNvSpPr>
          <p:nvPr/>
        </p:nvSpPr>
        <p:spPr bwMode="auto">
          <a:xfrm>
            <a:off x="7123113" y="4495800"/>
            <a:ext cx="1071562" cy="835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47" name="Picture 36" descr="Hypoxic zone 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979863"/>
            <a:ext cx="3048000" cy="229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37" descr="017"/>
          <p:cNvPicPr>
            <a:picLocks noChangeAspect="1" noChangeArrowheads="1"/>
          </p:cNvPicPr>
          <p:nvPr/>
        </p:nvPicPr>
        <p:blipFill>
          <a:blip r:embed="rId3" cstate="print"/>
          <a:srcRect b="30334"/>
          <a:stretch>
            <a:fillRect/>
          </a:stretch>
        </p:blipFill>
        <p:spPr bwMode="auto">
          <a:xfrm>
            <a:off x="381000" y="1757363"/>
            <a:ext cx="3733800" cy="1747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46" name="Text Box 40"/>
          <p:cNvSpPr txBox="1">
            <a:spLocks noChangeArrowheads="1"/>
          </p:cNvSpPr>
          <p:nvPr/>
        </p:nvSpPr>
        <p:spPr bwMode="auto">
          <a:xfrm>
            <a:off x="3733800" y="304800"/>
            <a:ext cx="43513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Environmental Signals </a:t>
            </a:r>
            <a:r>
              <a:rPr lang="en-US" sz="28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en-US" sz="2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  Agricultural Intensification</a:t>
            </a: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4191000" y="3048000"/>
            <a:ext cx="10486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itchFamily="34" charset="0"/>
                <a:cs typeface="Calibri" pitchFamily="34" charset="0"/>
              </a:rPr>
              <a:t>Inland</a:t>
            </a:r>
            <a:br>
              <a:rPr lang="en-US" b="0" dirty="0" smtClean="0">
                <a:latin typeface="Calibri" pitchFamily="34" charset="0"/>
                <a:cs typeface="Calibri" pitchFamily="34" charset="0"/>
              </a:rPr>
            </a:br>
            <a:r>
              <a:rPr lang="en-US" b="0" dirty="0" smtClean="0">
                <a:latin typeface="Calibri" pitchFamily="34" charset="0"/>
                <a:cs typeface="Calibri" pitchFamily="34" charset="0"/>
              </a:rPr>
              <a:t>Phosphorus</a:t>
            </a:r>
            <a:endParaRPr lang="en-US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2286000" y="6324600"/>
            <a:ext cx="12681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itchFamily="34" charset="0"/>
                <a:cs typeface="Calibri" pitchFamily="34" charset="0"/>
              </a:rPr>
              <a:t>Coastal Nitrate</a:t>
            </a:r>
            <a:endParaRPr lang="en-US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" descr="J:\Presentations\Logos\LTER\KBS LTER\KBSLTERLogo-Color_transparent bckgnd_may11.png"/>
          <p:cNvPicPr>
            <a:picLocks noChangeAspect="1" noChangeArrowheads="1"/>
          </p:cNvPicPr>
          <p:nvPr/>
        </p:nvPicPr>
        <p:blipFill>
          <a:blip r:embed="rId4" cstate="print"/>
          <a:srcRect l="7488" t="17629" r="6396" b="33917"/>
          <a:stretch>
            <a:fillRect/>
          </a:stretch>
        </p:blipFill>
        <p:spPr bwMode="auto">
          <a:xfrm>
            <a:off x="7772400" y="6261652"/>
            <a:ext cx="1371600" cy="59634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1612" y="3962400"/>
            <a:ext cx="31217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933867" y="6324600"/>
            <a:ext cx="1041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itchFamily="34" charset="0"/>
                <a:cs typeface="Calibri" pitchFamily="34" charset="0"/>
              </a:rPr>
              <a:t>Habitat loss</a:t>
            </a:r>
            <a:endParaRPr lang="en-US" b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Manuscripts\Robertson Vitousek Annual Review\Figures\Figure 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6881813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838200" y="533400"/>
            <a:ext cx="7767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U.S. Average Yields for Major Grain Crops from 1930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524000" y="1600200"/>
            <a:ext cx="5826125" cy="3733800"/>
            <a:chOff x="1524000" y="1600200"/>
            <a:chExt cx="5826728" cy="3733800"/>
          </a:xfrm>
        </p:grpSpPr>
        <p:sp>
          <p:nvSpPr>
            <p:cNvPr id="9221" name="TextBox 5"/>
            <p:cNvSpPr txBox="1">
              <a:spLocks noChangeArrowheads="1"/>
            </p:cNvSpPr>
            <p:nvPr/>
          </p:nvSpPr>
          <p:spPr bwMode="auto">
            <a:xfrm>
              <a:off x="2819400" y="4191000"/>
              <a:ext cx="10791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accent2"/>
                  </a:solidFill>
                </a:rPr>
                <a:t>60 kg N/ha</a:t>
              </a:r>
            </a:p>
          </p:txBody>
        </p:sp>
        <p:sp>
          <p:nvSpPr>
            <p:cNvPr id="9222" name="TextBox 6"/>
            <p:cNvSpPr txBox="1">
              <a:spLocks noChangeArrowheads="1"/>
            </p:cNvSpPr>
            <p:nvPr/>
          </p:nvSpPr>
          <p:spPr bwMode="auto">
            <a:xfrm>
              <a:off x="6172200" y="1600200"/>
              <a:ext cx="117852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chemeClr val="accent2"/>
                  </a:solidFill>
                </a:rPr>
                <a:t>150 kg N/ha</a:t>
              </a:r>
            </a:p>
          </p:txBody>
        </p:sp>
        <p:sp>
          <p:nvSpPr>
            <p:cNvPr id="9223" name="TextBox 7"/>
            <p:cNvSpPr txBox="1">
              <a:spLocks noChangeArrowheads="1"/>
            </p:cNvSpPr>
            <p:nvPr/>
          </p:nvSpPr>
          <p:spPr bwMode="auto">
            <a:xfrm>
              <a:off x="1524000" y="4648200"/>
              <a:ext cx="118333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accent2"/>
                  </a:solidFill>
                </a:rPr>
                <a:t>&lt;10 kg N/ha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3505405" y="4495800"/>
              <a:ext cx="381039" cy="304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 bwMode="auto">
            <a:xfrm rot="16200000" flipH="1">
              <a:off x="2324203" y="5067292"/>
              <a:ext cx="381000" cy="15241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rot="16200000" flipH="1">
              <a:off x="6972880" y="1943088"/>
              <a:ext cx="304800" cy="22862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Picture 1" descr="J:\Presentations\Logos\LTER\KBS LTER\KBSLTERLogo-Color_transparent bckgnd_may11.png"/>
          <p:cNvPicPr>
            <a:picLocks noChangeAspect="1" noChangeArrowheads="1"/>
          </p:cNvPicPr>
          <p:nvPr/>
        </p:nvPicPr>
        <p:blipFill>
          <a:blip r:embed="rId3" cstate="print"/>
          <a:srcRect l="7488" t="17629" r="6396" b="33917"/>
          <a:stretch>
            <a:fillRect/>
          </a:stretch>
        </p:blipFill>
        <p:spPr bwMode="auto">
          <a:xfrm>
            <a:off x="7772400" y="6261652"/>
            <a:ext cx="1371600" cy="596348"/>
          </a:xfrm>
          <a:prstGeom prst="rect">
            <a:avLst/>
          </a:prstGeom>
          <a:noFill/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6643361"/>
            <a:ext cx="363272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From </a:t>
            </a:r>
            <a:r>
              <a:rPr lang="en-US" sz="9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USDA ERS (2011), FAO (2011), Robertson &amp; </a:t>
            </a:r>
            <a:r>
              <a:rPr lang="en-US" sz="900" b="0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Vitousek</a:t>
            </a:r>
            <a:r>
              <a:rPr lang="en-US" sz="9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2009 Ann .Rev.</a:t>
            </a:r>
            <a:endParaRPr lang="en-US" sz="9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95400"/>
            <a:ext cx="3505200" cy="2419472"/>
            <a:chOff x="1752600" y="1295400"/>
            <a:chExt cx="3505200" cy="2419472"/>
          </a:xfrm>
        </p:grpSpPr>
        <p:pic>
          <p:nvPicPr>
            <p:cNvPr id="44033" name="Picture 1" descr="J:\Manuscripts\Robertson Vitousek Annual Review\Figures\Figure 1 World fertilizer use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2600" y="1319527"/>
              <a:ext cx="3505200" cy="239534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981200" y="1295400"/>
              <a:ext cx="3171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latin typeface="Calibri" pitchFamily="34" charset="0"/>
                  <a:cs typeface="Calibri" pitchFamily="34" charset="0"/>
                </a:rPr>
                <a:t>Global N Fertilizer Consumption</a:t>
              </a:r>
              <a:endParaRPr lang="en-US" sz="1800" b="0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43000" y="1981200"/>
          <a:ext cx="5410201" cy="3378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99335"/>
                <a:gridCol w="1555433"/>
                <a:gridCol w="1555433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% Getting Information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From Source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% Using as Most Important Source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Fertilizer dealers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69.6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36.5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421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Seed company agronomist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44.7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17.9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400" baseline="0" dirty="0" smtClean="0">
                          <a:latin typeface="Calibri" pitchFamily="34" charset="0"/>
                          <a:cs typeface="Calibri" pitchFamily="34" charset="0"/>
                        </a:rPr>
                        <a:t> recommendations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31.1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15.8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Other farmers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33.1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7.9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Magazines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23.3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3.4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Private consultant</a:t>
                      </a:r>
                      <a:endParaRPr lang="en-US" sz="1400" dirty="0" smtClean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18.7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7.4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Other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12.9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  <a:cs typeface="Calibri" pitchFamily="34" charset="0"/>
                        </a:rPr>
                        <a:t>10.2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600" y="10668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Sources of information used by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Michigan farmers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to</a:t>
            </a:r>
            <a:b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determine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nitrogen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fertilizer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application </a:t>
            </a:r>
            <a:r>
              <a:rPr lang="en-US" sz="20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rates to corn</a:t>
            </a:r>
            <a:endParaRPr lang="en-US" sz="20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55626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D. Stuart et al. 2012 (submitted)</a:t>
            </a:r>
            <a:endParaRPr lang="en-US" sz="1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1" descr="J:\Presentations\Logos\LTER\KBS LTER\KBSLTERLogo-Color_transparent bckgnd_may11.png"/>
          <p:cNvPicPr>
            <a:picLocks noChangeAspect="1" noChangeArrowheads="1"/>
          </p:cNvPicPr>
          <p:nvPr/>
        </p:nvPicPr>
        <p:blipFill>
          <a:blip r:embed="rId3" cstate="print"/>
          <a:srcRect l="7488" t="17629" r="6396" b="33917"/>
          <a:stretch>
            <a:fillRect/>
          </a:stretch>
        </p:blipFill>
        <p:spPr bwMode="auto">
          <a:xfrm>
            <a:off x="7772400" y="6261652"/>
            <a:ext cx="1371600" cy="596348"/>
          </a:xfrm>
          <a:prstGeom prst="rect">
            <a:avLst/>
          </a:prstGeom>
          <a:noFill/>
        </p:spPr>
      </p:pic>
      <p:sp>
        <p:nvSpPr>
          <p:cNvPr id="8" name="Oval 7"/>
          <p:cNvSpPr>
            <a:spLocks noChangeAspect="1"/>
          </p:cNvSpPr>
          <p:nvPr/>
        </p:nvSpPr>
        <p:spPr bwMode="auto">
          <a:xfrm>
            <a:off x="5537605" y="3552138"/>
            <a:ext cx="489077" cy="29174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6629400" cy="685800"/>
          </a:xfrm>
          <a:noFill/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accent2"/>
                </a:solidFill>
                <a:latin typeface="Calibri" pitchFamily="34" charset="0"/>
              </a:rPr>
              <a:t>MSU-EPRI Nitrous Oxide Reduction Protocol</a:t>
            </a:r>
            <a:endParaRPr lang="en-US" sz="2800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11269" name="Picture 11"/>
          <p:cNvPicPr>
            <a:picLocks noChangeAspect="1" noChangeArrowheads="1"/>
          </p:cNvPicPr>
          <p:nvPr/>
        </p:nvPicPr>
        <p:blipFill>
          <a:blip r:embed="rId3" cstate="print"/>
          <a:srcRect r="-1855"/>
          <a:stretch>
            <a:fillRect/>
          </a:stretch>
        </p:blipFill>
        <p:spPr bwMode="auto">
          <a:xfrm>
            <a:off x="3740150" y="1219200"/>
            <a:ext cx="3727450" cy="5683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09800"/>
            <a:ext cx="830263" cy="1050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1" name="Picture 17" descr="VCS { Voluntary Carbon Standard"/>
          <p:cNvPicPr>
            <a:picLocks noChangeAspect="1" noChangeArrowheads="1"/>
          </p:cNvPicPr>
          <p:nvPr/>
        </p:nvPicPr>
        <p:blipFill>
          <a:blip r:embed="rId5" cstate="print"/>
          <a:srcRect r="30936" b="-6667"/>
          <a:stretch>
            <a:fillRect/>
          </a:stretch>
        </p:blipFill>
        <p:spPr bwMode="auto">
          <a:xfrm>
            <a:off x="381000" y="1219200"/>
            <a:ext cx="23622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838200" y="23622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Partner Utilities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American Electric Power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Detroit Edison Co.	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Duke Energy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Hoosier Energy Rural Electric Coop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Oglethorpe Power Corporation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PNM Resources Inc.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Salt River Project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Southern California Edison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Tri-State Generation and Transmission Coop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spect="1" noChangeArrowheads="1"/>
          </p:cNvSpPr>
          <p:nvPr/>
        </p:nvSpPr>
        <p:spPr bwMode="auto">
          <a:xfrm>
            <a:off x="6858000" y="4803775"/>
            <a:ext cx="1071562" cy="835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b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3600" b="0" baseline="-25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600" b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6643361"/>
            <a:ext cx="127951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From IPCC (2001, 2007)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990600" y="4356536"/>
            <a:ext cx="1295400" cy="3077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283"/>
          <a:stretch>
            <a:fillRect/>
          </a:stretch>
        </p:blipFill>
        <p:spPr>
          <a:xfrm>
            <a:off x="304800" y="533400"/>
            <a:ext cx="4546600" cy="5943600"/>
          </a:xfrm>
          <a:noFill/>
        </p:spPr>
      </p:pic>
      <p:sp>
        <p:nvSpPr>
          <p:cNvPr id="15" name="TextBox 14"/>
          <p:cNvSpPr txBox="1"/>
          <p:nvPr/>
        </p:nvSpPr>
        <p:spPr>
          <a:xfrm>
            <a:off x="4953000" y="5334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Atmospheric N</a:t>
            </a:r>
            <a:r>
              <a:rPr lang="en-US" sz="2400" b="0" baseline="-25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 is </a:t>
            </a: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increasing </a:t>
            </a:r>
            <a:r>
              <a:rPr lang="en-US" sz="2400" b="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at rates similar to the other 2 major biogenic gases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2654" y="228600"/>
            <a:ext cx="433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Atmospheric  Concentrations from 1000 C.E.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Left Arrow 28"/>
          <p:cNvSpPr/>
          <p:nvPr/>
        </p:nvSpPr>
        <p:spPr bwMode="auto">
          <a:xfrm>
            <a:off x="5334000" y="4953000"/>
            <a:ext cx="1524000" cy="609600"/>
          </a:xfrm>
          <a:prstGeom prst="leftArrow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762000"/>
            <a:ext cx="1219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>
                <a:latin typeface="Calibri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2590800"/>
            <a:ext cx="1219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Methane</a:t>
            </a:r>
            <a:endParaRPr lang="en-US" baseline="-25000" dirty="0" smtClean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224" y="4419600"/>
            <a:ext cx="14763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Nitrous Oxide</a:t>
            </a:r>
            <a:endParaRPr lang="en-US" baseline="-25000" dirty="0" smtClean="0">
              <a:latin typeface="Calibri" pitchFamily="34" charset="0"/>
            </a:endParaRPr>
          </a:p>
        </p:txBody>
      </p:sp>
      <p:pic>
        <p:nvPicPr>
          <p:cNvPr id="12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6477000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Global Warming Potential (GWP)</a:t>
            </a:r>
            <a:br>
              <a:rPr lang="en-US" sz="280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Biogenic Gases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810000" y="1990725"/>
            <a:ext cx="4953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519113" algn="dec"/>
                <a:tab pos="2116138" algn="dec"/>
                <a:tab pos="3657600" algn="dec"/>
              </a:tabLst>
            </a:pPr>
            <a:r>
              <a:rPr lang="en-US" sz="2800" b="0" u="sng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Global Warming Potential</a:t>
            </a:r>
            <a:r>
              <a:rPr lang="en-US" sz="28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8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	20 yr	100 yr	500 yr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074863" y="2132013"/>
            <a:ext cx="11953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Lifetime</a:t>
            </a:r>
            <a:br>
              <a:rPr lang="en-US" sz="24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yr</a:t>
            </a: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685800" y="2895600"/>
            <a:ext cx="7467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09600" y="3200400"/>
            <a:ext cx="8001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tabLst>
                <a:tab pos="2286000" algn="dec"/>
                <a:tab pos="2921000" algn="dec"/>
                <a:tab pos="4052888" algn="dec"/>
                <a:tab pos="5773738" algn="dec"/>
                <a:tab pos="7027863" algn="dec"/>
              </a:tabLst>
            </a:pP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en-US" sz="2400" b="0" baseline="-25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	 </a:t>
            </a:r>
            <a:r>
              <a:rPr lang="en-US" sz="16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variable</a:t>
            </a: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		1	1	1</a:t>
            </a:r>
          </a:p>
          <a:p>
            <a:pPr eaLnBrk="0" hangingPunct="0">
              <a:spcBef>
                <a:spcPct val="0"/>
              </a:spcBef>
              <a:tabLst>
                <a:tab pos="2286000" algn="dec"/>
                <a:tab pos="2921000" algn="dec"/>
                <a:tab pos="4052888" algn="dec"/>
                <a:tab pos="5773738" algn="dec"/>
                <a:tab pos="7027863" algn="dec"/>
              </a:tabLst>
            </a:pP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eaLnBrk="0" hangingPunct="0">
              <a:spcBef>
                <a:spcPct val="0"/>
              </a:spcBef>
              <a:tabLst>
                <a:tab pos="2286000" algn="dec"/>
                <a:tab pos="2921000" algn="dec"/>
                <a:tab pos="4052888" algn="dec"/>
                <a:tab pos="5773738" algn="dec"/>
                <a:tab pos="7027863" algn="dec"/>
              </a:tabLst>
            </a:pP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en-US" sz="2400" b="0" baseline="-25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	12		62	23	7	</a:t>
            </a:r>
            <a:b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endParaRPr lang="en-US" sz="2400" b="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0"/>
              </a:spcBef>
              <a:tabLst>
                <a:tab pos="2286000" algn="dec"/>
                <a:tab pos="2921000" algn="dec"/>
                <a:tab pos="4052888" algn="dec"/>
                <a:tab pos="5773738" algn="dec"/>
                <a:tab pos="7027863" algn="dec"/>
              </a:tabLst>
            </a:pP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baseline="-25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	114		275	296	156		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0" y="6583363"/>
            <a:ext cx="170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200" b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Source: IPCC 2002; 2007</a:t>
            </a:r>
            <a:endParaRPr lang="en-US" sz="2400" b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562600" y="2514600"/>
            <a:ext cx="1447800" cy="2667000"/>
          </a:xfrm>
          <a:prstGeom prst="rect">
            <a:avLst/>
          </a:prstGeom>
          <a:solidFill>
            <a:schemeClr val="hlink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18" descr="J:\Presentations\Logos\LTER\KBS LTER\KBS LTER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424613"/>
            <a:ext cx="1047750" cy="38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996 Lecture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996 Lectur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996 Lectu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96 Lectu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96 Lectu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96 Lectu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96 Lectu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96 Lectu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96 Lectu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heme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15642</TotalTime>
  <Words>713</Words>
  <Application>Microsoft Office PowerPoint</Application>
  <PresentationFormat>On-screen Show (4:3)</PresentationFormat>
  <Paragraphs>207</Paragraphs>
  <Slides>24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Arial</vt:lpstr>
      <vt:lpstr>Calibri</vt:lpstr>
      <vt:lpstr>Wingdings</vt:lpstr>
      <vt:lpstr>ＭＳ Ｐゴシック</vt:lpstr>
      <vt:lpstr>Comic Sans MS</vt:lpstr>
      <vt:lpstr>Times New Roman</vt:lpstr>
      <vt:lpstr>Default Design</vt:lpstr>
      <vt:lpstr>1996 Lectures</vt:lpstr>
      <vt:lpstr>Theme2</vt:lpstr>
      <vt:lpstr>1_Theme2</vt:lpstr>
      <vt:lpstr>2_Theme2</vt:lpstr>
      <vt:lpstr>3_Theme2</vt:lpstr>
      <vt:lpstr>4_Theme2</vt:lpstr>
      <vt:lpstr>5_Theme2</vt:lpstr>
      <vt:lpstr>6_Theme2</vt:lpstr>
      <vt:lpstr>7_Theme2</vt:lpstr>
      <vt:lpstr>8_Theme2</vt:lpstr>
      <vt:lpstr>9_Theme2</vt:lpstr>
      <vt:lpstr>10_Theme2</vt:lpstr>
      <vt:lpstr>11_Theme2</vt:lpstr>
      <vt:lpstr>Office Theme</vt:lpstr>
      <vt:lpstr>Chart</vt:lpstr>
      <vt:lpstr>Agricultural Sustainability and Nitrous Oxide (N2O) Markets </vt:lpstr>
      <vt:lpstr>Slide 2</vt:lpstr>
      <vt:lpstr>Slide 3</vt:lpstr>
      <vt:lpstr>Slide 4</vt:lpstr>
      <vt:lpstr>Slide 5</vt:lpstr>
      <vt:lpstr>Slide 6</vt:lpstr>
      <vt:lpstr>MSU-EPRI Nitrous Oxide Reduction Protocol</vt:lpstr>
      <vt:lpstr>Slide 8</vt:lpstr>
      <vt:lpstr>Global Warming Potential (GWP) Biogenic Gases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Trading and Offsets</vt:lpstr>
      <vt:lpstr>Emerging Offset Opportunities</vt:lpstr>
      <vt:lpstr>Slide 23</vt:lpstr>
      <vt:lpstr>Slide 24</vt:lpstr>
    </vt:vector>
  </TitlesOfParts>
  <Company>Kellogg Biological Station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Barbara G. Fox</dc:creator>
  <cp:lastModifiedBy>Phil Robertson</cp:lastModifiedBy>
  <cp:revision>635</cp:revision>
  <cp:lastPrinted>2001-01-10T16:09:23Z</cp:lastPrinted>
  <dcterms:created xsi:type="dcterms:W3CDTF">1999-12-06T16:10:05Z</dcterms:created>
  <dcterms:modified xsi:type="dcterms:W3CDTF">2012-03-01T04:19:40Z</dcterms:modified>
</cp:coreProperties>
</file>