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Default Extension="wmf" ContentType="image/x-wmf"/>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charts/chart1.xml" ContentType="application/vnd.openxmlformats-officedocument.drawingml.chart+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Default Extension="vml" ContentType="application/vnd.openxmlformats-officedocument.vmlDrawing"/>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42.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Default Extension="doc" ContentType="application/msword"/>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drawings/drawing1.xml" ContentType="application/vnd.openxmlformats-officedocument.drawingml.chartshapes+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Default Extension="pict" ContentType="image/pict"/>
  <Override PartName="/ppt/notesSlides/notesSlide21.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notesSlides/notesSlide40.xml" ContentType="application/vnd.openxmlformats-officedocument.presentationml.notesSlide+xml"/>
  <Default Extension="pdf" ContentType="application/pdf"/>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4"/>
  </p:notesMasterIdLst>
  <p:sldIdLst>
    <p:sldId id="256" r:id="rId2"/>
    <p:sldId id="368" r:id="rId3"/>
    <p:sldId id="258" r:id="rId4"/>
    <p:sldId id="359" r:id="rId5"/>
    <p:sldId id="303" r:id="rId6"/>
    <p:sldId id="341" r:id="rId7"/>
    <p:sldId id="360" r:id="rId8"/>
    <p:sldId id="363" r:id="rId9"/>
    <p:sldId id="260" r:id="rId10"/>
    <p:sldId id="272" r:id="rId11"/>
    <p:sldId id="284" r:id="rId12"/>
    <p:sldId id="269" r:id="rId13"/>
    <p:sldId id="286" r:id="rId14"/>
    <p:sldId id="365" r:id="rId15"/>
    <p:sldId id="273" r:id="rId16"/>
    <p:sldId id="367" r:id="rId17"/>
    <p:sldId id="307" r:id="rId18"/>
    <p:sldId id="308" r:id="rId19"/>
    <p:sldId id="354" r:id="rId20"/>
    <p:sldId id="291" r:id="rId21"/>
    <p:sldId id="263" r:id="rId22"/>
    <p:sldId id="266" r:id="rId23"/>
    <p:sldId id="295" r:id="rId24"/>
    <p:sldId id="353" r:id="rId25"/>
    <p:sldId id="274" r:id="rId26"/>
    <p:sldId id="294" r:id="rId27"/>
    <p:sldId id="309" r:id="rId28"/>
    <p:sldId id="300" r:id="rId29"/>
    <p:sldId id="297" r:id="rId30"/>
    <p:sldId id="299" r:id="rId31"/>
    <p:sldId id="296" r:id="rId32"/>
    <p:sldId id="304" r:id="rId33"/>
    <p:sldId id="276" r:id="rId34"/>
    <p:sldId id="275" r:id="rId35"/>
    <p:sldId id="312" r:id="rId36"/>
    <p:sldId id="313"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58" r:id="rId51"/>
    <p:sldId id="348" r:id="rId52"/>
    <p:sldId id="329"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clrMru>
    <a:srgbClr val="FF07EF"/>
    <a:srgbClr val="A107FF"/>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horzBarState="maximized">
    <p:restoredLeft sz="16055" autoAdjust="0"/>
    <p:restoredTop sz="81748" autoAdjust="0"/>
  </p:normalViewPr>
  <p:slideViewPr>
    <p:cSldViewPr snapToGrid="0">
      <p:cViewPr>
        <p:scale>
          <a:sx n="100" d="100"/>
          <a:sy n="100" d="100"/>
        </p:scale>
        <p:origin x="-88"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8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nbettez:Documents:nbettez:Work:WSC%20Project:Detention%20Basins%20Project:Stormwater%20sampling:Bettez%20Stormwater%20ponds%20weights.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177509297671857"/>
          <c:y val="0.0657028527604483"/>
          <c:w val="0.776568556419642"/>
          <c:h val="0.732614880691409"/>
        </c:manualLayout>
      </c:layout>
      <c:barChart>
        <c:barDir val="col"/>
        <c:grouping val="clustered"/>
        <c:ser>
          <c:idx val="7"/>
          <c:order val="0"/>
          <c:spPr>
            <a:solidFill>
              <a:srgbClr val="0000FF"/>
            </a:solidFill>
            <a:ln w="25400">
              <a:solidFill>
                <a:schemeClr val="tx1"/>
              </a:solidFill>
            </a:ln>
          </c:spPr>
          <c:errBars>
            <c:errBarType val="both"/>
            <c:errValType val="cust"/>
            <c:plus>
              <c:numRef>
                <c:f>'graph DEA test'!$I$120:$I$132</c:f>
                <c:numCache>
                  <c:formatCode>General</c:formatCode>
                  <c:ptCount val="13"/>
                  <c:pt idx="0">
                    <c:v>0.274192620274478</c:v>
                  </c:pt>
                  <c:pt idx="1">
                    <c:v>0.445398381551216</c:v>
                  </c:pt>
                  <c:pt idx="2">
                    <c:v>0.52510572978156</c:v>
                  </c:pt>
                  <c:pt idx="3">
                    <c:v>0.149244870327851</c:v>
                  </c:pt>
                  <c:pt idx="4">
                    <c:v>0.558636360417682</c:v>
                  </c:pt>
                  <c:pt idx="5">
                    <c:v>0.146004040119568</c:v>
                  </c:pt>
                  <c:pt idx="6">
                    <c:v>0.137043866469848</c:v>
                  </c:pt>
                  <c:pt idx="7">
                    <c:v>0.183828417859509</c:v>
                  </c:pt>
                  <c:pt idx="8">
                    <c:v>0.114582004083127</c:v>
                  </c:pt>
                  <c:pt idx="9">
                    <c:v>0.409254867468232</c:v>
                  </c:pt>
                  <c:pt idx="10">
                    <c:v>0.342062342692966</c:v>
                  </c:pt>
                  <c:pt idx="11">
                    <c:v>0.0316192730547355</c:v>
                  </c:pt>
                  <c:pt idx="12">
                    <c:v>0.101185226988711</c:v>
                  </c:pt>
                </c:numCache>
              </c:numRef>
            </c:plus>
            <c:minus>
              <c:numRef>
                <c:f>'graph DEA test'!$I$120:$I$132</c:f>
                <c:numCache>
                  <c:formatCode>General</c:formatCode>
                  <c:ptCount val="13"/>
                  <c:pt idx="0">
                    <c:v>0.274192620274478</c:v>
                  </c:pt>
                  <c:pt idx="1">
                    <c:v>0.445398381551216</c:v>
                  </c:pt>
                  <c:pt idx="2">
                    <c:v>0.52510572978156</c:v>
                  </c:pt>
                  <c:pt idx="3">
                    <c:v>0.149244870327851</c:v>
                  </c:pt>
                  <c:pt idx="4">
                    <c:v>0.558636360417682</c:v>
                  </c:pt>
                  <c:pt idx="5">
                    <c:v>0.146004040119568</c:v>
                  </c:pt>
                  <c:pt idx="6">
                    <c:v>0.137043866469848</c:v>
                  </c:pt>
                  <c:pt idx="7">
                    <c:v>0.183828417859509</c:v>
                  </c:pt>
                  <c:pt idx="8">
                    <c:v>0.114582004083127</c:v>
                  </c:pt>
                  <c:pt idx="9">
                    <c:v>0.409254867468232</c:v>
                  </c:pt>
                  <c:pt idx="10">
                    <c:v>0.342062342692966</c:v>
                  </c:pt>
                  <c:pt idx="11">
                    <c:v>0.0316192730547355</c:v>
                  </c:pt>
                  <c:pt idx="12">
                    <c:v>0.101185226988711</c:v>
                  </c:pt>
                </c:numCache>
              </c:numRef>
            </c:minus>
            <c:spPr>
              <a:ln w="25400"/>
            </c:spPr>
          </c:errBars>
          <c:cat>
            <c:multiLvlStrRef>
              <c:f>'graph DEA test'!$F$120:$G$126</c:f>
              <c:multiLvlStrCache>
                <c:ptCount val="7"/>
                <c:lvl>
                  <c:pt idx="0">
                    <c:v>A</c:v>
                  </c:pt>
                  <c:pt idx="1">
                    <c:v>B</c:v>
                  </c:pt>
                  <c:pt idx="2">
                    <c:v>C</c:v>
                  </c:pt>
                  <c:pt idx="3">
                    <c:v>D</c:v>
                  </c:pt>
                  <c:pt idx="4">
                    <c:v>E</c:v>
                  </c:pt>
                  <c:pt idx="5">
                    <c:v>Herb</c:v>
                  </c:pt>
                  <c:pt idx="6">
                    <c:v>Fors</c:v>
                  </c:pt>
                </c:lvl>
                <c:lvl>
                  <c:pt idx="0">
                    <c:v>SM</c:v>
                  </c:pt>
                  <c:pt idx="1">
                    <c:v>DP</c:v>
                  </c:pt>
                  <c:pt idx="2">
                    <c:v>EDSD</c:v>
                  </c:pt>
                  <c:pt idx="3">
                    <c:v>IB</c:v>
                  </c:pt>
                  <c:pt idx="4">
                    <c:v>SF</c:v>
                  </c:pt>
                  <c:pt idx="5">
                    <c:v>Riparian</c:v>
                  </c:pt>
                </c:lvl>
              </c:multiLvlStrCache>
            </c:multiLvlStrRef>
          </c:cat>
          <c:val>
            <c:numRef>
              <c:f>'graph DEA test'!$H$120:$H$126</c:f>
              <c:numCache>
                <c:formatCode>0.0</c:formatCode>
                <c:ptCount val="7"/>
                <c:pt idx="0">
                  <c:v>1.069205176783755</c:v>
                </c:pt>
                <c:pt idx="1">
                  <c:v>1.49139854236008</c:v>
                </c:pt>
                <c:pt idx="2">
                  <c:v>1.429674440247048</c:v>
                </c:pt>
                <c:pt idx="3">
                  <c:v>0.175536716689945</c:v>
                </c:pt>
                <c:pt idx="4">
                  <c:v>1.001831469467046</c:v>
                </c:pt>
                <c:pt idx="5">
                  <c:v>0.410490754644181</c:v>
                </c:pt>
                <c:pt idx="6">
                  <c:v>0.306359678814356</c:v>
                </c:pt>
              </c:numCache>
            </c:numRef>
          </c:val>
        </c:ser>
        <c:axId val="981907096"/>
        <c:axId val="791819864"/>
      </c:barChart>
      <c:catAx>
        <c:axId val="981907096"/>
        <c:scaling>
          <c:orientation val="minMax"/>
        </c:scaling>
        <c:axPos val="b"/>
        <c:tickLblPos val="nextTo"/>
        <c:txPr>
          <a:bodyPr/>
          <a:lstStyle/>
          <a:p>
            <a:pPr>
              <a:defRPr sz="1800" b="1"/>
            </a:pPr>
            <a:endParaRPr lang="en-US"/>
          </a:p>
        </c:txPr>
        <c:crossAx val="791819864"/>
        <c:crosses val="autoZero"/>
        <c:auto val="1"/>
        <c:lblAlgn val="ctr"/>
        <c:lblOffset val="100"/>
      </c:catAx>
      <c:valAx>
        <c:axId val="791819864"/>
        <c:scaling>
          <c:orientation val="minMax"/>
        </c:scaling>
        <c:axPos val="l"/>
        <c:title>
          <c:tx>
            <c:rich>
              <a:bodyPr/>
              <a:lstStyle/>
              <a:p>
                <a:pPr>
                  <a:defRPr sz="2000"/>
                </a:pPr>
                <a:r>
                  <a:rPr lang="en-US" sz="2000"/>
                  <a:t>Denitrification Potential (mg N kg</a:t>
                </a:r>
                <a:r>
                  <a:rPr lang="en-US" sz="2000" baseline="30000"/>
                  <a:t>-1</a:t>
                </a:r>
                <a:r>
                  <a:rPr lang="en-US" sz="2000"/>
                  <a:t> hr</a:t>
                </a:r>
                <a:r>
                  <a:rPr lang="en-US" sz="2000" baseline="30000"/>
                  <a:t>-1</a:t>
                </a:r>
                <a:r>
                  <a:rPr lang="en-US" sz="2000"/>
                  <a:t>) </a:t>
                </a:r>
              </a:p>
            </c:rich>
          </c:tx>
          <c:layout>
            <c:manualLayout>
              <c:xMode val="edge"/>
              <c:yMode val="edge"/>
              <c:x val="0.0581139997072847"/>
              <c:y val="0.0971214967305276"/>
            </c:manualLayout>
          </c:layout>
        </c:title>
        <c:numFmt formatCode="0.0" sourceLinked="1"/>
        <c:tickLblPos val="nextTo"/>
        <c:txPr>
          <a:bodyPr/>
          <a:lstStyle/>
          <a:p>
            <a:pPr>
              <a:defRPr sz="2000" b="1"/>
            </a:pPr>
            <a:endParaRPr lang="en-US"/>
          </a:p>
        </c:txPr>
        <c:crossAx val="981907096"/>
        <c:crosses val="autoZero"/>
        <c:crossBetween val="between"/>
      </c:valAx>
      <c:spPr>
        <a:noFill/>
        <a:ln w="25400">
          <a:solidFill>
            <a:schemeClr val="bg1"/>
          </a:solidFill>
        </a:ln>
      </c:spPr>
    </c:plotArea>
    <c:plotVisOnly val="1"/>
  </c:chart>
  <c:spPr>
    <a:ln>
      <a:noFill/>
    </a:ln>
  </c:spPr>
  <c:txPr>
    <a:bodyPr/>
    <a:lstStyle/>
    <a:p>
      <a:pPr>
        <a:defRPr sz="1600"/>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ict"/></Relationships>
</file>

<file path=ppt/drawings/drawing1.xml><?xml version="1.0" encoding="utf-8"?>
<c:userShapes xmlns:c="http://schemas.openxmlformats.org/drawingml/2006/chart">
  <cdr:relSizeAnchor xmlns:cdr="http://schemas.openxmlformats.org/drawingml/2006/chartDrawing">
    <cdr:from>
      <cdr:x>0.21083</cdr:x>
      <cdr:y>0.92192</cdr:y>
    </cdr:from>
    <cdr:to>
      <cdr:x>0.26012</cdr:x>
      <cdr:y>0.97427</cdr:y>
    </cdr:to>
    <cdr:sp macro="" textlink="">
      <cdr:nvSpPr>
        <cdr:cNvPr id="2" name="Rectangle 1"/>
        <cdr:cNvSpPr/>
      </cdr:nvSpPr>
      <cdr:spPr>
        <a:xfrm xmlns:a="http://schemas.openxmlformats.org/drawingml/2006/main">
          <a:off x="1914424" y="5500849"/>
          <a:ext cx="447635" cy="312318"/>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0.45742</cdr:x>
      <cdr:y>0.88833</cdr:y>
    </cdr:from>
    <cdr:to>
      <cdr:x>0.50672</cdr:x>
      <cdr:y>0.94068</cdr:y>
    </cdr:to>
    <cdr:sp macro="" textlink="">
      <cdr:nvSpPr>
        <cdr:cNvPr id="3" name="Rectangle 2"/>
        <cdr:cNvSpPr/>
      </cdr:nvSpPr>
      <cdr:spPr>
        <a:xfrm xmlns:a="http://schemas.openxmlformats.org/drawingml/2006/main">
          <a:off x="4153643" y="5300433"/>
          <a:ext cx="447635" cy="312318"/>
        </a:xfrm>
        <a:prstGeom xmlns:a="http://schemas.openxmlformats.org/drawingml/2006/main" prst="rect">
          <a:avLst/>
        </a:prstGeom>
        <a:solidFill xmlns:a="http://schemas.openxmlformats.org/drawingml/2006/main">
          <a:sysClr val="window" lastClr="FFFFFF"/>
        </a:solidFill>
        <a:ln xmlns:a="http://schemas.openxmlformats.org/drawingml/2006/main" w="9525" cap="flat" cmpd="sng" algn="ctr">
          <a:noFill/>
          <a:prstDash val="solid"/>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62BFFC-FFBA-9D49-9BDF-93D0B637829B}" type="datetimeFigureOut">
              <a:rPr lang="en-US" smtClean="0"/>
              <a:pPr/>
              <a:t>3/1/12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E68ECD-944E-E545-BAE5-5B3623407E2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8E68ECD-944E-E545-BAE5-5B3623407E2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Clean up scale</a:t>
            </a:r>
          </a:p>
          <a:p>
            <a:endParaRPr lang="en-US" baseline="0" dirty="0" smtClean="0"/>
          </a:p>
          <a:p>
            <a:r>
              <a:rPr lang="en-US" baseline="0" dirty="0" smtClean="0"/>
              <a:t>WRF – Weather Research and Forecasting model - </a:t>
            </a:r>
            <a:r>
              <a:rPr lang="en-US" sz="1200" kern="1200" dirty="0" err="1" smtClean="0">
                <a:solidFill>
                  <a:schemeClr val="tx1"/>
                </a:solidFill>
                <a:latin typeface="+mn-lt"/>
                <a:ea typeface="+mn-ea"/>
                <a:cs typeface="+mn-cs"/>
              </a:rPr>
              <a:t>mesoscale</a:t>
            </a:r>
            <a:r>
              <a:rPr lang="en-US" sz="1200" kern="1200" dirty="0" smtClean="0">
                <a:solidFill>
                  <a:schemeClr val="tx1"/>
                </a:solidFill>
                <a:latin typeface="+mn-lt"/>
                <a:ea typeface="+mn-ea"/>
                <a:cs typeface="+mn-cs"/>
              </a:rPr>
              <a:t> numerical weather prediction system </a:t>
            </a:r>
          </a:p>
          <a:p>
            <a:r>
              <a:rPr lang="en-US" sz="1200" kern="1200" baseline="0" dirty="0" smtClean="0">
                <a:solidFill>
                  <a:schemeClr val="tx1"/>
                </a:solidFill>
                <a:latin typeface="+mn-lt"/>
                <a:ea typeface="+mn-ea"/>
                <a:cs typeface="+mn-cs"/>
              </a:rPr>
              <a:t>6 nested scales – Northeast – largest;    Cub Hill and other selected areas – smallest</a:t>
            </a:r>
          </a:p>
          <a:p>
            <a:r>
              <a:rPr lang="en-US" sz="1200" kern="1200" baseline="0" dirty="0" smtClean="0">
                <a:solidFill>
                  <a:schemeClr val="tx1"/>
                </a:solidFill>
                <a:latin typeface="+mn-lt"/>
                <a:ea typeface="+mn-ea"/>
                <a:cs typeface="+mn-cs"/>
              </a:rPr>
              <a:t>9 km, 3 km, 1km, 333.3 </a:t>
            </a:r>
            <a:r>
              <a:rPr lang="en-US" sz="1200" kern="1200" baseline="0" dirty="0" err="1" smtClean="0">
                <a:solidFill>
                  <a:schemeClr val="tx1"/>
                </a:solidFill>
                <a:latin typeface="+mn-lt"/>
                <a:ea typeface="+mn-ea"/>
                <a:cs typeface="+mn-cs"/>
              </a:rPr>
              <a:t>m</a:t>
            </a:r>
            <a:r>
              <a:rPr lang="en-US" sz="1200" kern="1200" baseline="0" dirty="0" smtClean="0">
                <a:solidFill>
                  <a:schemeClr val="tx1"/>
                </a:solidFill>
                <a:latin typeface="+mn-lt"/>
                <a:ea typeface="+mn-ea"/>
                <a:cs typeface="+mn-cs"/>
              </a:rPr>
              <a:t>, 111.1 </a:t>
            </a:r>
            <a:r>
              <a:rPr lang="en-US" sz="1200" kern="1200" baseline="0" dirty="0" err="1" smtClean="0">
                <a:solidFill>
                  <a:schemeClr val="tx1"/>
                </a:solidFill>
                <a:latin typeface="+mn-lt"/>
                <a:ea typeface="+mn-ea"/>
                <a:cs typeface="+mn-cs"/>
              </a:rPr>
              <a:t>m</a:t>
            </a:r>
            <a:r>
              <a:rPr lang="en-US" sz="1200" kern="1200" baseline="0" dirty="0" smtClean="0">
                <a:solidFill>
                  <a:schemeClr val="tx1"/>
                </a:solidFill>
                <a:latin typeface="+mn-lt"/>
                <a:ea typeface="+mn-ea"/>
                <a:cs typeface="+mn-cs"/>
              </a:rPr>
              <a:t>, 37 </a:t>
            </a:r>
            <a:r>
              <a:rPr lang="en-US" sz="1200" kern="1200" baseline="0" dirty="0" err="1" smtClean="0">
                <a:solidFill>
                  <a:schemeClr val="tx1"/>
                </a:solidFill>
                <a:latin typeface="+mn-lt"/>
                <a:ea typeface="+mn-ea"/>
                <a:cs typeface="+mn-cs"/>
              </a:rPr>
              <a:t>m</a:t>
            </a:r>
            <a:r>
              <a:rPr lang="en-US" sz="1200" kern="1200" baseline="0" dirty="0" smtClean="0">
                <a:solidFill>
                  <a:schemeClr val="tx1"/>
                </a:solidFill>
                <a:latin typeface="+mn-lt"/>
                <a:ea typeface="+mn-ea"/>
                <a:cs typeface="+mn-cs"/>
              </a:rPr>
              <a:t> gridding</a:t>
            </a:r>
            <a:endParaRPr lang="en-US" baseline="0" dirty="0" smtClean="0"/>
          </a:p>
          <a:p>
            <a:r>
              <a:rPr lang="en-US" baseline="0" dirty="0" smtClean="0"/>
              <a:t>200x 200 km with 1 km grids for this project; </a:t>
            </a:r>
            <a:r>
              <a:rPr lang="en-US" dirty="0" smtClean="0"/>
              <a:t>3 km</a:t>
            </a:r>
            <a:r>
              <a:rPr lang="en-US" baseline="0" dirty="0" smtClean="0"/>
              <a:t> grid middle domain, </a:t>
            </a:r>
            <a:r>
              <a:rPr lang="en-US" dirty="0" smtClean="0"/>
              <a:t>9 km grid outer domain </a:t>
            </a:r>
            <a:endParaRPr lang="en-US" baseline="0" dirty="0" smtClean="0"/>
          </a:p>
        </p:txBody>
      </p:sp>
      <p:sp>
        <p:nvSpPr>
          <p:cNvPr id="4" name="Slide Number Placeholder 3"/>
          <p:cNvSpPr>
            <a:spLocks noGrp="1"/>
          </p:cNvSpPr>
          <p:nvPr>
            <p:ph type="sldNum" sz="quarter" idx="10"/>
          </p:nvPr>
        </p:nvSpPr>
        <p:spPr/>
        <p:txBody>
          <a:bodyPr/>
          <a:lstStyle/>
          <a:p>
            <a:fld id="{78E68ECD-944E-E545-BAE5-5B3623407E2A}"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Put first and say that model also generates rain</a:t>
            </a:r>
          </a:p>
          <a:p>
            <a:r>
              <a:rPr lang="en-US" dirty="0" smtClean="0"/>
              <a:t>WRF Model</a:t>
            </a:r>
            <a:r>
              <a:rPr lang="en-US" baseline="0" dirty="0" smtClean="0"/>
              <a:t> Validation for surface parameters at BWI airport for a 3-domain configuration (outer domain: 9 km grid spacing; middle domain: 3 km grid spacing; inner domain: 1 km grid spacing).  The event simulated was a heavy rainfall event that affected the Baltimore metropolitan area from 20 to 25 July, 2009.  The majority of the rain fell on the 23</a:t>
            </a:r>
            <a:r>
              <a:rPr lang="en-US" baseline="30000" dirty="0" smtClean="0"/>
              <a:t>rd</a:t>
            </a:r>
            <a:r>
              <a:rPr lang="en-US" baseline="0" dirty="0" smtClean="0"/>
              <a:t> overnight into the 24</a:t>
            </a:r>
            <a:r>
              <a:rPr lang="en-US" baseline="30000" dirty="0" smtClean="0"/>
              <a:t>th</a:t>
            </a:r>
            <a:r>
              <a:rPr lang="en-US" baseline="0" dirty="0" smtClean="0"/>
              <a:t>.  Values from the WRF model (red) are compared with surface observations from the BWI ASOS (Automated surface observing system) station (black).  Upper left panel displays 2-meter temperature comparison; middle left panel displays u velocity comparison; lower left panel displays wind speed comparison.  Upper right panel displays specific humidity comparison; middle right panel displays v velocity comparison; lower right panel displays pressure comparison: sea-level pressure (ASOS) vs. surface pressure (WRF).  The pressure offset is largely due to the elevation of the station.  </a:t>
            </a:r>
          </a:p>
          <a:p>
            <a:endParaRPr lang="en-US" baseline="0" dirty="0" smtClean="0"/>
          </a:p>
          <a:p>
            <a:r>
              <a:rPr lang="en-US" baseline="0" dirty="0" smtClean="0"/>
              <a:t>Overall, the temperature, moisture, and pressure is simulated fairly well, but the winds display problems in both magnitude and direction.  This is not uncommon for model simulations.</a:t>
            </a:r>
            <a:endParaRPr lang="en-US" dirty="0"/>
          </a:p>
        </p:txBody>
      </p:sp>
      <p:sp>
        <p:nvSpPr>
          <p:cNvPr id="4" name="Slide Number Placeholder 3"/>
          <p:cNvSpPr>
            <a:spLocks noGrp="1"/>
          </p:cNvSpPr>
          <p:nvPr>
            <p:ph type="sldNum" sz="quarter" idx="10"/>
          </p:nvPr>
        </p:nvSpPr>
        <p:spPr/>
        <p:txBody>
          <a:bodyPr/>
          <a:lstStyle/>
          <a:p>
            <a:fld id="{81707451-A2E5-4118-87E3-3623CFD78E59}"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Put</a:t>
            </a:r>
            <a:r>
              <a:rPr lang="en-US" baseline="0" dirty="0" smtClean="0"/>
              <a:t> after temporal data</a:t>
            </a:r>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WRF – Weather</a:t>
            </a:r>
            <a:r>
              <a:rPr lang="en-US" baseline="0" dirty="0" smtClean="0"/>
              <a:t> Research and forecasting model –– 1 km, 3 km, 9 km resolution </a:t>
            </a:r>
            <a:r>
              <a:rPr lang="en-US" baseline="0" dirty="0" err="1" smtClean="0">
                <a:sym typeface="Wingdings"/>
              </a:rPr>
              <a:t></a:t>
            </a:r>
            <a:r>
              <a:rPr lang="en-US" baseline="0" dirty="0" smtClean="0">
                <a:sym typeface="Wingdings"/>
              </a:rPr>
              <a:t> 1 km resolution for regional climate analysis, </a:t>
            </a:r>
            <a:r>
              <a:rPr lang="en-US" baseline="0" dirty="0" smtClean="0"/>
              <a:t>200 </a:t>
            </a:r>
            <a:r>
              <a:rPr lang="en-US" baseline="0" dirty="0" err="1" smtClean="0"/>
              <a:t>x</a:t>
            </a:r>
            <a:r>
              <a:rPr lang="en-US" baseline="0" dirty="0" smtClean="0"/>
              <a:t> 200 km domain; BC to be taken from operational weather model Eta (~30 km grid)</a:t>
            </a:r>
          </a:p>
          <a:p>
            <a:r>
              <a:rPr lang="en-US" baseline="0" dirty="0" smtClean="0"/>
              <a:t>LES – large eddy simulation mode - </a:t>
            </a:r>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Say what the red means – additional</a:t>
            </a:r>
            <a:r>
              <a:rPr lang="en-US" baseline="0" dirty="0" smtClean="0"/>
              <a:t> urban flows</a:t>
            </a:r>
          </a:p>
          <a:p>
            <a:endParaRPr lang="en-US" baseline="0" dirty="0" smtClean="0"/>
          </a:p>
          <a:p>
            <a:r>
              <a:rPr lang="en-US" baseline="0" dirty="0" smtClean="0"/>
              <a:t>Maybe talk about relative terms – </a:t>
            </a:r>
            <a:r>
              <a:rPr lang="en-US" baseline="0" dirty="0" err="1" smtClean="0"/>
              <a:t>eg</a:t>
            </a:r>
            <a:r>
              <a:rPr lang="en-US" baseline="0" dirty="0" smtClean="0"/>
              <a:t> leakage rate of pipes, ET %</a:t>
            </a:r>
            <a:endParaRPr lang="en-US" dirty="0"/>
          </a:p>
        </p:txBody>
      </p:sp>
      <p:sp>
        <p:nvSpPr>
          <p:cNvPr id="4" name="Slide Number Placeholder 3"/>
          <p:cNvSpPr>
            <a:spLocks noGrp="1"/>
          </p:cNvSpPr>
          <p:nvPr>
            <p:ph type="sldNum" sz="quarter" idx="10"/>
          </p:nvPr>
        </p:nvSpPr>
        <p:spPr/>
        <p:txBody>
          <a:bodyPr/>
          <a:lstStyle/>
          <a:p>
            <a:fld id="{4DCF8137-57E2-4451-8A96-0EAB41D1F1D4}"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WRF – Weather</a:t>
            </a:r>
            <a:r>
              <a:rPr lang="en-US" baseline="0" dirty="0" smtClean="0"/>
              <a:t> Research and forecasting model –– 1 km, 3 km, 9 km resolution </a:t>
            </a:r>
            <a:r>
              <a:rPr lang="en-US" baseline="0" dirty="0" err="1" smtClean="0">
                <a:sym typeface="Wingdings"/>
              </a:rPr>
              <a:t></a:t>
            </a:r>
            <a:r>
              <a:rPr lang="en-US" baseline="0" dirty="0" smtClean="0">
                <a:sym typeface="Wingdings"/>
              </a:rPr>
              <a:t> 1 km resolution for regional climate analysis, </a:t>
            </a:r>
            <a:r>
              <a:rPr lang="en-US" baseline="0" dirty="0" smtClean="0"/>
              <a:t>200 </a:t>
            </a:r>
            <a:r>
              <a:rPr lang="en-US" baseline="0" dirty="0" err="1" smtClean="0"/>
              <a:t>x</a:t>
            </a:r>
            <a:r>
              <a:rPr lang="en-US" baseline="0" dirty="0" smtClean="0"/>
              <a:t> 200 km domain; BC to be taken from operational weather model Eta (~30 km grid)</a:t>
            </a:r>
          </a:p>
          <a:p>
            <a:r>
              <a:rPr lang="en-US" baseline="0" dirty="0" smtClean="0"/>
              <a:t>LES – large eddy simulation mode - </a:t>
            </a:r>
            <a:endParaRPr lang="en-US" dirty="0" smtClean="0"/>
          </a:p>
          <a:p>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Initial condition: water table 10 </a:t>
            </a:r>
            <a:r>
              <a:rPr lang="en-US" dirty="0" err="1" smtClean="0"/>
              <a:t>m</a:t>
            </a:r>
            <a:r>
              <a:rPr lang="en-US" dirty="0" smtClean="0"/>
              <a:t> below land surface</a:t>
            </a:r>
          </a:p>
          <a:p>
            <a:r>
              <a:rPr lang="en-US" dirty="0" smtClean="0"/>
              <a:t>5 hour </a:t>
            </a:r>
            <a:r>
              <a:rPr lang="en-US" dirty="0" err="1" smtClean="0"/>
              <a:t>timesteps</a:t>
            </a:r>
            <a:r>
              <a:rPr lang="en-US" dirty="0" smtClean="0"/>
              <a:t> used</a:t>
            </a:r>
          </a:p>
          <a:p>
            <a:r>
              <a:rPr lang="en-US" dirty="0" smtClean="0"/>
              <a:t>Total of 7715 hours (10 months)</a:t>
            </a:r>
          </a:p>
          <a:p>
            <a:r>
              <a:rPr lang="en-US" dirty="0" smtClean="0"/>
              <a:t>Boundary conditions: </a:t>
            </a:r>
          </a:p>
          <a:p>
            <a:pPr lvl="1"/>
            <a:r>
              <a:rPr lang="en-US" dirty="0" smtClean="0"/>
              <a:t>No rainfall for 5 months</a:t>
            </a:r>
          </a:p>
          <a:p>
            <a:pPr lvl="1"/>
            <a:r>
              <a:rPr lang="en-US" dirty="0" smtClean="0"/>
              <a:t>Then 21 in/year rainfall (4 days on, 8 days off)</a:t>
            </a:r>
          </a:p>
          <a:p>
            <a:pPr lvl="1"/>
            <a:r>
              <a:rPr lang="en-US" dirty="0" smtClean="0"/>
              <a:t>Others are no flow boundaries</a:t>
            </a:r>
          </a:p>
          <a:p>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78E68ECD-944E-E545-BAE5-5B3623407E2A}"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8E68ECD-944E-E545-BAE5-5B3623407E2A}"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3 million – </a:t>
            </a:r>
            <a:r>
              <a:rPr lang="en-US" baseline="0" dirty="0" err="1" smtClean="0"/>
              <a:t>x-y</a:t>
            </a:r>
            <a:r>
              <a:rPr lang="en-US" baseline="0" dirty="0" smtClean="0"/>
              <a:t> direction @ 1 </a:t>
            </a:r>
            <a:r>
              <a:rPr lang="en-US" baseline="0" dirty="0" err="1" smtClean="0"/>
              <a:t>m</a:t>
            </a:r>
            <a:r>
              <a:rPr lang="en-US" baseline="0" dirty="0" smtClean="0"/>
              <a:t> </a:t>
            </a:r>
            <a:r>
              <a:rPr lang="en-US" baseline="0" dirty="0" err="1" smtClean="0"/>
              <a:t>x</a:t>
            </a:r>
            <a:r>
              <a:rPr lang="en-US" baseline="0" dirty="0" smtClean="0"/>
              <a:t> 1m gridding</a:t>
            </a:r>
          </a:p>
        </p:txBody>
      </p:sp>
      <p:sp>
        <p:nvSpPr>
          <p:cNvPr id="4" name="Slide Number Placeholder 3"/>
          <p:cNvSpPr>
            <a:spLocks noGrp="1"/>
          </p:cNvSpPr>
          <p:nvPr>
            <p:ph type="sldNum" sz="quarter" idx="10"/>
          </p:nvPr>
        </p:nvSpPr>
        <p:spPr/>
        <p:txBody>
          <a:bodyPr/>
          <a:lstStyle/>
          <a:p>
            <a:fld id="{78E68ECD-944E-E545-BAE5-5B3623407E2A}"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the urban corridor of the eastern US, sustainability policies related to water focus on the impacts of urban development patterns and climate change on water supply, water quality, flood hazards, and ecosystem health. Exploitation of surface and groundwater resources can lead to water supply shortages, as well as lowered water tables and reduced base flow in streams, affecting biota dependent on in-stream flows.  Burial of headwater streams in developed areas reduces connectivity of the landscape with subsurface flow paths and diverts water directly to stream channels; this can cause loss of ecosystem function in much of the drainage network.  Loss of recharge from impervious areas lowers water tables as water is diverted to surface runoff.  Lowering of water tables in riparian zones due to channel incision results in drying out of soils. These changes contribute to increased runoff flow rates and volume, leading to flooding as well as degradation of stream habitat and biotic communities</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Water quality is compromised by urban runoff carrying contaminants deposited on the urban landscape.  Groundwater can be contaminated by airborne compounds deposited on pervious surfaces, infiltration of urban runoff, leakage from sanitary sewers and surcharged storm sewers, and discharge of septic systems. In the Chesapeake Bay region, nitrogen is considered a critical contaminant because of its impact on the accumulation of excess biomass, reduced dissolved oxygen concentrations, and loss of aquatic habitat and living resources.  As a result, Total Maximum Daily Load (TMDL) limits for nitrogen have been developed for the Chesapeake Bay and its tributaries (EPA 2009). There is particular concern about nitrate, the most mobile form of nitrogen and a prime driver of </a:t>
            </a:r>
            <a:r>
              <a:rPr lang="en-US" sz="1200" kern="1200" dirty="0" err="1" smtClean="0">
                <a:solidFill>
                  <a:schemeClr val="tx1"/>
                </a:solidFill>
                <a:latin typeface="+mn-lt"/>
                <a:ea typeface="+mn-ea"/>
                <a:cs typeface="+mn-cs"/>
              </a:rPr>
              <a:t>eutrophication</a:t>
            </a:r>
            <a:r>
              <a:rPr lang="en-US" sz="1200" kern="1200" dirty="0" smtClean="0">
                <a:solidFill>
                  <a:schemeClr val="tx1"/>
                </a:solidFill>
                <a:latin typeface="+mn-lt"/>
                <a:ea typeface="+mn-ea"/>
                <a:cs typeface="+mn-cs"/>
              </a:rPr>
              <a:t> in coastal waters (</a:t>
            </a:r>
            <a:r>
              <a:rPr lang="en-US" sz="1200" kern="1200" dirty="0" err="1" smtClean="0">
                <a:solidFill>
                  <a:schemeClr val="tx1"/>
                </a:solidFill>
                <a:latin typeface="+mn-lt"/>
                <a:ea typeface="+mn-ea"/>
                <a:cs typeface="+mn-cs"/>
              </a:rPr>
              <a:t>Boesch</a:t>
            </a:r>
            <a:r>
              <a:rPr lang="en-US" sz="1200" kern="1200" dirty="0" smtClean="0">
                <a:solidFill>
                  <a:schemeClr val="tx1"/>
                </a:solidFill>
                <a:latin typeface="+mn-lt"/>
                <a:ea typeface="+mn-ea"/>
                <a:cs typeface="+mn-cs"/>
              </a:rPr>
              <a:t> et al. 2001).  In addition to increasing sources of nitrogen in watersheds, hydrologic changes associated with urbanization such as drying of wetlands reduce denitrification, the anaerobic microbial conversion of nitrate into nitrogen gases that functions as an important “sink” for nitrogen.  </a:t>
            </a:r>
          </a:p>
          <a:p>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charset="-128"/>
                <a:cs typeface="ＭＳ Ｐゴシック" charset="-128"/>
              </a:rPr>
              <a:t>13 structures in 1.25 km x .75 km (1/2 mile x ~ ¾ mile</a:t>
            </a:r>
          </a:p>
        </p:txBody>
      </p:sp>
      <p:sp>
        <p:nvSpPr>
          <p:cNvPr id="40964" name="Slide Number Placeholder 3"/>
          <p:cNvSpPr>
            <a:spLocks noGrp="1"/>
          </p:cNvSpPr>
          <p:nvPr>
            <p:ph type="sldNum" sz="quarter" idx="5"/>
          </p:nvPr>
        </p:nvSpPr>
        <p:spPr bwMode="auto">
          <a:ln>
            <a:miter lim="800000"/>
            <a:headEnd/>
            <a:tailEnd/>
          </a:ln>
        </p:spPr>
        <p:txBody>
          <a:bodyPr/>
          <a:lstStyle/>
          <a:p>
            <a:fld id="{1DDE4810-DC78-7342-88C3-4AEF9D2BA633}" type="slidenum">
              <a:rPr lang="en-US" smtClean="0"/>
              <a:pPr/>
              <a:t>27</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lost</a:t>
            </a:r>
            <a:r>
              <a:rPr lang="en-US" baseline="0" dirty="0" smtClean="0"/>
              <a:t> a lot of riparian zones and wetlands, but what we have built …</a:t>
            </a:r>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Slide Image Placeholder 1"/>
          <p:cNvSpPr>
            <a:spLocks noGrp="1" noRot="1" noChangeAspec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a:lstStyle/>
          <a:p>
            <a:pPr eaLnBrk="1" hangingPunct="1">
              <a:spcBef>
                <a:spcPct val="0"/>
              </a:spcBef>
            </a:pPr>
            <a:r>
              <a:rPr lang="en-US" dirty="0" smtClean="0">
                <a:ea typeface="ＭＳ Ｐゴシック" charset="-128"/>
                <a:cs typeface="ＭＳ Ｐゴシック" charset="-128"/>
              </a:rPr>
              <a:t>Perennially Regularly Periodically Infrequently </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Have we</a:t>
            </a:r>
            <a:r>
              <a:rPr lang="en-US" baseline="0" dirty="0" smtClean="0">
                <a:ea typeface="ＭＳ Ｐゴシック" charset="-128"/>
                <a:cs typeface="ＭＳ Ｐゴシック" charset="-128"/>
              </a:rPr>
              <a:t> recovered this function with stormwater structures? </a:t>
            </a:r>
            <a:endParaRPr lang="en-US" dirty="0" smtClean="0">
              <a:ea typeface="ＭＳ Ｐゴシック" charset="-128"/>
              <a:cs typeface="ＭＳ Ｐゴシック" charset="-128"/>
            </a:endParaRPr>
          </a:p>
        </p:txBody>
      </p:sp>
      <p:sp>
        <p:nvSpPr>
          <p:cNvPr id="54276" name="Slide Number Placeholder 3"/>
          <p:cNvSpPr>
            <a:spLocks noGrp="1"/>
          </p:cNvSpPr>
          <p:nvPr>
            <p:ph type="sldNum" sz="quarter" idx="5"/>
          </p:nvPr>
        </p:nvSpPr>
        <p:spPr bwMode="auto">
          <a:ln>
            <a:miter lim="800000"/>
            <a:headEnd/>
            <a:tailEnd/>
          </a:ln>
        </p:spPr>
        <p:txBody>
          <a:bodyPr/>
          <a:lstStyle/>
          <a:p>
            <a:fld id="{0B75ED26-015F-4745-8EAA-6CFE9DADAB76}" type="slidenum">
              <a:rPr lang="en-US" smtClean="0"/>
              <a:pPr/>
              <a:t>29</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exurban county within the Washington-Baltimore metropolitan area (Figure 1). Carroll County is located approximately 30 miles west of Baltimore and 55 miles northwest of Washington D.C. and until recent decades was a largely rural county. The development density is about 500 persons per square kilometer</a:t>
            </a:r>
            <a:endParaRPr lang="en-US" dirty="0"/>
          </a:p>
        </p:txBody>
      </p:sp>
      <p:sp>
        <p:nvSpPr>
          <p:cNvPr id="4" name="Slide Number Placeholder 3"/>
          <p:cNvSpPr>
            <a:spLocks noGrp="1"/>
          </p:cNvSpPr>
          <p:nvPr>
            <p:ph type="sldNum" sz="quarter" idx="10"/>
          </p:nvPr>
        </p:nvSpPr>
        <p:spPr/>
        <p:txBody>
          <a:bodyPr/>
          <a:lstStyle/>
          <a:p>
            <a:fld id="{28836A63-56F9-461E-A06A-D5C0F1385740}" type="slidenum">
              <a:rPr lang="en-US" smtClean="0"/>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84DDB1-9C5B-4E7B-B1F9-8984DE60A322}" type="slidenum">
              <a:rPr lang="en-US" smtClean="0"/>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04667E-EBB1-4C61-BA33-617A24E64BFC}" type="slidenum">
              <a:rPr lang="en-US" smtClean="0"/>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LTER = Baltimore</a:t>
            </a:r>
            <a:r>
              <a:rPr lang="en-US" baseline="0" dirty="0" smtClean="0"/>
              <a:t> metro area, drainage to Chesapeake Bay</a:t>
            </a:r>
          </a:p>
          <a:p>
            <a:r>
              <a:rPr lang="en-US" baseline="0" dirty="0" smtClean="0"/>
              <a:t>Building on the LTER backbone of sampling (14 yr), instrumentation and modeling</a:t>
            </a:r>
          </a:p>
          <a:p>
            <a:r>
              <a:rPr lang="en-US" baseline="0" dirty="0" smtClean="0"/>
              <a:t>Hydrologic instrumentation + 2 eddy covariance towers</a:t>
            </a:r>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04667E-EBB1-4C61-BA33-617A24E64BFC}" type="slidenum">
              <a:rPr lang="en-US" smtClean="0"/>
              <a:pPr/>
              <a:t>38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04667E-EBB1-4C61-BA33-617A24E64BFC}" type="slidenum">
              <a:rPr lang="en-US" smtClean="0"/>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04667E-EBB1-4C61-BA33-617A24E64BFC}" type="slidenum">
              <a:rPr lang="en-US" smtClean="0"/>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04667E-EBB1-4C61-BA33-617A24E64BFC}" type="slidenum">
              <a:rPr lang="en-US" smtClean="0"/>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04667E-EBB1-4C61-BA33-617A24E64BFC}" type="slidenum">
              <a:rPr lang="en-US" smtClean="0"/>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04667E-EBB1-4C61-BA33-617A24E64BFC}" type="slidenum">
              <a:rPr lang="en-US" smtClean="0"/>
              <a:pPr/>
              <a:t>43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04667E-EBB1-4C61-BA33-617A24E64BFC}" type="slidenum">
              <a:rPr lang="en-US" smtClean="0"/>
              <a:pPr/>
              <a:t>44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04667E-EBB1-4C61-BA33-617A24E64BFC}" type="slidenum">
              <a:rPr lang="en-US" smtClean="0"/>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04667E-EBB1-4C61-BA33-617A24E64BFC}" type="slidenum">
              <a:rPr lang="en-US" smtClean="0"/>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04667E-EBB1-4C61-BA33-617A24E64BFC}" type="slidenum">
              <a:rPr lang="en-US" smtClean="0"/>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Strong interaction between social and</a:t>
            </a:r>
            <a:r>
              <a:rPr lang="en-US" baseline="0" dirty="0" smtClean="0"/>
              <a:t> natural sciences</a:t>
            </a:r>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04667E-EBB1-4C61-BA33-617A24E64BFC}" type="slidenum">
              <a:rPr lang="en-US" smtClean="0"/>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04667E-EBB1-4C61-BA33-617A24E64BFC}" type="slidenum">
              <a:rPr lang="en-US" smtClean="0"/>
              <a:pPr/>
              <a:t>49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of the study</a:t>
            </a:r>
            <a:r>
              <a:rPr lang="en-US" baseline="0" dirty="0" smtClean="0"/>
              <a:t> is that all are linked together </a:t>
            </a:r>
          </a:p>
          <a:p>
            <a:r>
              <a:rPr lang="en-US" baseline="0" dirty="0" smtClean="0"/>
              <a:t>Challenge is to couple models and integration  - hard to do </a:t>
            </a:r>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ea typeface="Arial" pitchFamily="-84" charset="0"/>
                <a:cs typeface="Arial" pitchFamily="-84" charset="0"/>
              </a:rPr>
              <a:t>Interactions and feedbacks between human choices and urban water and nutrient cycles</a:t>
            </a:r>
          </a:p>
          <a:p>
            <a:endParaRPr lang="en-US" sz="1400" dirty="0" smtClean="0">
              <a:ea typeface="Arial" pitchFamily="-84" charset="0"/>
              <a:cs typeface="Arial" pitchFamily="-84" charset="0"/>
            </a:endParaRPr>
          </a:p>
          <a:p>
            <a:r>
              <a:rPr lang="en-US" sz="1400" dirty="0" smtClean="0">
                <a:ea typeface="Arial" pitchFamily="-84" charset="0"/>
                <a:cs typeface="Arial" pitchFamily="-84" charset="0"/>
              </a:rPr>
              <a:t>Water availability </a:t>
            </a:r>
          </a:p>
          <a:p>
            <a:endParaRPr lang="en-US" sz="1400" dirty="0" smtClean="0">
              <a:ea typeface="Arial" pitchFamily="-84" charset="0"/>
              <a:cs typeface="Arial" pitchFamily="-84" charset="0"/>
            </a:endParaRPr>
          </a:p>
          <a:p>
            <a:r>
              <a:rPr lang="en-US" sz="1400" dirty="0" smtClean="0"/>
              <a:t>How do human </a:t>
            </a:r>
            <a:r>
              <a:rPr lang="en-US" sz="1400" dirty="0" err="1" smtClean="0"/>
              <a:t>locational</a:t>
            </a:r>
            <a:r>
              <a:rPr lang="en-US" sz="1400" dirty="0" smtClean="0"/>
              <a:t> choices, water-based ecosystem services, and regulatory policies affect the supply of land and pattern of development over time? </a:t>
            </a:r>
          </a:p>
          <a:p>
            <a:r>
              <a:rPr lang="en-US" sz="1400" dirty="0" smtClean="0"/>
              <a:t>How do the changing composition and variability of urbanizing surfaces affect local and regional climate? </a:t>
            </a:r>
          </a:p>
          <a:p>
            <a:r>
              <a:rPr lang="en-US" sz="1400" dirty="0" smtClean="0"/>
              <a:t>How do patterns of development (including the engineered water system) and climate variability affect fluxes, flow paths and storage of water and nitrogen in urban areas? </a:t>
            </a:r>
          </a:p>
          <a:p>
            <a:endParaRPr lang="en-US" sz="1400"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 – terrestrial hydrology </a:t>
            </a:r>
          </a:p>
          <a:p>
            <a:r>
              <a:rPr lang="en-US" baseline="0" dirty="0" smtClean="0"/>
              <a:t>Pink - hydrometeorology</a:t>
            </a:r>
            <a:endParaRPr lang="en-US" dirty="0" smtClean="0"/>
          </a:p>
          <a:p>
            <a:r>
              <a:rPr lang="en-US" dirty="0" smtClean="0"/>
              <a:t>Blue – natural</a:t>
            </a:r>
            <a:r>
              <a:rPr lang="en-US" baseline="0" dirty="0" smtClean="0"/>
              <a:t> resource economics;</a:t>
            </a:r>
          </a:p>
          <a:p>
            <a:r>
              <a:rPr lang="en-US" baseline="0" dirty="0" smtClean="0"/>
              <a:t>Green – biogeochemistry</a:t>
            </a:r>
          </a:p>
          <a:p>
            <a:r>
              <a:rPr lang="en-US" baseline="0" dirty="0" smtClean="0"/>
              <a:t>Purple – information systems</a:t>
            </a:r>
          </a:p>
          <a:p>
            <a:r>
              <a:rPr lang="en-US" baseline="0" dirty="0" smtClean="0"/>
              <a:t>Dark Blue – social ecology</a:t>
            </a:r>
          </a:p>
          <a:p>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Say at</a:t>
            </a:r>
            <a:r>
              <a:rPr lang="en-US" baseline="0" dirty="0" smtClean="0"/>
              <a:t> the beginning that I will step through this rather than at the end</a:t>
            </a:r>
          </a:p>
          <a:p>
            <a:r>
              <a:rPr lang="en-US" dirty="0" smtClean="0"/>
              <a:t>Remove red arrows from all slides except</a:t>
            </a:r>
            <a:r>
              <a:rPr lang="en-US" baseline="0" dirty="0" smtClean="0"/>
              <a:t> the end,</a:t>
            </a:r>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WRF – Weather</a:t>
            </a:r>
            <a:r>
              <a:rPr lang="en-US" baseline="0" dirty="0" smtClean="0"/>
              <a:t> Research and forecasting model –– 1 km, 3 km, 9 km resolution </a:t>
            </a:r>
            <a:r>
              <a:rPr lang="en-US" baseline="0" dirty="0" err="1" smtClean="0">
                <a:sym typeface="Wingdings"/>
              </a:rPr>
              <a:t></a:t>
            </a:r>
            <a:r>
              <a:rPr lang="en-US" baseline="0" dirty="0" smtClean="0">
                <a:sym typeface="Wingdings"/>
              </a:rPr>
              <a:t> 1 km resolution for regional climate analysis, </a:t>
            </a:r>
            <a:r>
              <a:rPr lang="en-US" baseline="0" dirty="0" smtClean="0"/>
              <a:t>200 </a:t>
            </a:r>
            <a:r>
              <a:rPr lang="en-US" baseline="0" dirty="0" err="1" smtClean="0"/>
              <a:t>x</a:t>
            </a:r>
            <a:r>
              <a:rPr lang="en-US" baseline="0" dirty="0" smtClean="0"/>
              <a:t> 200 km domain; BC to be taken from operational weather model Eta (~30 km grid)</a:t>
            </a:r>
          </a:p>
          <a:p>
            <a:r>
              <a:rPr lang="en-US" baseline="0" dirty="0" smtClean="0"/>
              <a:t>LES – large eddy simulation mode - </a:t>
            </a:r>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WRF – Weather</a:t>
            </a:r>
            <a:r>
              <a:rPr lang="en-US" baseline="0" dirty="0" smtClean="0"/>
              <a:t> Research and forecasting model –– 1 km, 3 km, 9 km resolution </a:t>
            </a:r>
            <a:r>
              <a:rPr lang="en-US" baseline="0" dirty="0" err="1" smtClean="0">
                <a:sym typeface="Wingdings"/>
              </a:rPr>
              <a:t></a:t>
            </a:r>
            <a:r>
              <a:rPr lang="en-US" baseline="0" dirty="0" smtClean="0">
                <a:sym typeface="Wingdings"/>
              </a:rPr>
              <a:t> 1 km resolution for regional climate analysis, </a:t>
            </a:r>
            <a:r>
              <a:rPr lang="en-US" baseline="0" dirty="0" smtClean="0"/>
              <a:t>200 </a:t>
            </a:r>
            <a:r>
              <a:rPr lang="en-US" baseline="0" dirty="0" err="1" smtClean="0"/>
              <a:t>x</a:t>
            </a:r>
            <a:r>
              <a:rPr lang="en-US" baseline="0" dirty="0" smtClean="0"/>
              <a:t> 200 km domain; </a:t>
            </a:r>
            <a:r>
              <a:rPr lang="en-US" b="1" baseline="0" dirty="0" smtClean="0"/>
              <a:t>BC</a:t>
            </a:r>
            <a:r>
              <a:rPr lang="en-US" baseline="0" dirty="0" smtClean="0"/>
              <a:t> to be taken from operational weather model Eta (~30 km grid)</a:t>
            </a:r>
          </a:p>
          <a:p>
            <a:r>
              <a:rPr lang="en-US" baseline="0" dirty="0" smtClean="0"/>
              <a:t>LES – large eddy simulation mode - </a:t>
            </a:r>
            <a:endParaRPr lang="en-US" dirty="0" smtClean="0"/>
          </a:p>
          <a:p>
            <a:endParaRPr lang="en-US" dirty="0"/>
          </a:p>
        </p:txBody>
      </p:sp>
      <p:sp>
        <p:nvSpPr>
          <p:cNvPr id="4" name="Slide Number Placeholder 3"/>
          <p:cNvSpPr>
            <a:spLocks noGrp="1"/>
          </p:cNvSpPr>
          <p:nvPr>
            <p:ph type="sldNum" sz="quarter" idx="10"/>
          </p:nvPr>
        </p:nvSpPr>
        <p:spPr/>
        <p:txBody>
          <a:bodyPr/>
          <a:lstStyle/>
          <a:p>
            <a:fld id="{78E68ECD-944E-E545-BAE5-5B3623407E2A}"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451833-EBD7-F84C-B501-0F114B56FF8B}" type="datetimeFigureOut">
              <a:rPr lang="en-US" smtClean="0"/>
              <a:pPr/>
              <a:t>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4ACA-4EF9-2F48-B068-074AE78CC11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51833-EBD7-F84C-B501-0F114B56FF8B}" type="datetimeFigureOut">
              <a:rPr lang="en-US" smtClean="0"/>
              <a:pPr/>
              <a:t>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4ACA-4EF9-2F48-B068-074AE78CC11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51833-EBD7-F84C-B501-0F114B56FF8B}" type="datetimeFigureOut">
              <a:rPr lang="en-US" smtClean="0"/>
              <a:pPr/>
              <a:t>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4ACA-4EF9-2F48-B068-074AE78CC11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51833-EBD7-F84C-B501-0F114B56FF8B}" type="datetimeFigureOut">
              <a:rPr lang="en-US" smtClean="0"/>
              <a:pPr/>
              <a:t>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4ACA-4EF9-2F48-B068-074AE78CC11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451833-EBD7-F84C-B501-0F114B56FF8B}" type="datetimeFigureOut">
              <a:rPr lang="en-US" smtClean="0"/>
              <a:pPr/>
              <a:t>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4ACA-4EF9-2F48-B068-074AE78CC11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451833-EBD7-F84C-B501-0F114B56FF8B}" type="datetimeFigureOut">
              <a:rPr lang="en-US" smtClean="0"/>
              <a:pPr/>
              <a:t>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4ACA-4EF9-2F48-B068-074AE78CC11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451833-EBD7-F84C-B501-0F114B56FF8B}" type="datetimeFigureOut">
              <a:rPr lang="en-US" smtClean="0"/>
              <a:pPr/>
              <a:t>3/1/12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804ACA-4EF9-2F48-B068-074AE78CC11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451833-EBD7-F84C-B501-0F114B56FF8B}" type="datetimeFigureOut">
              <a:rPr lang="en-US" smtClean="0"/>
              <a:pPr/>
              <a:t>3/1/12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804ACA-4EF9-2F48-B068-074AE78CC11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51833-EBD7-F84C-B501-0F114B56FF8B}" type="datetimeFigureOut">
              <a:rPr lang="en-US" smtClean="0"/>
              <a:pPr/>
              <a:t>3/1/12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804ACA-4EF9-2F48-B068-074AE78CC11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451833-EBD7-F84C-B501-0F114B56FF8B}" type="datetimeFigureOut">
              <a:rPr lang="en-US" smtClean="0"/>
              <a:pPr/>
              <a:t>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4ACA-4EF9-2F48-B068-074AE78CC11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451833-EBD7-F84C-B501-0F114B56FF8B}" type="datetimeFigureOut">
              <a:rPr lang="en-US" smtClean="0"/>
              <a:pPr/>
              <a:t>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4ACA-4EF9-2F48-B068-074AE78CC11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51833-EBD7-F84C-B501-0F114B56FF8B}" type="datetimeFigureOut">
              <a:rPr lang="en-US" smtClean="0"/>
              <a:pPr/>
              <a:t>3/1/12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04ACA-4EF9-2F48-B068-074AE78CC11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Microsoft_Word_97_-_2004_Document1.doc"/><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10.pd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5.png"/><Relationship Id="rId5" Type="http://schemas.openxmlformats.org/officeDocument/2006/relationships/image" Target="../media/image2.png"/><Relationship Id="rId1" Type="http://schemas.openxmlformats.org/officeDocument/2006/relationships/video" Target="file://localhost/Users/weltyc/Documents/LTER%20mini%20symposium%202012/movie.mpeg" TargetMode="Externa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beslter.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jpeg"/><Relationship Id="rId10"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8467" y="0"/>
          <a:ext cx="9144000" cy="8462963"/>
        </p:xfrm>
        <a:graphic>
          <a:graphicData uri="http://schemas.openxmlformats.org/presentationml/2006/ole">
            <p:oleObj spid="_x0000_s16386" name="Document" r:id="rId4" imgW="5358384" imgH="4959096" progId="Word.Document.8">
              <p:embed/>
            </p:oleObj>
          </a:graphicData>
        </a:graphic>
      </p:graphicFrame>
      <p:sp>
        <p:nvSpPr>
          <p:cNvPr id="2" name="Title 1"/>
          <p:cNvSpPr>
            <a:spLocks noGrp="1"/>
          </p:cNvSpPr>
          <p:nvPr>
            <p:ph type="ctrTitle"/>
          </p:nvPr>
        </p:nvSpPr>
        <p:spPr>
          <a:xfrm>
            <a:off x="734696" y="1451588"/>
            <a:ext cx="7772400" cy="1470025"/>
          </a:xfrm>
          <a:effectLst>
            <a:outerShdw blurRad="50800" dist="38100" dir="2700000" algn="tl" rotWithShape="0">
              <a:srgbClr val="000000">
                <a:alpha val="43000"/>
              </a:srgbClr>
            </a:outerShdw>
          </a:effectLst>
        </p:spPr>
        <p:txBody>
          <a:bodyPr>
            <a:normAutofit/>
          </a:bodyPr>
          <a:lstStyle/>
          <a:p>
            <a:r>
              <a:rPr lang="en-US" b="1" dirty="0" smtClean="0">
                <a:solidFill>
                  <a:srgbClr val="FFFF00"/>
                </a:solidFill>
              </a:rPr>
              <a:t>Urban Water Sustainability</a:t>
            </a:r>
            <a:r>
              <a:rPr lang="en-US" dirty="0" smtClean="0">
                <a:solidFill>
                  <a:srgbClr val="FFFF00"/>
                </a:solidFill>
              </a:rPr>
              <a:t> </a:t>
            </a:r>
            <a:r>
              <a:rPr lang="en-US" b="1" dirty="0"/>
              <a:t> </a:t>
            </a:r>
            <a:endParaRPr lang="en-US" dirty="0"/>
          </a:p>
        </p:txBody>
      </p:sp>
      <p:sp>
        <p:nvSpPr>
          <p:cNvPr id="3" name="Subtitle 2"/>
          <p:cNvSpPr>
            <a:spLocks noGrp="1"/>
          </p:cNvSpPr>
          <p:nvPr>
            <p:ph type="subTitle" idx="1"/>
          </p:nvPr>
        </p:nvSpPr>
        <p:spPr>
          <a:xfrm>
            <a:off x="3586480" y="4555926"/>
            <a:ext cx="4775200" cy="2971800"/>
          </a:xfrm>
          <a:effectLst>
            <a:outerShdw blurRad="50800" dist="38100" dir="2700000" algn="tl" rotWithShape="0">
              <a:srgbClr val="000000">
                <a:alpha val="43000"/>
              </a:srgbClr>
            </a:outerShdw>
          </a:effectLst>
        </p:spPr>
        <p:txBody>
          <a:bodyPr>
            <a:normAutofit/>
          </a:bodyPr>
          <a:lstStyle/>
          <a:p>
            <a:r>
              <a:rPr lang="en-US" b="1" dirty="0" smtClean="0">
                <a:solidFill>
                  <a:srgbClr val="FFFF00"/>
                </a:solidFill>
              </a:rPr>
              <a:t>Claire Welty</a:t>
            </a:r>
          </a:p>
          <a:p>
            <a:r>
              <a:rPr lang="en-US" b="1" dirty="0" smtClean="0">
                <a:solidFill>
                  <a:srgbClr val="FFFF00"/>
                </a:solidFill>
              </a:rPr>
              <a:t>UMBC</a:t>
            </a:r>
          </a:p>
          <a:p>
            <a:r>
              <a:rPr lang="en-US" b="1" dirty="0" smtClean="0">
                <a:solidFill>
                  <a:srgbClr val="FFFF00"/>
                </a:solidFill>
              </a:rPr>
              <a:t>March 1, 2012</a:t>
            </a:r>
            <a:endParaRPr lang="en-US" b="1"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95594" y="268441"/>
            <a:ext cx="8229600" cy="6172200"/>
          </a:xfrm>
          <a:prstGeom prst="rect">
            <a:avLst/>
          </a:prstGeom>
        </p:spPr>
      </p:pic>
      <p:sp>
        <p:nvSpPr>
          <p:cNvPr id="3" name="Rectangle 2"/>
          <p:cNvSpPr/>
          <p:nvPr/>
        </p:nvSpPr>
        <p:spPr>
          <a:xfrm>
            <a:off x="3334947" y="289081"/>
            <a:ext cx="1982383" cy="949848"/>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a:xfrm>
            <a:off x="108122" y="1411268"/>
            <a:ext cx="9297558" cy="4525963"/>
          </a:xfrm>
        </p:spPr>
        <p:txBody>
          <a:bodyPr>
            <a:noAutofit/>
          </a:bodyPr>
          <a:lstStyle/>
          <a:p>
            <a:pPr>
              <a:buFont typeface="+mj-lt"/>
              <a:buAutoNum type="arabicPeriod"/>
            </a:pPr>
            <a:r>
              <a:rPr lang="en-US" dirty="0" smtClean="0"/>
              <a:t>Simulate meteorological and land-atmosphere interaction dynamics over Baltimore using </a:t>
            </a:r>
            <a:br>
              <a:rPr lang="en-US" dirty="0" smtClean="0"/>
            </a:br>
            <a:r>
              <a:rPr lang="en-US" dirty="0" smtClean="0"/>
              <a:t>WRF (Weather Research and Forecasting) model</a:t>
            </a:r>
            <a:br>
              <a:rPr lang="en-US" dirty="0" smtClean="0"/>
            </a:br>
            <a:r>
              <a:rPr lang="en-US" dirty="0" smtClean="0"/>
              <a:t>at multiple scales</a:t>
            </a:r>
            <a:br>
              <a:rPr lang="en-US" dirty="0" smtClean="0"/>
            </a:br>
            <a:r>
              <a:rPr lang="en-US" dirty="0" smtClean="0"/>
              <a:t>			Regional  10</a:t>
            </a:r>
            <a:r>
              <a:rPr lang="en-US" baseline="30000" dirty="0" smtClean="0"/>
              <a:t>4</a:t>
            </a:r>
            <a:r>
              <a:rPr lang="en-US" dirty="0" smtClean="0"/>
              <a:t> km</a:t>
            </a:r>
            <a:r>
              <a:rPr lang="en-US" baseline="30000" dirty="0" smtClean="0"/>
              <a:t>2</a:t>
            </a:r>
            <a:endParaRPr lang="en-US" dirty="0" smtClean="0"/>
          </a:p>
          <a:p>
            <a:pPr>
              <a:buNone/>
            </a:pPr>
            <a:r>
              <a:rPr lang="en-US" dirty="0" smtClean="0"/>
              <a:t>				   Local        10 km</a:t>
            </a:r>
            <a:r>
              <a:rPr lang="en-US" baseline="30000" dirty="0" smtClean="0"/>
              <a:t>2</a:t>
            </a:r>
            <a:endParaRPr lang="en-US" dirty="0" smtClean="0"/>
          </a:p>
          <a:p>
            <a:pPr>
              <a:buNone/>
            </a:pPr>
            <a:r>
              <a:rPr lang="en-US" dirty="0" smtClean="0"/>
              <a:t>2. Investigate hydrological responses and microclimatological sensitivity to land-use changes during dry, average, and wet periods.</a:t>
            </a:r>
          </a:p>
          <a:p>
            <a:pPr>
              <a:buFont typeface="+mj-lt"/>
              <a:buAutoNum type="arabicPeriod"/>
            </a:pPr>
            <a:endParaRPr lang="en-US" sz="28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012"/>
            <a:ext cx="8229600" cy="1143000"/>
          </a:xfrm>
        </p:spPr>
        <p:txBody>
          <a:bodyPr/>
          <a:lstStyle/>
          <a:p>
            <a:r>
              <a:rPr lang="en-US" dirty="0" smtClean="0"/>
              <a:t>WRF modeling – nested scales</a:t>
            </a:r>
            <a:endParaRPr lang="en-US" dirty="0"/>
          </a:p>
        </p:txBody>
      </p:sp>
      <p:pic>
        <p:nvPicPr>
          <p:cNvPr id="15" name="Picture 14"/>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78416" y="1114574"/>
            <a:ext cx="4486765" cy="5806402"/>
          </a:xfrm>
          <a:prstGeom prst="rect">
            <a:avLst/>
          </a:prstGeom>
        </p:spPr>
      </p:pic>
      <p:pic>
        <p:nvPicPr>
          <p:cNvPr id="16" name="Picture 15"/>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622181" y="1107382"/>
            <a:ext cx="4343400" cy="5620869"/>
          </a:xfrm>
          <a:prstGeom prst="rect">
            <a:avLst/>
          </a:prstGeom>
        </p:spPr>
      </p:pic>
      <p:sp>
        <p:nvSpPr>
          <p:cNvPr id="17" name="TextBox 16"/>
          <p:cNvSpPr txBox="1"/>
          <p:nvPr/>
        </p:nvSpPr>
        <p:spPr>
          <a:xfrm>
            <a:off x="443972" y="1724180"/>
            <a:ext cx="1655822" cy="584776"/>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sz="3200" b="1" dirty="0" smtClean="0"/>
              <a:t>Regional</a:t>
            </a:r>
            <a:r>
              <a:rPr lang="en-US" dirty="0" smtClean="0"/>
              <a:t> </a:t>
            </a:r>
            <a:endParaRPr lang="en-US" dirty="0"/>
          </a:p>
        </p:txBody>
      </p:sp>
      <p:sp>
        <p:nvSpPr>
          <p:cNvPr id="18" name="TextBox 17"/>
          <p:cNvSpPr txBox="1"/>
          <p:nvPr/>
        </p:nvSpPr>
        <p:spPr>
          <a:xfrm>
            <a:off x="5511029" y="2124367"/>
            <a:ext cx="1051490" cy="584776"/>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sz="3200" b="1" dirty="0" smtClean="0"/>
              <a:t>Local</a:t>
            </a:r>
            <a:endParaRPr lang="en-US" dirty="0"/>
          </a:p>
        </p:txBody>
      </p:sp>
      <p:sp>
        <p:nvSpPr>
          <p:cNvPr id="7" name="TextBox 6"/>
          <p:cNvSpPr txBox="1"/>
          <p:nvPr/>
        </p:nvSpPr>
        <p:spPr>
          <a:xfrm>
            <a:off x="6308540" y="6527580"/>
            <a:ext cx="2835460" cy="369332"/>
          </a:xfrm>
          <a:prstGeom prst="rect">
            <a:avLst/>
          </a:prstGeom>
          <a:noFill/>
        </p:spPr>
        <p:txBody>
          <a:bodyPr wrap="square" rtlCol="0">
            <a:spAutoFit/>
          </a:bodyPr>
          <a:lstStyle/>
          <a:p>
            <a:r>
              <a:rPr lang="en-US" dirty="0" smtClean="0"/>
              <a:t>Jim Smith and </a:t>
            </a:r>
            <a:r>
              <a:rPr lang="en-US" dirty="0" err="1" smtClean="0"/>
              <a:t>Elie</a:t>
            </a:r>
            <a:r>
              <a:rPr lang="en-US" dirty="0" smtClean="0"/>
              <a:t> </a:t>
            </a:r>
            <a:r>
              <a:rPr lang="en-US" dirty="0" err="1" smtClean="0"/>
              <a:t>Bou-Zeid</a:t>
            </a:r>
            <a:endParaRPr lang="en-US" dirty="0"/>
          </a:p>
        </p:txBody>
      </p:sp>
      <p:sp>
        <p:nvSpPr>
          <p:cNvPr id="8" name="TextBox 7"/>
          <p:cNvSpPr txBox="1"/>
          <p:nvPr/>
        </p:nvSpPr>
        <p:spPr>
          <a:xfrm>
            <a:off x="6455021" y="3106867"/>
            <a:ext cx="922473" cy="369332"/>
          </a:xfrm>
          <a:prstGeom prst="rect">
            <a:avLst/>
          </a:prstGeom>
          <a:noFill/>
        </p:spPr>
        <p:txBody>
          <a:bodyPr wrap="none" rtlCol="0">
            <a:spAutoFit/>
          </a:bodyPr>
          <a:lstStyle/>
          <a:p>
            <a:r>
              <a:rPr lang="en-US" b="1" dirty="0" smtClean="0"/>
              <a:t>Cub Hill</a:t>
            </a:r>
            <a:endParaRPr lang="en-US" b="1" dirty="0"/>
          </a:p>
        </p:txBody>
      </p:sp>
      <p:sp>
        <p:nvSpPr>
          <p:cNvPr id="9" name="TextBox 8"/>
          <p:cNvSpPr txBox="1"/>
          <p:nvPr/>
        </p:nvSpPr>
        <p:spPr>
          <a:xfrm>
            <a:off x="2006600" y="4428067"/>
            <a:ext cx="877163" cy="369332"/>
          </a:xfrm>
          <a:prstGeom prst="rect">
            <a:avLst/>
          </a:prstGeom>
          <a:noFill/>
        </p:spPr>
        <p:txBody>
          <a:bodyPr wrap="none" rtlCol="0">
            <a:spAutoFit/>
          </a:bodyPr>
          <a:lstStyle/>
          <a:p>
            <a:r>
              <a:rPr lang="en-US" dirty="0" smtClean="0"/>
              <a:t>300 km</a:t>
            </a:r>
            <a:endParaRPr lang="en-US" dirty="0"/>
          </a:p>
        </p:txBody>
      </p:sp>
      <p:sp>
        <p:nvSpPr>
          <p:cNvPr id="11" name="TextBox 10"/>
          <p:cNvSpPr txBox="1"/>
          <p:nvPr/>
        </p:nvSpPr>
        <p:spPr>
          <a:xfrm>
            <a:off x="1981199" y="5401734"/>
            <a:ext cx="877163" cy="369332"/>
          </a:xfrm>
          <a:prstGeom prst="rect">
            <a:avLst/>
          </a:prstGeom>
          <a:noFill/>
        </p:spPr>
        <p:txBody>
          <a:bodyPr wrap="none" rtlCol="0">
            <a:spAutoFit/>
          </a:bodyPr>
          <a:lstStyle/>
          <a:p>
            <a:r>
              <a:rPr lang="en-US" dirty="0" smtClean="0"/>
              <a:t>900 km</a:t>
            </a:r>
            <a:endParaRPr lang="en-US" dirty="0"/>
          </a:p>
        </p:txBody>
      </p:sp>
      <p:sp>
        <p:nvSpPr>
          <p:cNvPr id="13" name="TextBox 12"/>
          <p:cNvSpPr txBox="1"/>
          <p:nvPr/>
        </p:nvSpPr>
        <p:spPr>
          <a:xfrm>
            <a:off x="2031999" y="3894667"/>
            <a:ext cx="877163" cy="369332"/>
          </a:xfrm>
          <a:prstGeom prst="rect">
            <a:avLst/>
          </a:prstGeom>
          <a:noFill/>
        </p:spPr>
        <p:txBody>
          <a:bodyPr wrap="none" rtlCol="0">
            <a:spAutoFit/>
          </a:bodyPr>
          <a:lstStyle/>
          <a:p>
            <a:r>
              <a:rPr lang="en-US" dirty="0" smtClean="0"/>
              <a:t>100 km</a:t>
            </a:r>
            <a:endParaRPr lang="en-US" dirty="0"/>
          </a:p>
        </p:txBody>
      </p:sp>
      <p:sp>
        <p:nvSpPr>
          <p:cNvPr id="14" name="TextBox 13"/>
          <p:cNvSpPr txBox="1"/>
          <p:nvPr/>
        </p:nvSpPr>
        <p:spPr>
          <a:xfrm>
            <a:off x="6536268" y="4080929"/>
            <a:ext cx="760169" cy="369332"/>
          </a:xfrm>
          <a:prstGeom prst="rect">
            <a:avLst/>
          </a:prstGeom>
          <a:noFill/>
        </p:spPr>
        <p:txBody>
          <a:bodyPr wrap="none" rtlCol="0">
            <a:spAutoFit/>
          </a:bodyPr>
          <a:lstStyle/>
          <a:p>
            <a:r>
              <a:rPr lang="en-US" dirty="0" smtClean="0"/>
              <a:t>11 km</a:t>
            </a:r>
            <a:endParaRPr lang="en-US" dirty="0"/>
          </a:p>
        </p:txBody>
      </p:sp>
      <p:sp>
        <p:nvSpPr>
          <p:cNvPr id="19" name="TextBox 18"/>
          <p:cNvSpPr txBox="1"/>
          <p:nvPr/>
        </p:nvSpPr>
        <p:spPr>
          <a:xfrm>
            <a:off x="6553201" y="4690531"/>
            <a:ext cx="760169" cy="369332"/>
          </a:xfrm>
          <a:prstGeom prst="rect">
            <a:avLst/>
          </a:prstGeom>
          <a:noFill/>
        </p:spPr>
        <p:txBody>
          <a:bodyPr wrap="none" rtlCol="0">
            <a:spAutoFit/>
          </a:bodyPr>
          <a:lstStyle/>
          <a:p>
            <a:r>
              <a:rPr lang="en-US" dirty="0" smtClean="0"/>
              <a:t>33 km</a:t>
            </a:r>
            <a:endParaRPr lang="en-US" dirty="0"/>
          </a:p>
        </p:txBody>
      </p:sp>
      <p:sp>
        <p:nvSpPr>
          <p:cNvPr id="20" name="TextBox 19"/>
          <p:cNvSpPr txBox="1"/>
          <p:nvPr/>
        </p:nvSpPr>
        <p:spPr>
          <a:xfrm>
            <a:off x="6536267" y="3699929"/>
            <a:ext cx="870626" cy="369332"/>
          </a:xfrm>
          <a:prstGeom prst="rect">
            <a:avLst/>
          </a:prstGeom>
          <a:noFill/>
        </p:spPr>
        <p:txBody>
          <a:bodyPr wrap="none" rtlCol="0">
            <a:spAutoFit/>
          </a:bodyPr>
          <a:lstStyle/>
          <a:p>
            <a:r>
              <a:rPr lang="en-US" dirty="0" smtClean="0"/>
              <a:t>3.7  km</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KBWI_072009_d03_sfc.jp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1220249"/>
            <a:ext cx="9144000" cy="4972050"/>
          </a:xfrm>
          <a:prstGeom prst="rect">
            <a:avLst/>
          </a:prstGeom>
        </p:spPr>
      </p:pic>
      <p:sp>
        <p:nvSpPr>
          <p:cNvPr id="6" name="Title 1"/>
          <p:cNvSpPr txBox="1">
            <a:spLocks/>
          </p:cNvSpPr>
          <p:nvPr/>
        </p:nvSpPr>
        <p:spPr>
          <a:xfrm>
            <a:off x="315558" y="82598"/>
            <a:ext cx="873939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Regional WRF simulation – </a:t>
            </a:r>
          </a:p>
          <a:p>
            <a:r>
              <a:rPr lang="en-US" dirty="0" smtClean="0"/>
              <a:t>temporal patterns</a:t>
            </a:r>
            <a:endParaRPr lang="en-US" dirty="0"/>
          </a:p>
        </p:txBody>
      </p:sp>
      <p:sp>
        <p:nvSpPr>
          <p:cNvPr id="5" name="TextBox 4"/>
          <p:cNvSpPr txBox="1"/>
          <p:nvPr/>
        </p:nvSpPr>
        <p:spPr>
          <a:xfrm>
            <a:off x="495595" y="1414449"/>
            <a:ext cx="1415772" cy="369332"/>
          </a:xfrm>
          <a:prstGeom prst="rect">
            <a:avLst/>
          </a:prstGeom>
          <a:noFill/>
        </p:spPr>
        <p:txBody>
          <a:bodyPr wrap="none" rtlCol="0">
            <a:spAutoFit/>
          </a:bodyPr>
          <a:lstStyle/>
          <a:p>
            <a:r>
              <a:rPr lang="en-US" b="1" dirty="0" smtClean="0"/>
              <a:t>Temperature</a:t>
            </a:r>
            <a:endParaRPr lang="en-US" b="1" dirty="0"/>
          </a:p>
        </p:txBody>
      </p:sp>
      <p:sp>
        <p:nvSpPr>
          <p:cNvPr id="7" name="TextBox 6"/>
          <p:cNvSpPr txBox="1"/>
          <p:nvPr/>
        </p:nvSpPr>
        <p:spPr>
          <a:xfrm>
            <a:off x="4829584" y="1401661"/>
            <a:ext cx="1851789" cy="369332"/>
          </a:xfrm>
          <a:prstGeom prst="rect">
            <a:avLst/>
          </a:prstGeom>
          <a:noFill/>
        </p:spPr>
        <p:txBody>
          <a:bodyPr wrap="none" rtlCol="0">
            <a:spAutoFit/>
          </a:bodyPr>
          <a:lstStyle/>
          <a:p>
            <a:r>
              <a:rPr lang="en-US" b="1" dirty="0" smtClean="0"/>
              <a:t>Specific Humidity</a:t>
            </a:r>
            <a:endParaRPr lang="en-US" b="1" dirty="0"/>
          </a:p>
        </p:txBody>
      </p:sp>
      <p:sp>
        <p:nvSpPr>
          <p:cNvPr id="8" name="TextBox 7"/>
          <p:cNvSpPr txBox="1"/>
          <p:nvPr/>
        </p:nvSpPr>
        <p:spPr>
          <a:xfrm>
            <a:off x="326559" y="2732396"/>
            <a:ext cx="1107996" cy="369332"/>
          </a:xfrm>
          <a:prstGeom prst="rect">
            <a:avLst/>
          </a:prstGeom>
          <a:noFill/>
        </p:spPr>
        <p:txBody>
          <a:bodyPr wrap="none" rtlCol="0">
            <a:spAutoFit/>
          </a:bodyPr>
          <a:lstStyle/>
          <a:p>
            <a:r>
              <a:rPr lang="en-US" b="1" dirty="0" err="1" smtClean="0"/>
              <a:t>u</a:t>
            </a:r>
            <a:r>
              <a:rPr lang="en-US" b="1" dirty="0" smtClean="0"/>
              <a:t> velocity</a:t>
            </a:r>
            <a:endParaRPr lang="en-US" b="1" dirty="0"/>
          </a:p>
        </p:txBody>
      </p:sp>
      <p:sp>
        <p:nvSpPr>
          <p:cNvPr id="9" name="TextBox 8"/>
          <p:cNvSpPr txBox="1"/>
          <p:nvPr/>
        </p:nvSpPr>
        <p:spPr>
          <a:xfrm>
            <a:off x="4771522" y="2727352"/>
            <a:ext cx="1107996" cy="369332"/>
          </a:xfrm>
          <a:prstGeom prst="rect">
            <a:avLst/>
          </a:prstGeom>
          <a:noFill/>
        </p:spPr>
        <p:txBody>
          <a:bodyPr wrap="none" rtlCol="0">
            <a:spAutoFit/>
          </a:bodyPr>
          <a:lstStyle/>
          <a:p>
            <a:r>
              <a:rPr lang="en-US" b="1" dirty="0" err="1" smtClean="0"/>
              <a:t>v</a:t>
            </a:r>
            <a:r>
              <a:rPr lang="en-US" b="1" dirty="0" smtClean="0"/>
              <a:t> velocity</a:t>
            </a:r>
            <a:endParaRPr lang="en-US" b="1" dirty="0"/>
          </a:p>
        </p:txBody>
      </p:sp>
      <p:sp>
        <p:nvSpPr>
          <p:cNvPr id="10" name="TextBox 9"/>
          <p:cNvSpPr txBox="1"/>
          <p:nvPr/>
        </p:nvSpPr>
        <p:spPr>
          <a:xfrm>
            <a:off x="431948" y="4843243"/>
            <a:ext cx="1322710" cy="369332"/>
          </a:xfrm>
          <a:prstGeom prst="rect">
            <a:avLst/>
          </a:prstGeom>
          <a:noFill/>
        </p:spPr>
        <p:txBody>
          <a:bodyPr wrap="none" rtlCol="0">
            <a:spAutoFit/>
          </a:bodyPr>
          <a:lstStyle/>
          <a:p>
            <a:r>
              <a:rPr lang="en-US" b="1" dirty="0" smtClean="0"/>
              <a:t>Wind speed</a:t>
            </a:r>
            <a:endParaRPr lang="en-US" b="1" dirty="0"/>
          </a:p>
        </p:txBody>
      </p:sp>
      <p:sp>
        <p:nvSpPr>
          <p:cNvPr id="11" name="TextBox 10"/>
          <p:cNvSpPr txBox="1"/>
          <p:nvPr/>
        </p:nvSpPr>
        <p:spPr>
          <a:xfrm>
            <a:off x="7059928" y="4879497"/>
            <a:ext cx="1006894" cy="369332"/>
          </a:xfrm>
          <a:prstGeom prst="rect">
            <a:avLst/>
          </a:prstGeom>
          <a:noFill/>
        </p:spPr>
        <p:txBody>
          <a:bodyPr wrap="none" rtlCol="0">
            <a:spAutoFit/>
          </a:bodyPr>
          <a:lstStyle/>
          <a:p>
            <a:r>
              <a:rPr lang="en-US" b="1" dirty="0" smtClean="0"/>
              <a:t>Pressure</a:t>
            </a:r>
            <a:endParaRPr lang="en-US" b="1" dirty="0"/>
          </a:p>
        </p:txBody>
      </p:sp>
      <p:sp>
        <p:nvSpPr>
          <p:cNvPr id="12" name="TextBox 11"/>
          <p:cNvSpPr txBox="1"/>
          <p:nvPr/>
        </p:nvSpPr>
        <p:spPr>
          <a:xfrm>
            <a:off x="330397" y="6239974"/>
            <a:ext cx="5777055" cy="646331"/>
          </a:xfrm>
          <a:prstGeom prst="rect">
            <a:avLst/>
          </a:prstGeom>
          <a:noFill/>
        </p:spPr>
        <p:txBody>
          <a:bodyPr wrap="none" rtlCol="0">
            <a:spAutoFit/>
          </a:bodyPr>
          <a:lstStyle/>
          <a:p>
            <a:r>
              <a:rPr lang="en-US" b="1" baseline="30000" dirty="0" smtClean="0"/>
              <a:t>____ </a:t>
            </a:r>
            <a:r>
              <a:rPr lang="en-US" dirty="0" smtClean="0"/>
              <a:t>BWI ASOS (Automated surface observing system) station</a:t>
            </a:r>
          </a:p>
          <a:p>
            <a:r>
              <a:rPr lang="en-US" baseline="30000" dirty="0" smtClean="0">
                <a:solidFill>
                  <a:srgbClr val="FF0000"/>
                </a:solidFill>
              </a:rPr>
              <a:t>____</a:t>
            </a:r>
            <a:r>
              <a:rPr lang="en-US" dirty="0" smtClean="0">
                <a:solidFill>
                  <a:srgbClr val="FF0000"/>
                </a:solidFill>
              </a:rPr>
              <a:t> Model output</a:t>
            </a:r>
            <a:endParaRPr lang="en-US" dirty="0">
              <a:solidFill>
                <a:srgbClr val="FF0000"/>
              </a:solidFill>
            </a:endParaRPr>
          </a:p>
        </p:txBody>
      </p:sp>
      <p:sp>
        <p:nvSpPr>
          <p:cNvPr id="13" name="TextBox 12"/>
          <p:cNvSpPr txBox="1"/>
          <p:nvPr/>
        </p:nvSpPr>
        <p:spPr>
          <a:xfrm>
            <a:off x="7086600" y="6488668"/>
            <a:ext cx="1821570" cy="369332"/>
          </a:xfrm>
          <a:prstGeom prst="rect">
            <a:avLst/>
          </a:prstGeom>
          <a:noFill/>
        </p:spPr>
        <p:txBody>
          <a:bodyPr wrap="none" rtlCol="0">
            <a:spAutoFit/>
          </a:bodyPr>
          <a:lstStyle/>
          <a:p>
            <a:r>
              <a:rPr lang="en-US" dirty="0" smtClean="0"/>
              <a:t>Smith et al., 2011</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19193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3" name="Picture 1" descr="Fig_07a_RG_Map_meandaily_July_December_monthlyaverages.png"/>
          <p:cNvPicPr>
            <a:picLocks noChangeAspect="1"/>
          </p:cNvPicPr>
          <p:nvPr/>
        </p:nvPicPr>
        <p:blipFill>
          <a:blip r:embed="rId3">
            <a:lum bright="-11000"/>
          </a:blip>
          <a:srcRect/>
          <a:stretch>
            <a:fillRect/>
          </a:stretch>
        </p:blipFill>
        <p:spPr bwMode="auto">
          <a:xfrm>
            <a:off x="990600" y="1306513"/>
            <a:ext cx="6924675" cy="11102975"/>
          </a:xfrm>
          <a:prstGeom prst="rect">
            <a:avLst/>
          </a:prstGeom>
          <a:noFill/>
          <a:ln w="9525">
            <a:noFill/>
            <a:miter lim="800000"/>
            <a:headEnd/>
            <a:tailEnd/>
          </a:ln>
        </p:spPr>
      </p:pic>
      <p:sp>
        <p:nvSpPr>
          <p:cNvPr id="18434" name="TextBox 1"/>
          <p:cNvSpPr txBox="1">
            <a:spLocks noChangeArrowheads="1"/>
          </p:cNvSpPr>
          <p:nvPr/>
        </p:nvSpPr>
        <p:spPr bwMode="auto">
          <a:xfrm>
            <a:off x="-135476" y="-50808"/>
            <a:ext cx="9618133" cy="1323439"/>
          </a:xfrm>
          <a:prstGeom prst="rect">
            <a:avLst/>
          </a:prstGeom>
          <a:noFill/>
          <a:ln w="9525">
            <a:noFill/>
            <a:miter lim="800000"/>
            <a:headEnd/>
            <a:tailEnd/>
          </a:ln>
        </p:spPr>
        <p:txBody>
          <a:bodyPr wrap="square">
            <a:prstTxWarp prst="textNoShape">
              <a:avLst/>
            </a:prstTxWarp>
            <a:spAutoFit/>
          </a:bodyPr>
          <a:lstStyle/>
          <a:p>
            <a:pPr algn="ctr"/>
            <a:r>
              <a:rPr lang="en-US" sz="4000" dirty="0">
                <a:solidFill>
                  <a:schemeClr val="tx1"/>
                </a:solidFill>
                <a:ea typeface="ヒラギノ角ゴ Pro W3" pitchFamily="-102" charset="-128"/>
                <a:cs typeface="ヒラギノ角ゴ Pro W3" pitchFamily="-102" charset="-128"/>
              </a:rPr>
              <a:t>July</a:t>
            </a:r>
            <a:r>
              <a:rPr lang="en-US" sz="4000" dirty="0" smtClean="0">
                <a:solidFill>
                  <a:schemeClr val="tx1"/>
                </a:solidFill>
                <a:ea typeface="ヒラギノ角ゴ Pro W3" pitchFamily="-102" charset="-128"/>
                <a:cs typeface="ヒラギノ角ゴ Pro W3" pitchFamily="-102" charset="-128"/>
              </a:rPr>
              <a:t> rainfall climatology</a:t>
            </a:r>
            <a:r>
              <a:rPr lang="en-US" sz="4000" dirty="0">
                <a:ea typeface="ヒラギノ角ゴ Pro W3" pitchFamily="-102" charset="-128"/>
                <a:cs typeface="ヒラギノ角ゴ Pro W3" pitchFamily="-102" charset="-128"/>
              </a:rPr>
              <a:t>,</a:t>
            </a:r>
            <a:r>
              <a:rPr lang="en-US" sz="4000" dirty="0" smtClean="0">
                <a:solidFill>
                  <a:schemeClr val="tx1"/>
                </a:solidFill>
                <a:ea typeface="ヒラギノ角ゴ Pro W3" pitchFamily="-102" charset="-128"/>
                <a:cs typeface="ヒラギノ角ゴ Pro W3" pitchFamily="-102" charset="-128"/>
              </a:rPr>
              <a:t> </a:t>
            </a:r>
            <a:r>
              <a:rPr lang="en-US" sz="4000" dirty="0">
                <a:solidFill>
                  <a:schemeClr val="tx1"/>
                </a:solidFill>
                <a:ea typeface="ヒラギノ角ゴ Pro W3" pitchFamily="-102" charset="-128"/>
                <a:cs typeface="ヒラギノ角ゴ Pro W3" pitchFamily="-102" charset="-128"/>
              </a:rPr>
              <a:t>2000 – 2009</a:t>
            </a:r>
          </a:p>
          <a:p>
            <a:pPr algn="ctr"/>
            <a:r>
              <a:rPr lang="en-US" sz="4000" dirty="0">
                <a:solidFill>
                  <a:schemeClr val="tx1"/>
                </a:solidFill>
                <a:ea typeface="ヒラギノ角ゴ Pro W3" pitchFamily="-102" charset="-128"/>
                <a:cs typeface="ヒラギノ角ゴ Pro W3" pitchFamily="-102" charset="-128"/>
              </a:rPr>
              <a:t>Radar</a:t>
            </a:r>
            <a:r>
              <a:rPr lang="en-US" sz="4000" dirty="0" smtClean="0">
                <a:solidFill>
                  <a:schemeClr val="tx1"/>
                </a:solidFill>
                <a:ea typeface="ヒラギノ角ゴ Pro W3" pitchFamily="-102" charset="-128"/>
                <a:cs typeface="ヒラギノ角ゴ Pro W3" pitchFamily="-102" charset="-128"/>
              </a:rPr>
              <a:t> rainfall analyses </a:t>
            </a:r>
            <a:r>
              <a:rPr lang="en-US" sz="4000" dirty="0">
                <a:solidFill>
                  <a:schemeClr val="tx1"/>
                </a:solidFill>
                <a:ea typeface="ヒラギノ角ゴ Pro W3" pitchFamily="-102" charset="-128"/>
                <a:cs typeface="ヒラギノ角ゴ Pro W3" pitchFamily="-102" charset="-128"/>
              </a:rPr>
              <a:t>(1 km</a:t>
            </a:r>
            <a:r>
              <a:rPr lang="en-US" sz="4000" baseline="30000" dirty="0">
                <a:solidFill>
                  <a:schemeClr val="tx1"/>
                </a:solidFill>
                <a:ea typeface="ヒラギノ角ゴ Pro W3" pitchFamily="-102" charset="-128"/>
                <a:cs typeface="ヒラギノ角ゴ Pro W3" pitchFamily="-102" charset="-128"/>
              </a:rPr>
              <a:t>2</a:t>
            </a:r>
            <a:r>
              <a:rPr lang="en-US" sz="4000" dirty="0">
                <a:solidFill>
                  <a:schemeClr val="tx1"/>
                </a:solidFill>
                <a:ea typeface="ヒラギノ角ゴ Pro W3" pitchFamily="-102" charset="-128"/>
                <a:cs typeface="ヒラギノ角ゴ Pro W3" pitchFamily="-102" charset="-128"/>
              </a:rPr>
              <a:t>; 15 minutes)</a:t>
            </a:r>
          </a:p>
        </p:txBody>
      </p:sp>
      <p:sp>
        <p:nvSpPr>
          <p:cNvPr id="18435" name="TextBox 2"/>
          <p:cNvSpPr txBox="1">
            <a:spLocks noChangeArrowheads="1"/>
          </p:cNvSpPr>
          <p:nvPr/>
        </p:nvSpPr>
        <p:spPr bwMode="auto">
          <a:xfrm>
            <a:off x="3352800" y="1219200"/>
            <a:ext cx="3733800" cy="461963"/>
          </a:xfrm>
          <a:prstGeom prst="rect">
            <a:avLst/>
          </a:prstGeom>
          <a:noFill/>
          <a:ln w="9525">
            <a:noFill/>
            <a:miter lim="800000"/>
            <a:headEnd/>
            <a:tailEnd/>
          </a:ln>
        </p:spPr>
        <p:txBody>
          <a:bodyPr>
            <a:prstTxWarp prst="textNoShape">
              <a:avLst/>
            </a:prstTxWarp>
            <a:spAutoFit/>
          </a:bodyPr>
          <a:lstStyle/>
          <a:p>
            <a:r>
              <a:rPr lang="en-US" sz="2400">
                <a:solidFill>
                  <a:schemeClr val="tx1"/>
                </a:solidFill>
                <a:ea typeface="ヒラギノ角ゴ Pro W3" pitchFamily="-102" charset="-128"/>
                <a:cs typeface="ヒラギノ角ゴ Pro W3" pitchFamily="-102" charset="-128"/>
              </a:rPr>
              <a:t>Mean Rainfall (mm)</a:t>
            </a:r>
          </a:p>
        </p:txBody>
      </p:sp>
      <p:sp>
        <p:nvSpPr>
          <p:cNvPr id="5" name="TextBox 4"/>
          <p:cNvSpPr txBox="1"/>
          <p:nvPr/>
        </p:nvSpPr>
        <p:spPr>
          <a:xfrm rot="10800000" flipV="1">
            <a:off x="4132913" y="4363169"/>
            <a:ext cx="713657" cy="461665"/>
          </a:xfrm>
          <a:prstGeom prst="rect">
            <a:avLst/>
          </a:prstGeom>
          <a:noFill/>
        </p:spPr>
        <p:txBody>
          <a:bodyPr wrap="square" rtlCol="0">
            <a:spAutoFit/>
          </a:bodyPr>
          <a:lstStyle/>
          <a:p>
            <a:r>
              <a:rPr lang="en-US" sz="2400" b="1" dirty="0" smtClean="0"/>
              <a:t>BWI</a:t>
            </a:r>
            <a:endParaRPr lang="en-US" sz="2400" b="1" dirty="0"/>
          </a:p>
        </p:txBody>
      </p:sp>
      <p:sp>
        <p:nvSpPr>
          <p:cNvPr id="6" name="TextBox 5"/>
          <p:cNvSpPr txBox="1"/>
          <p:nvPr/>
        </p:nvSpPr>
        <p:spPr>
          <a:xfrm>
            <a:off x="4532843" y="4130674"/>
            <a:ext cx="337953" cy="461665"/>
          </a:xfrm>
          <a:prstGeom prst="rect">
            <a:avLst/>
          </a:prstGeom>
          <a:noFill/>
        </p:spPr>
        <p:txBody>
          <a:bodyPr wrap="none" rtlCol="0">
            <a:spAutoFit/>
          </a:bodyPr>
          <a:lstStyle/>
          <a:p>
            <a:r>
              <a:rPr lang="en-US" sz="2400" dirty="0" smtClean="0"/>
              <a:t>•</a:t>
            </a:r>
            <a:endParaRPr lang="en-US" sz="2400" dirty="0"/>
          </a:p>
        </p:txBody>
      </p:sp>
      <p:sp>
        <p:nvSpPr>
          <p:cNvPr id="7" name="TextBox 6"/>
          <p:cNvSpPr txBox="1"/>
          <p:nvPr/>
        </p:nvSpPr>
        <p:spPr>
          <a:xfrm>
            <a:off x="7967132" y="5918212"/>
            <a:ext cx="1243813" cy="923330"/>
          </a:xfrm>
          <a:prstGeom prst="rect">
            <a:avLst/>
          </a:prstGeom>
          <a:noFill/>
        </p:spPr>
        <p:txBody>
          <a:bodyPr wrap="none" rtlCol="0">
            <a:spAutoFit/>
          </a:bodyPr>
          <a:lstStyle/>
          <a:p>
            <a:r>
              <a:rPr lang="en-US" dirty="0" smtClean="0"/>
              <a:t>Smith et al.</a:t>
            </a:r>
          </a:p>
          <a:p>
            <a:r>
              <a:rPr lang="en-US" dirty="0" smtClean="0"/>
              <a:t>2012</a:t>
            </a:r>
          </a:p>
          <a:p>
            <a:r>
              <a:rPr lang="en-US" dirty="0" smtClean="0"/>
              <a:t>In press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5920" y="382006"/>
            <a:ext cx="8229600" cy="6172200"/>
          </a:xfrm>
          <a:prstGeom prst="rect">
            <a:avLst/>
          </a:prstGeom>
        </p:spPr>
      </p:pic>
      <p:sp>
        <p:nvSpPr>
          <p:cNvPr id="3" name="Rectangle 2"/>
          <p:cNvSpPr/>
          <p:nvPr/>
        </p:nvSpPr>
        <p:spPr>
          <a:xfrm>
            <a:off x="3427871" y="1414446"/>
            <a:ext cx="1775885" cy="691737"/>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0" y="1214180"/>
            <a:ext cx="9177338" cy="5435600"/>
            <a:chOff x="0" y="1295400"/>
            <a:chExt cx="9177338" cy="5435600"/>
          </a:xfrm>
        </p:grpSpPr>
        <p:pic>
          <p:nvPicPr>
            <p:cNvPr id="5" name="Picture 2" descr="na01441_"/>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7848600" y="3048000"/>
              <a:ext cx="304800" cy="842963"/>
            </a:xfrm>
            <a:prstGeom prst="rect">
              <a:avLst/>
            </a:prstGeom>
            <a:noFill/>
            <a:ln w="9525">
              <a:noFill/>
              <a:miter lim="800000"/>
              <a:headEnd/>
              <a:tailEnd/>
            </a:ln>
          </p:spPr>
        </p:pic>
        <p:sp>
          <p:nvSpPr>
            <p:cNvPr id="6" name="Line 3"/>
            <p:cNvSpPr>
              <a:spLocks noChangeShapeType="1"/>
            </p:cNvSpPr>
            <p:nvPr/>
          </p:nvSpPr>
          <p:spPr bwMode="auto">
            <a:xfrm flipH="1">
              <a:off x="1219200" y="4191000"/>
              <a:ext cx="1752600" cy="1752600"/>
            </a:xfrm>
            <a:prstGeom prst="line">
              <a:avLst/>
            </a:prstGeom>
            <a:noFill/>
            <a:ln w="9525">
              <a:solidFill>
                <a:schemeClr val="tx2"/>
              </a:solidFill>
              <a:round/>
              <a:headEnd/>
              <a:tailEnd/>
            </a:ln>
          </p:spPr>
          <p:txBody>
            <a:bodyPr wrap="none" anchor="ctr">
              <a:prstTxWarp prst="textNoShape">
                <a:avLst/>
              </a:prstTxWarp>
            </a:bodyPr>
            <a:lstStyle/>
            <a:p>
              <a:endParaRPr lang="en-US"/>
            </a:p>
          </p:txBody>
        </p:sp>
        <p:sp>
          <p:nvSpPr>
            <p:cNvPr id="7" name="Freeform 4" descr="Zig zag"/>
            <p:cNvSpPr>
              <a:spLocks/>
            </p:cNvSpPr>
            <p:nvPr/>
          </p:nvSpPr>
          <p:spPr bwMode="auto">
            <a:xfrm>
              <a:off x="2132013" y="3884613"/>
              <a:ext cx="479425" cy="234950"/>
            </a:xfrm>
            <a:custGeom>
              <a:avLst/>
              <a:gdLst>
                <a:gd name="T0" fmla="*/ 2147483647 w 302"/>
                <a:gd name="T1" fmla="*/ 2147483647 h 148"/>
                <a:gd name="T2" fmla="*/ 2147483647 w 302"/>
                <a:gd name="T3" fmla="*/ 2147483647 h 148"/>
                <a:gd name="T4" fmla="*/ 2147483647 w 302"/>
                <a:gd name="T5" fmla="*/ 2147483647 h 148"/>
                <a:gd name="T6" fmla="*/ 2147483647 w 302"/>
                <a:gd name="T7" fmla="*/ 2147483647 h 148"/>
                <a:gd name="T8" fmla="*/ 2147483647 w 302"/>
                <a:gd name="T9" fmla="*/ 2147483647 h 148"/>
                <a:gd name="T10" fmla="*/ 2147483647 w 302"/>
                <a:gd name="T11" fmla="*/ 2147483647 h 148"/>
                <a:gd name="T12" fmla="*/ 2147483647 w 302"/>
                <a:gd name="T13" fmla="*/ 2147483647 h 148"/>
                <a:gd name="T14" fmla="*/ 2147483647 w 302"/>
                <a:gd name="T15" fmla="*/ 2147483647 h 148"/>
                <a:gd name="T16" fmla="*/ 2147483647 w 302"/>
                <a:gd name="T17" fmla="*/ 2147483647 h 148"/>
                <a:gd name="T18" fmla="*/ 2147483647 w 302"/>
                <a:gd name="T19" fmla="*/ 2147483647 h 148"/>
                <a:gd name="T20" fmla="*/ 2147483647 w 302"/>
                <a:gd name="T21" fmla="*/ 2147483647 h 148"/>
                <a:gd name="T22" fmla="*/ 2147483647 w 302"/>
                <a:gd name="T23" fmla="*/ 2147483647 h 148"/>
                <a:gd name="T24" fmla="*/ 2147483647 w 302"/>
                <a:gd name="T25" fmla="*/ 2147483647 h 1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2"/>
                <a:gd name="T40" fmla="*/ 0 h 148"/>
                <a:gd name="T41" fmla="*/ 302 w 302"/>
                <a:gd name="T42" fmla="*/ 148 h 1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2" h="148">
                  <a:moveTo>
                    <a:pt x="175" y="19"/>
                  </a:moveTo>
                  <a:cubicBezTo>
                    <a:pt x="180" y="20"/>
                    <a:pt x="197" y="18"/>
                    <a:pt x="205" y="25"/>
                  </a:cubicBezTo>
                  <a:cubicBezTo>
                    <a:pt x="213" y="32"/>
                    <a:pt x="221" y="47"/>
                    <a:pt x="223" y="58"/>
                  </a:cubicBezTo>
                  <a:cubicBezTo>
                    <a:pt x="225" y="69"/>
                    <a:pt x="208" y="83"/>
                    <a:pt x="220" y="94"/>
                  </a:cubicBezTo>
                  <a:cubicBezTo>
                    <a:pt x="232" y="105"/>
                    <a:pt x="294" y="118"/>
                    <a:pt x="298" y="127"/>
                  </a:cubicBezTo>
                  <a:cubicBezTo>
                    <a:pt x="302" y="136"/>
                    <a:pt x="273" y="148"/>
                    <a:pt x="244" y="148"/>
                  </a:cubicBezTo>
                  <a:cubicBezTo>
                    <a:pt x="215" y="148"/>
                    <a:pt x="159" y="140"/>
                    <a:pt x="124" y="128"/>
                  </a:cubicBezTo>
                  <a:cubicBezTo>
                    <a:pt x="89" y="116"/>
                    <a:pt x="52" y="96"/>
                    <a:pt x="32" y="76"/>
                  </a:cubicBezTo>
                  <a:cubicBezTo>
                    <a:pt x="12" y="57"/>
                    <a:pt x="0" y="20"/>
                    <a:pt x="3" y="10"/>
                  </a:cubicBezTo>
                  <a:cubicBezTo>
                    <a:pt x="6" y="0"/>
                    <a:pt x="41" y="15"/>
                    <a:pt x="52" y="16"/>
                  </a:cubicBezTo>
                  <a:cubicBezTo>
                    <a:pt x="63" y="17"/>
                    <a:pt x="60" y="16"/>
                    <a:pt x="70" y="16"/>
                  </a:cubicBezTo>
                  <a:cubicBezTo>
                    <a:pt x="80" y="16"/>
                    <a:pt x="98" y="16"/>
                    <a:pt x="115" y="16"/>
                  </a:cubicBezTo>
                  <a:cubicBezTo>
                    <a:pt x="132" y="16"/>
                    <a:pt x="163" y="19"/>
                    <a:pt x="175" y="19"/>
                  </a:cubicBezTo>
                </a:path>
              </a:pathLst>
            </a:custGeom>
            <a:pattFill prst="zigZag">
              <a:fgClr>
                <a:srgbClr val="CC6600"/>
              </a:fgClr>
              <a:bgClr>
                <a:schemeClr val="bg1"/>
              </a:bgClr>
            </a:pattFill>
            <a:ln w="38100">
              <a:solidFill>
                <a:schemeClr val="hlink"/>
              </a:solidFill>
              <a:round/>
              <a:headEnd/>
              <a:tailEnd/>
            </a:ln>
          </p:spPr>
          <p:txBody>
            <a:bodyPr>
              <a:prstTxWarp prst="textNoShape">
                <a:avLst/>
              </a:prstTxWarp>
            </a:bodyPr>
            <a:lstStyle/>
            <a:p>
              <a:endParaRPr lang="en-US"/>
            </a:p>
          </p:txBody>
        </p:sp>
        <p:sp>
          <p:nvSpPr>
            <p:cNvPr id="8" name="Freeform 5" descr="Large confetti"/>
            <p:cNvSpPr>
              <a:spLocks/>
            </p:cNvSpPr>
            <p:nvPr/>
          </p:nvSpPr>
          <p:spPr bwMode="auto">
            <a:xfrm>
              <a:off x="4592638" y="5010150"/>
              <a:ext cx="2311400" cy="946150"/>
            </a:xfrm>
            <a:custGeom>
              <a:avLst/>
              <a:gdLst>
                <a:gd name="T0" fmla="*/ 2147483647 w 1456"/>
                <a:gd name="T1" fmla="*/ 0 h 596"/>
                <a:gd name="T2" fmla="*/ 2147483647 w 1456"/>
                <a:gd name="T3" fmla="*/ 2147483647 h 596"/>
                <a:gd name="T4" fmla="*/ 2147483647 w 1456"/>
                <a:gd name="T5" fmla="*/ 2147483647 h 596"/>
                <a:gd name="T6" fmla="*/ 2147483647 w 1456"/>
                <a:gd name="T7" fmla="*/ 2147483647 h 596"/>
                <a:gd name="T8" fmla="*/ 2147483647 w 1456"/>
                <a:gd name="T9" fmla="*/ 2147483647 h 596"/>
                <a:gd name="T10" fmla="*/ 2147483647 w 1456"/>
                <a:gd name="T11" fmla="*/ 2147483647 h 596"/>
                <a:gd name="T12" fmla="*/ 2147483647 w 1456"/>
                <a:gd name="T13" fmla="*/ 2147483647 h 596"/>
                <a:gd name="T14" fmla="*/ 2147483647 w 1456"/>
                <a:gd name="T15" fmla="*/ 2147483647 h 596"/>
                <a:gd name="T16" fmla="*/ 2147483647 w 1456"/>
                <a:gd name="T17" fmla="*/ 2147483647 h 596"/>
                <a:gd name="T18" fmla="*/ 2147483647 w 1456"/>
                <a:gd name="T19" fmla="*/ 2147483647 h 596"/>
                <a:gd name="T20" fmla="*/ 2147483647 w 1456"/>
                <a:gd name="T21" fmla="*/ 2147483647 h 596"/>
                <a:gd name="T22" fmla="*/ 2147483647 w 1456"/>
                <a:gd name="T23" fmla="*/ 2147483647 h 596"/>
                <a:gd name="T24" fmla="*/ 2147483647 w 1456"/>
                <a:gd name="T25" fmla="*/ 2147483647 h 596"/>
                <a:gd name="T26" fmla="*/ 2147483647 w 1456"/>
                <a:gd name="T27" fmla="*/ 2147483647 h 596"/>
                <a:gd name="T28" fmla="*/ 2147483647 w 1456"/>
                <a:gd name="T29" fmla="*/ 2147483647 h 596"/>
                <a:gd name="T30" fmla="*/ 2147483647 w 1456"/>
                <a:gd name="T31" fmla="*/ 2147483647 h 596"/>
                <a:gd name="T32" fmla="*/ 2147483647 w 1456"/>
                <a:gd name="T33" fmla="*/ 2147483647 h 596"/>
                <a:gd name="T34" fmla="*/ 2147483647 w 1456"/>
                <a:gd name="T35" fmla="*/ 2147483647 h 596"/>
                <a:gd name="T36" fmla="*/ 2147483647 w 1456"/>
                <a:gd name="T37" fmla="*/ 2147483647 h 596"/>
                <a:gd name="T38" fmla="*/ 2147483647 w 1456"/>
                <a:gd name="T39" fmla="*/ 2147483647 h 596"/>
                <a:gd name="T40" fmla="*/ 2147483647 w 1456"/>
                <a:gd name="T41" fmla="*/ 0 h 5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56"/>
                <a:gd name="T64" fmla="*/ 0 h 596"/>
                <a:gd name="T65" fmla="*/ 1456 w 1456"/>
                <a:gd name="T66" fmla="*/ 596 h 5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56" h="596">
                  <a:moveTo>
                    <a:pt x="71" y="0"/>
                  </a:moveTo>
                  <a:cubicBezTo>
                    <a:pt x="48" y="22"/>
                    <a:pt x="0" y="47"/>
                    <a:pt x="11" y="60"/>
                  </a:cubicBezTo>
                  <a:cubicBezTo>
                    <a:pt x="22" y="73"/>
                    <a:pt x="97" y="74"/>
                    <a:pt x="137" y="81"/>
                  </a:cubicBezTo>
                  <a:cubicBezTo>
                    <a:pt x="177" y="88"/>
                    <a:pt x="190" y="87"/>
                    <a:pt x="251" y="102"/>
                  </a:cubicBezTo>
                  <a:cubicBezTo>
                    <a:pt x="312" y="117"/>
                    <a:pt x="437" y="135"/>
                    <a:pt x="503" y="170"/>
                  </a:cubicBezTo>
                  <a:cubicBezTo>
                    <a:pt x="569" y="205"/>
                    <a:pt x="607" y="250"/>
                    <a:pt x="647" y="314"/>
                  </a:cubicBezTo>
                  <a:cubicBezTo>
                    <a:pt x="687" y="378"/>
                    <a:pt x="660" y="512"/>
                    <a:pt x="743" y="554"/>
                  </a:cubicBezTo>
                  <a:cubicBezTo>
                    <a:pt x="826" y="596"/>
                    <a:pt x="1050" y="566"/>
                    <a:pt x="1147" y="564"/>
                  </a:cubicBezTo>
                  <a:cubicBezTo>
                    <a:pt x="1244" y="562"/>
                    <a:pt x="1288" y="553"/>
                    <a:pt x="1323" y="540"/>
                  </a:cubicBezTo>
                  <a:cubicBezTo>
                    <a:pt x="1358" y="527"/>
                    <a:pt x="1351" y="521"/>
                    <a:pt x="1355" y="484"/>
                  </a:cubicBezTo>
                  <a:cubicBezTo>
                    <a:pt x="1359" y="447"/>
                    <a:pt x="1347" y="361"/>
                    <a:pt x="1347" y="316"/>
                  </a:cubicBezTo>
                  <a:cubicBezTo>
                    <a:pt x="1347" y="271"/>
                    <a:pt x="1344" y="252"/>
                    <a:pt x="1355" y="212"/>
                  </a:cubicBezTo>
                  <a:cubicBezTo>
                    <a:pt x="1366" y="172"/>
                    <a:pt x="1408" y="101"/>
                    <a:pt x="1412" y="75"/>
                  </a:cubicBezTo>
                  <a:cubicBezTo>
                    <a:pt x="1416" y="49"/>
                    <a:pt x="1391" y="54"/>
                    <a:pt x="1379" y="54"/>
                  </a:cubicBezTo>
                  <a:cubicBezTo>
                    <a:pt x="1367" y="54"/>
                    <a:pt x="1456" y="70"/>
                    <a:pt x="1339" y="72"/>
                  </a:cubicBezTo>
                  <a:cubicBezTo>
                    <a:pt x="1222" y="74"/>
                    <a:pt x="815" y="70"/>
                    <a:pt x="675" y="68"/>
                  </a:cubicBezTo>
                  <a:cubicBezTo>
                    <a:pt x="535" y="66"/>
                    <a:pt x="555" y="63"/>
                    <a:pt x="497" y="57"/>
                  </a:cubicBezTo>
                  <a:cubicBezTo>
                    <a:pt x="439" y="51"/>
                    <a:pt x="367" y="34"/>
                    <a:pt x="326" y="30"/>
                  </a:cubicBezTo>
                  <a:cubicBezTo>
                    <a:pt x="285" y="26"/>
                    <a:pt x="285" y="33"/>
                    <a:pt x="248" y="30"/>
                  </a:cubicBezTo>
                  <a:cubicBezTo>
                    <a:pt x="211" y="27"/>
                    <a:pt x="130" y="14"/>
                    <a:pt x="101" y="9"/>
                  </a:cubicBezTo>
                  <a:cubicBezTo>
                    <a:pt x="72" y="4"/>
                    <a:pt x="77" y="2"/>
                    <a:pt x="71" y="0"/>
                  </a:cubicBezTo>
                  <a:close/>
                </a:path>
              </a:pathLst>
            </a:custGeom>
            <a:pattFill prst="lgConfetti">
              <a:fgClr>
                <a:srgbClr val="FF9933"/>
              </a:fgClr>
              <a:bgClr>
                <a:srgbClr val="A8F6F6"/>
              </a:bgClr>
            </a:pattFill>
            <a:ln w="9525">
              <a:solidFill>
                <a:schemeClr val="hlink"/>
              </a:solidFill>
              <a:round/>
              <a:headEnd/>
              <a:tailEnd/>
            </a:ln>
          </p:spPr>
          <p:txBody>
            <a:bodyPr>
              <a:prstTxWarp prst="textNoShape">
                <a:avLst/>
              </a:prstTxWarp>
            </a:bodyPr>
            <a:lstStyle/>
            <a:p>
              <a:endParaRPr lang="en-US"/>
            </a:p>
          </p:txBody>
        </p:sp>
        <p:sp>
          <p:nvSpPr>
            <p:cNvPr id="9" name="Freeform 6"/>
            <p:cNvSpPr>
              <a:spLocks/>
            </p:cNvSpPr>
            <p:nvPr/>
          </p:nvSpPr>
          <p:spPr bwMode="auto">
            <a:xfrm>
              <a:off x="0" y="3729038"/>
              <a:ext cx="5562600" cy="1376362"/>
            </a:xfrm>
            <a:custGeom>
              <a:avLst/>
              <a:gdLst>
                <a:gd name="T0" fmla="*/ 0 w 3504"/>
                <a:gd name="T1" fmla="*/ 2147483647 h 867"/>
                <a:gd name="T2" fmla="*/ 2147483647 w 3504"/>
                <a:gd name="T3" fmla="*/ 2147483647 h 867"/>
                <a:gd name="T4" fmla="*/ 2147483647 w 3504"/>
                <a:gd name="T5" fmla="*/ 2147483647 h 867"/>
                <a:gd name="T6" fmla="*/ 2147483647 w 3504"/>
                <a:gd name="T7" fmla="*/ 2147483647 h 867"/>
                <a:gd name="T8" fmla="*/ 2147483647 w 3504"/>
                <a:gd name="T9" fmla="*/ 2147483647 h 867"/>
                <a:gd name="T10" fmla="*/ 2147483647 w 3504"/>
                <a:gd name="T11" fmla="*/ 2147483647 h 867"/>
                <a:gd name="T12" fmla="*/ 2147483647 w 3504"/>
                <a:gd name="T13" fmla="*/ 2147483647 h 867"/>
                <a:gd name="T14" fmla="*/ 2147483647 w 3504"/>
                <a:gd name="T15" fmla="*/ 2147483647 h 867"/>
                <a:gd name="T16" fmla="*/ 2147483647 w 3504"/>
                <a:gd name="T17" fmla="*/ 2147483647 h 867"/>
                <a:gd name="T18" fmla="*/ 2147483647 w 3504"/>
                <a:gd name="T19" fmla="*/ 2147483647 h 867"/>
                <a:gd name="T20" fmla="*/ 2147483647 w 3504"/>
                <a:gd name="T21" fmla="*/ 2147483647 h 867"/>
                <a:gd name="T22" fmla="*/ 2147483647 w 3504"/>
                <a:gd name="T23" fmla="*/ 2147483647 h 867"/>
                <a:gd name="T24" fmla="*/ 2147483647 w 3504"/>
                <a:gd name="T25" fmla="*/ 2147483647 h 867"/>
                <a:gd name="T26" fmla="*/ 2147483647 w 3504"/>
                <a:gd name="T27" fmla="*/ 2147483647 h 867"/>
                <a:gd name="T28" fmla="*/ 2147483647 w 3504"/>
                <a:gd name="T29" fmla="*/ 2147483647 h 867"/>
                <a:gd name="T30" fmla="*/ 2147483647 w 3504"/>
                <a:gd name="T31" fmla="*/ 2147483647 h 867"/>
                <a:gd name="T32" fmla="*/ 2147483647 w 3504"/>
                <a:gd name="T33" fmla="*/ 2147483647 h 867"/>
                <a:gd name="T34" fmla="*/ 2147483647 w 3504"/>
                <a:gd name="T35" fmla="*/ 2147483647 h 867"/>
                <a:gd name="T36" fmla="*/ 2147483647 w 3504"/>
                <a:gd name="T37" fmla="*/ 2147483647 h 867"/>
                <a:gd name="T38" fmla="*/ 2147483647 w 3504"/>
                <a:gd name="T39" fmla="*/ 2147483647 h 867"/>
                <a:gd name="T40" fmla="*/ 2147483647 w 3504"/>
                <a:gd name="T41" fmla="*/ 2147483647 h 867"/>
                <a:gd name="T42" fmla="*/ 2147483647 w 3504"/>
                <a:gd name="T43" fmla="*/ 2147483647 h 867"/>
                <a:gd name="T44" fmla="*/ 2147483647 w 3504"/>
                <a:gd name="T45" fmla="*/ 2147483647 h 867"/>
                <a:gd name="T46" fmla="*/ 2147483647 w 3504"/>
                <a:gd name="T47" fmla="*/ 2147483647 h 867"/>
                <a:gd name="T48" fmla="*/ 2147483647 w 3504"/>
                <a:gd name="T49" fmla="*/ 2147483647 h 867"/>
                <a:gd name="T50" fmla="*/ 2147483647 w 3504"/>
                <a:gd name="T51" fmla="*/ 2147483647 h 867"/>
                <a:gd name="T52" fmla="*/ 2147483647 w 3504"/>
                <a:gd name="T53" fmla="*/ 2147483647 h 86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04"/>
                <a:gd name="T82" fmla="*/ 0 h 867"/>
                <a:gd name="T83" fmla="*/ 3504 w 3504"/>
                <a:gd name="T84" fmla="*/ 867 h 86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04" h="867">
                  <a:moveTo>
                    <a:pt x="0" y="3"/>
                  </a:moveTo>
                  <a:cubicBezTo>
                    <a:pt x="15" y="4"/>
                    <a:pt x="63" y="0"/>
                    <a:pt x="88" y="11"/>
                  </a:cubicBezTo>
                  <a:cubicBezTo>
                    <a:pt x="113" y="22"/>
                    <a:pt x="138" y="54"/>
                    <a:pt x="152" y="67"/>
                  </a:cubicBezTo>
                  <a:cubicBezTo>
                    <a:pt x="166" y="80"/>
                    <a:pt x="158" y="94"/>
                    <a:pt x="174" y="87"/>
                  </a:cubicBezTo>
                  <a:cubicBezTo>
                    <a:pt x="190" y="80"/>
                    <a:pt x="220" y="40"/>
                    <a:pt x="248" y="27"/>
                  </a:cubicBezTo>
                  <a:cubicBezTo>
                    <a:pt x="276" y="14"/>
                    <a:pt x="304" y="6"/>
                    <a:pt x="344" y="11"/>
                  </a:cubicBezTo>
                  <a:cubicBezTo>
                    <a:pt x="384" y="16"/>
                    <a:pt x="442" y="43"/>
                    <a:pt x="488" y="59"/>
                  </a:cubicBezTo>
                  <a:cubicBezTo>
                    <a:pt x="534" y="75"/>
                    <a:pt x="574" y="87"/>
                    <a:pt x="618" y="105"/>
                  </a:cubicBezTo>
                  <a:cubicBezTo>
                    <a:pt x="662" y="123"/>
                    <a:pt x="714" y="148"/>
                    <a:pt x="753" y="165"/>
                  </a:cubicBezTo>
                  <a:cubicBezTo>
                    <a:pt x="792" y="182"/>
                    <a:pt x="814" y="195"/>
                    <a:pt x="849" y="207"/>
                  </a:cubicBezTo>
                  <a:cubicBezTo>
                    <a:pt x="884" y="219"/>
                    <a:pt x="914" y="236"/>
                    <a:pt x="963" y="240"/>
                  </a:cubicBezTo>
                  <a:cubicBezTo>
                    <a:pt x="1012" y="244"/>
                    <a:pt x="1101" y="241"/>
                    <a:pt x="1146" y="234"/>
                  </a:cubicBezTo>
                  <a:cubicBezTo>
                    <a:pt x="1191" y="227"/>
                    <a:pt x="1203" y="203"/>
                    <a:pt x="1235" y="197"/>
                  </a:cubicBezTo>
                  <a:cubicBezTo>
                    <a:pt x="1267" y="191"/>
                    <a:pt x="1301" y="190"/>
                    <a:pt x="1336" y="197"/>
                  </a:cubicBezTo>
                  <a:cubicBezTo>
                    <a:pt x="1371" y="204"/>
                    <a:pt x="1415" y="225"/>
                    <a:pt x="1444" y="239"/>
                  </a:cubicBezTo>
                  <a:cubicBezTo>
                    <a:pt x="1473" y="253"/>
                    <a:pt x="1473" y="264"/>
                    <a:pt x="1511" y="281"/>
                  </a:cubicBezTo>
                  <a:cubicBezTo>
                    <a:pt x="1549" y="298"/>
                    <a:pt x="1627" y="331"/>
                    <a:pt x="1672" y="339"/>
                  </a:cubicBezTo>
                  <a:cubicBezTo>
                    <a:pt x="1717" y="347"/>
                    <a:pt x="1744" y="335"/>
                    <a:pt x="1784" y="331"/>
                  </a:cubicBezTo>
                  <a:cubicBezTo>
                    <a:pt x="1824" y="327"/>
                    <a:pt x="1849" y="298"/>
                    <a:pt x="1912" y="315"/>
                  </a:cubicBezTo>
                  <a:cubicBezTo>
                    <a:pt x="1975" y="332"/>
                    <a:pt x="2057" y="398"/>
                    <a:pt x="2160" y="435"/>
                  </a:cubicBezTo>
                  <a:cubicBezTo>
                    <a:pt x="2263" y="472"/>
                    <a:pt x="2429" y="499"/>
                    <a:pt x="2528" y="539"/>
                  </a:cubicBezTo>
                  <a:cubicBezTo>
                    <a:pt x="2627" y="579"/>
                    <a:pt x="2702" y="630"/>
                    <a:pt x="2752" y="675"/>
                  </a:cubicBezTo>
                  <a:cubicBezTo>
                    <a:pt x="2802" y="720"/>
                    <a:pt x="2794" y="793"/>
                    <a:pt x="2826" y="810"/>
                  </a:cubicBezTo>
                  <a:cubicBezTo>
                    <a:pt x="2858" y="827"/>
                    <a:pt x="2913" y="777"/>
                    <a:pt x="2944" y="779"/>
                  </a:cubicBezTo>
                  <a:cubicBezTo>
                    <a:pt x="2975" y="781"/>
                    <a:pt x="2948" y="813"/>
                    <a:pt x="3012" y="825"/>
                  </a:cubicBezTo>
                  <a:cubicBezTo>
                    <a:pt x="3076" y="837"/>
                    <a:pt x="3246" y="844"/>
                    <a:pt x="3328" y="851"/>
                  </a:cubicBezTo>
                  <a:cubicBezTo>
                    <a:pt x="3410" y="858"/>
                    <a:pt x="3467" y="864"/>
                    <a:pt x="3504" y="867"/>
                  </a:cubicBezTo>
                </a:path>
              </a:pathLst>
            </a:custGeom>
            <a:noFill/>
            <a:ln w="38100">
              <a:solidFill>
                <a:schemeClr val="accent2"/>
              </a:solidFill>
              <a:round/>
              <a:headEnd/>
              <a:tailEnd/>
            </a:ln>
          </p:spPr>
          <p:txBody>
            <a:bodyPr>
              <a:prstTxWarp prst="textNoShape">
                <a:avLst/>
              </a:prstTxWarp>
            </a:bodyPr>
            <a:lstStyle/>
            <a:p>
              <a:endParaRPr lang="en-US"/>
            </a:p>
          </p:txBody>
        </p:sp>
        <p:sp>
          <p:nvSpPr>
            <p:cNvPr id="10" name="Rectangle 7"/>
            <p:cNvSpPr>
              <a:spLocks noChangeArrowheads="1"/>
            </p:cNvSpPr>
            <p:nvPr/>
          </p:nvSpPr>
          <p:spPr bwMode="auto">
            <a:xfrm>
              <a:off x="3429000" y="4038600"/>
              <a:ext cx="152400" cy="152400"/>
            </a:xfrm>
            <a:prstGeom prst="rect">
              <a:avLst/>
            </a:prstGeom>
            <a:gradFill rotWithShape="0">
              <a:gsLst>
                <a:gs pos="0">
                  <a:srgbClr val="765E5E"/>
                </a:gs>
                <a:gs pos="50000">
                  <a:srgbClr val="FFCCCC"/>
                </a:gs>
                <a:gs pos="100000">
                  <a:srgbClr val="765E5E"/>
                </a:gs>
              </a:gsLst>
              <a:lin ang="0" scaled="1"/>
            </a:gradFill>
            <a:ln w="9525">
              <a:solidFill>
                <a:schemeClr val="tx2"/>
              </a:solidFill>
              <a:miter lim="800000"/>
              <a:headEnd/>
              <a:tailEnd/>
            </a:ln>
          </p:spPr>
          <p:txBody>
            <a:bodyPr wrap="none" anchor="ctr">
              <a:prstTxWarp prst="textNoShape">
                <a:avLst/>
              </a:prstTxWarp>
            </a:bodyPr>
            <a:lstStyle/>
            <a:p>
              <a:endParaRPr lang="en-US"/>
            </a:p>
          </p:txBody>
        </p:sp>
        <p:sp>
          <p:nvSpPr>
            <p:cNvPr id="11" name="Rectangle 8"/>
            <p:cNvSpPr>
              <a:spLocks noChangeArrowheads="1"/>
            </p:cNvSpPr>
            <p:nvPr/>
          </p:nvSpPr>
          <p:spPr bwMode="auto">
            <a:xfrm>
              <a:off x="3505200" y="4343400"/>
              <a:ext cx="1600200" cy="152400"/>
            </a:xfrm>
            <a:prstGeom prst="rect">
              <a:avLst/>
            </a:prstGeom>
            <a:gradFill rotWithShape="0">
              <a:gsLst>
                <a:gs pos="0">
                  <a:srgbClr val="765E5E"/>
                </a:gs>
                <a:gs pos="50000">
                  <a:srgbClr val="FFCCCC"/>
                </a:gs>
                <a:gs pos="100000">
                  <a:srgbClr val="765E5E"/>
                </a:gs>
              </a:gsLst>
              <a:lin ang="5400000" scaled="1"/>
            </a:gradFill>
            <a:ln w="9525">
              <a:solidFill>
                <a:srgbClr val="993300"/>
              </a:solidFill>
              <a:miter lim="800000"/>
              <a:headEnd/>
              <a:tailEnd/>
            </a:ln>
          </p:spPr>
          <p:txBody>
            <a:bodyPr wrap="none" anchor="ctr">
              <a:prstTxWarp prst="textNoShape">
                <a:avLst/>
              </a:prstTxWarp>
            </a:bodyPr>
            <a:lstStyle/>
            <a:p>
              <a:endParaRPr lang="en-US"/>
            </a:p>
          </p:txBody>
        </p:sp>
        <p:sp>
          <p:nvSpPr>
            <p:cNvPr id="12" name="Freeform 9"/>
            <p:cNvSpPr>
              <a:spLocks/>
            </p:cNvSpPr>
            <p:nvPr/>
          </p:nvSpPr>
          <p:spPr bwMode="auto">
            <a:xfrm>
              <a:off x="5588000" y="5105400"/>
              <a:ext cx="1187450" cy="685800"/>
            </a:xfrm>
            <a:custGeom>
              <a:avLst/>
              <a:gdLst>
                <a:gd name="T0" fmla="*/ 2147483647 w 748"/>
                <a:gd name="T1" fmla="*/ 2147483647 h 432"/>
                <a:gd name="T2" fmla="*/ 2147483647 w 748"/>
                <a:gd name="T3" fmla="*/ 2147483647 h 432"/>
                <a:gd name="T4" fmla="*/ 2147483647 w 748"/>
                <a:gd name="T5" fmla="*/ 2147483647 h 432"/>
                <a:gd name="T6" fmla="*/ 0 w 748"/>
                <a:gd name="T7" fmla="*/ 0 h 432"/>
                <a:gd name="T8" fmla="*/ 2147483647 w 748"/>
                <a:gd name="T9" fmla="*/ 2147483647 h 432"/>
                <a:gd name="T10" fmla="*/ 2147483647 w 748"/>
                <a:gd name="T11" fmla="*/ 2147483647 h 432"/>
                <a:gd name="T12" fmla="*/ 2147483647 w 748"/>
                <a:gd name="T13" fmla="*/ 2147483647 h 432"/>
                <a:gd name="T14" fmla="*/ 2147483647 w 748"/>
                <a:gd name="T15" fmla="*/ 2147483647 h 432"/>
                <a:gd name="T16" fmla="*/ 2147483647 w 748"/>
                <a:gd name="T17" fmla="*/ 2147483647 h 432"/>
                <a:gd name="T18" fmla="*/ 2147483647 w 748"/>
                <a:gd name="T19" fmla="*/ 2147483647 h 432"/>
                <a:gd name="T20" fmla="*/ 2147483647 w 748"/>
                <a:gd name="T21" fmla="*/ 2147483647 h 432"/>
                <a:gd name="T22" fmla="*/ 2147483647 w 748"/>
                <a:gd name="T23" fmla="*/ 2147483647 h 432"/>
                <a:gd name="T24" fmla="*/ 2147483647 w 748"/>
                <a:gd name="T25" fmla="*/ 2147483647 h 432"/>
                <a:gd name="T26" fmla="*/ 2147483647 w 748"/>
                <a:gd name="T27" fmla="*/ 2147483647 h 432"/>
                <a:gd name="T28" fmla="*/ 2147483647 w 748"/>
                <a:gd name="T29" fmla="*/ 2147483647 h 432"/>
                <a:gd name="T30" fmla="*/ 2147483647 w 748"/>
                <a:gd name="T31" fmla="*/ 2147483647 h 432"/>
                <a:gd name="T32" fmla="*/ 2147483647 w 748"/>
                <a:gd name="T33" fmla="*/ 2147483647 h 4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8"/>
                <a:gd name="T52" fmla="*/ 0 h 432"/>
                <a:gd name="T53" fmla="*/ 748 w 748"/>
                <a:gd name="T54" fmla="*/ 432 h 4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8" h="432">
                  <a:moveTo>
                    <a:pt x="176" y="240"/>
                  </a:moveTo>
                  <a:lnTo>
                    <a:pt x="96" y="144"/>
                  </a:lnTo>
                  <a:lnTo>
                    <a:pt x="40" y="100"/>
                  </a:lnTo>
                  <a:lnTo>
                    <a:pt x="0" y="0"/>
                  </a:lnTo>
                  <a:lnTo>
                    <a:pt x="748" y="4"/>
                  </a:lnTo>
                  <a:lnTo>
                    <a:pt x="680" y="68"/>
                  </a:lnTo>
                  <a:lnTo>
                    <a:pt x="588" y="64"/>
                  </a:lnTo>
                  <a:lnTo>
                    <a:pt x="560" y="136"/>
                  </a:lnTo>
                  <a:lnTo>
                    <a:pt x="500" y="192"/>
                  </a:lnTo>
                  <a:lnTo>
                    <a:pt x="464" y="336"/>
                  </a:lnTo>
                  <a:lnTo>
                    <a:pt x="416" y="384"/>
                  </a:lnTo>
                  <a:lnTo>
                    <a:pt x="368" y="432"/>
                  </a:lnTo>
                  <a:lnTo>
                    <a:pt x="320" y="432"/>
                  </a:lnTo>
                  <a:lnTo>
                    <a:pt x="296" y="428"/>
                  </a:lnTo>
                  <a:lnTo>
                    <a:pt x="272" y="384"/>
                  </a:lnTo>
                  <a:lnTo>
                    <a:pt x="224" y="288"/>
                  </a:lnTo>
                  <a:lnTo>
                    <a:pt x="176" y="240"/>
                  </a:lnTo>
                  <a:close/>
                </a:path>
              </a:pathLst>
            </a:custGeom>
            <a:gradFill rotWithShape="0">
              <a:gsLst>
                <a:gs pos="0">
                  <a:srgbClr val="A8F6F6"/>
                </a:gs>
                <a:gs pos="100000">
                  <a:srgbClr val="5C8686"/>
                </a:gs>
              </a:gsLst>
              <a:lin ang="5400000" scaled="1"/>
            </a:gradFill>
            <a:ln w="9525">
              <a:solidFill>
                <a:schemeClr val="tx1"/>
              </a:solidFill>
              <a:round/>
              <a:headEnd/>
              <a:tailEnd/>
            </a:ln>
          </p:spPr>
          <p:txBody>
            <a:bodyPr>
              <a:prstTxWarp prst="textNoShape">
                <a:avLst/>
              </a:prstTxWarp>
            </a:bodyPr>
            <a:lstStyle/>
            <a:p>
              <a:endParaRPr lang="en-US"/>
            </a:p>
          </p:txBody>
        </p:sp>
        <p:sp>
          <p:nvSpPr>
            <p:cNvPr id="13" name="Rectangle 10"/>
            <p:cNvSpPr>
              <a:spLocks noChangeArrowheads="1"/>
            </p:cNvSpPr>
            <p:nvPr/>
          </p:nvSpPr>
          <p:spPr bwMode="auto">
            <a:xfrm>
              <a:off x="1143000" y="3276600"/>
              <a:ext cx="76200" cy="152400"/>
            </a:xfrm>
            <a:prstGeom prst="rect">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sp>
          <p:nvSpPr>
            <p:cNvPr id="14" name="Text Box 11"/>
            <p:cNvSpPr txBox="1">
              <a:spLocks noChangeArrowheads="1"/>
            </p:cNvSpPr>
            <p:nvPr/>
          </p:nvSpPr>
          <p:spPr bwMode="auto">
            <a:xfrm>
              <a:off x="1785938" y="5562600"/>
              <a:ext cx="1566862" cy="711200"/>
            </a:xfrm>
            <a:prstGeom prst="rect">
              <a:avLst/>
            </a:prstGeom>
            <a:noFill/>
            <a:ln w="9525">
              <a:solidFill>
                <a:schemeClr val="accent2"/>
              </a:solidFill>
              <a:miter lim="800000"/>
              <a:headEnd/>
              <a:tailEnd/>
            </a:ln>
          </p:spPr>
          <p:txBody>
            <a:bodyPr>
              <a:prstTxWarp prst="textNoShape">
                <a:avLst/>
              </a:prstTxWarp>
              <a:spAutoFit/>
            </a:bodyPr>
            <a:lstStyle/>
            <a:p>
              <a:pPr algn="ctr"/>
              <a:r>
                <a:rPr lang="en-US" sz="2000" b="1" dirty="0">
                  <a:latin typeface="Times New Roman" pitchFamily="-84" charset="0"/>
                </a:rPr>
                <a:t>Wastewater</a:t>
              </a:r>
            </a:p>
            <a:p>
              <a:pPr algn="ctr"/>
              <a:r>
                <a:rPr lang="en-US" sz="2000" b="1" dirty="0">
                  <a:latin typeface="Times New Roman" pitchFamily="-84" charset="0"/>
                </a:rPr>
                <a:t>Conduits</a:t>
              </a:r>
            </a:p>
          </p:txBody>
        </p:sp>
        <p:sp>
          <p:nvSpPr>
            <p:cNvPr id="15" name="Text Box 12"/>
            <p:cNvSpPr txBox="1">
              <a:spLocks noChangeArrowheads="1"/>
            </p:cNvSpPr>
            <p:nvPr/>
          </p:nvSpPr>
          <p:spPr bwMode="auto">
            <a:xfrm>
              <a:off x="3276600" y="2743200"/>
              <a:ext cx="1562100" cy="406400"/>
            </a:xfrm>
            <a:prstGeom prst="rect">
              <a:avLst/>
            </a:prstGeom>
            <a:noFill/>
            <a:ln w="9525">
              <a:solidFill>
                <a:schemeClr val="accent2"/>
              </a:solidFill>
              <a:miter lim="800000"/>
              <a:headEnd/>
              <a:tailEnd/>
            </a:ln>
          </p:spPr>
          <p:txBody>
            <a:bodyPr wrap="none">
              <a:prstTxWarp prst="textNoShape">
                <a:avLst/>
              </a:prstTxWarp>
              <a:spAutoFit/>
            </a:bodyPr>
            <a:lstStyle/>
            <a:p>
              <a:r>
                <a:rPr lang="en-US" sz="2000" b="1" dirty="0" err="1">
                  <a:latin typeface="Times New Roman" pitchFamily="-84" charset="0"/>
                </a:rPr>
                <a:t>Stormdrains</a:t>
              </a:r>
              <a:endParaRPr lang="en-US" sz="2000" b="1" dirty="0">
                <a:latin typeface="Times New Roman" pitchFamily="-84" charset="0"/>
              </a:endParaRPr>
            </a:p>
          </p:txBody>
        </p:sp>
        <p:sp>
          <p:nvSpPr>
            <p:cNvPr id="16" name="Freeform 13"/>
            <p:cNvSpPr>
              <a:spLocks/>
            </p:cNvSpPr>
            <p:nvPr/>
          </p:nvSpPr>
          <p:spPr bwMode="auto">
            <a:xfrm>
              <a:off x="2479675" y="3889375"/>
              <a:ext cx="80963" cy="149225"/>
            </a:xfrm>
            <a:custGeom>
              <a:avLst/>
              <a:gdLst>
                <a:gd name="T0" fmla="*/ 2147483647 w 51"/>
                <a:gd name="T1" fmla="*/ 2147483647 h 94"/>
                <a:gd name="T2" fmla="*/ 2147483647 w 51"/>
                <a:gd name="T3" fmla="*/ 2147483647 h 94"/>
                <a:gd name="T4" fmla="*/ 2147483647 w 51"/>
                <a:gd name="T5" fmla="*/ 0 h 94"/>
                <a:gd name="T6" fmla="*/ 0 w 51"/>
                <a:gd name="T7" fmla="*/ 0 h 94"/>
                <a:gd name="T8" fmla="*/ 0 60000 65536"/>
                <a:gd name="T9" fmla="*/ 0 60000 65536"/>
                <a:gd name="T10" fmla="*/ 0 60000 65536"/>
                <a:gd name="T11" fmla="*/ 0 60000 65536"/>
                <a:gd name="T12" fmla="*/ 0 w 51"/>
                <a:gd name="T13" fmla="*/ 0 h 94"/>
                <a:gd name="T14" fmla="*/ 51 w 51"/>
                <a:gd name="T15" fmla="*/ 94 h 94"/>
              </a:gdLst>
              <a:ahLst/>
              <a:cxnLst>
                <a:cxn ang="T8">
                  <a:pos x="T0" y="T1"/>
                </a:cxn>
                <a:cxn ang="T9">
                  <a:pos x="T2" y="T3"/>
                </a:cxn>
                <a:cxn ang="T10">
                  <a:pos x="T4" y="T5"/>
                </a:cxn>
                <a:cxn ang="T11">
                  <a:pos x="T6" y="T7"/>
                </a:cxn>
              </a:cxnLst>
              <a:rect l="T12" t="T13" r="T14" b="T15"/>
              <a:pathLst>
                <a:path w="51" h="94">
                  <a:moveTo>
                    <a:pt x="51" y="94"/>
                  </a:moveTo>
                  <a:lnTo>
                    <a:pt x="17" y="89"/>
                  </a:lnTo>
                  <a:lnTo>
                    <a:pt x="22" y="0"/>
                  </a:lnTo>
                  <a:lnTo>
                    <a:pt x="0" y="0"/>
                  </a:lnTo>
                </a:path>
              </a:pathLst>
            </a:custGeom>
            <a:noFill/>
            <a:ln w="57150">
              <a:solidFill>
                <a:srgbClr val="339966"/>
              </a:solidFill>
              <a:round/>
              <a:headEnd/>
              <a:tailEnd/>
            </a:ln>
          </p:spPr>
          <p:txBody>
            <a:bodyPr wrap="none" anchor="ctr">
              <a:prstTxWarp prst="textNoShape">
                <a:avLst/>
              </a:prstTxWarp>
            </a:bodyPr>
            <a:lstStyle/>
            <a:p>
              <a:endParaRPr lang="en-US"/>
            </a:p>
          </p:txBody>
        </p:sp>
        <p:sp>
          <p:nvSpPr>
            <p:cNvPr id="17" name="Line 14"/>
            <p:cNvSpPr>
              <a:spLocks noChangeShapeType="1"/>
            </p:cNvSpPr>
            <p:nvPr/>
          </p:nvSpPr>
          <p:spPr bwMode="auto">
            <a:xfrm flipH="1">
              <a:off x="2133600" y="3886200"/>
              <a:ext cx="381000" cy="0"/>
            </a:xfrm>
            <a:prstGeom prst="line">
              <a:avLst/>
            </a:prstGeom>
            <a:noFill/>
            <a:ln w="57150">
              <a:solidFill>
                <a:srgbClr val="339966"/>
              </a:solidFill>
              <a:round/>
              <a:headEnd/>
              <a:tailEnd/>
            </a:ln>
          </p:spPr>
          <p:txBody>
            <a:bodyPr wrap="none" anchor="ctr">
              <a:prstTxWarp prst="textNoShape">
                <a:avLst/>
              </a:prstTxWarp>
            </a:bodyPr>
            <a:lstStyle/>
            <a:p>
              <a:endParaRPr lang="en-US"/>
            </a:p>
          </p:txBody>
        </p:sp>
        <p:sp>
          <p:nvSpPr>
            <p:cNvPr id="18" name="Freeform 15"/>
            <p:cNvSpPr>
              <a:spLocks/>
            </p:cNvSpPr>
            <p:nvPr/>
          </p:nvSpPr>
          <p:spPr bwMode="auto">
            <a:xfrm>
              <a:off x="1958975" y="3733800"/>
              <a:ext cx="174625" cy="152400"/>
            </a:xfrm>
            <a:custGeom>
              <a:avLst/>
              <a:gdLst>
                <a:gd name="T0" fmla="*/ 2147483647 w 110"/>
                <a:gd name="T1" fmla="*/ 2147483647 h 96"/>
                <a:gd name="T2" fmla="*/ 2147483647 w 110"/>
                <a:gd name="T3" fmla="*/ 2147483647 h 96"/>
                <a:gd name="T4" fmla="*/ 2147483647 w 110"/>
                <a:gd name="T5" fmla="*/ 2147483647 h 96"/>
                <a:gd name="T6" fmla="*/ 2147483647 w 110"/>
                <a:gd name="T7" fmla="*/ 2147483647 h 96"/>
                <a:gd name="T8" fmla="*/ 0 w 110"/>
                <a:gd name="T9" fmla="*/ 0 h 96"/>
                <a:gd name="T10" fmla="*/ 0 60000 65536"/>
                <a:gd name="T11" fmla="*/ 0 60000 65536"/>
                <a:gd name="T12" fmla="*/ 0 60000 65536"/>
                <a:gd name="T13" fmla="*/ 0 60000 65536"/>
                <a:gd name="T14" fmla="*/ 0 60000 65536"/>
                <a:gd name="T15" fmla="*/ 0 w 110"/>
                <a:gd name="T16" fmla="*/ 0 h 96"/>
                <a:gd name="T17" fmla="*/ 110 w 110"/>
                <a:gd name="T18" fmla="*/ 96 h 96"/>
              </a:gdLst>
              <a:ahLst/>
              <a:cxnLst>
                <a:cxn ang="T10">
                  <a:pos x="T0" y="T1"/>
                </a:cxn>
                <a:cxn ang="T11">
                  <a:pos x="T2" y="T3"/>
                </a:cxn>
                <a:cxn ang="T12">
                  <a:pos x="T4" y="T5"/>
                </a:cxn>
                <a:cxn ang="T13">
                  <a:pos x="T6" y="T7"/>
                </a:cxn>
                <a:cxn ang="T14">
                  <a:pos x="T8" y="T9"/>
                </a:cxn>
              </a:cxnLst>
              <a:rect l="T15" t="T16" r="T17" b="T18"/>
              <a:pathLst>
                <a:path w="110" h="96">
                  <a:moveTo>
                    <a:pt x="110" y="96"/>
                  </a:moveTo>
                  <a:lnTo>
                    <a:pt x="93" y="96"/>
                  </a:lnTo>
                  <a:lnTo>
                    <a:pt x="67" y="31"/>
                  </a:lnTo>
                  <a:lnTo>
                    <a:pt x="19" y="2"/>
                  </a:lnTo>
                  <a:lnTo>
                    <a:pt x="0" y="0"/>
                  </a:lnTo>
                </a:path>
              </a:pathLst>
            </a:custGeom>
            <a:noFill/>
            <a:ln w="57150">
              <a:solidFill>
                <a:srgbClr val="339966"/>
              </a:solidFill>
              <a:round/>
              <a:headEnd/>
              <a:tailEnd/>
            </a:ln>
          </p:spPr>
          <p:txBody>
            <a:bodyPr wrap="none" anchor="ctr">
              <a:prstTxWarp prst="textNoShape">
                <a:avLst/>
              </a:prstTxWarp>
            </a:bodyPr>
            <a:lstStyle/>
            <a:p>
              <a:endParaRPr lang="en-US"/>
            </a:p>
          </p:txBody>
        </p:sp>
        <p:sp>
          <p:nvSpPr>
            <p:cNvPr id="19" name="Line 16"/>
            <p:cNvSpPr>
              <a:spLocks noChangeShapeType="1"/>
            </p:cNvSpPr>
            <p:nvPr/>
          </p:nvSpPr>
          <p:spPr bwMode="auto">
            <a:xfrm>
              <a:off x="4038600" y="4419600"/>
              <a:ext cx="228600" cy="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20" name="Line 17"/>
            <p:cNvSpPr>
              <a:spLocks noChangeShapeType="1"/>
            </p:cNvSpPr>
            <p:nvPr/>
          </p:nvSpPr>
          <p:spPr bwMode="auto">
            <a:xfrm>
              <a:off x="5181600" y="4419600"/>
              <a:ext cx="228600" cy="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21" name="Oval 23" descr="White marble"/>
            <p:cNvSpPr>
              <a:spLocks noChangeArrowheads="1"/>
            </p:cNvSpPr>
            <p:nvPr/>
          </p:nvSpPr>
          <p:spPr bwMode="auto">
            <a:xfrm>
              <a:off x="2057400" y="1295400"/>
              <a:ext cx="914400" cy="381000"/>
            </a:xfrm>
            <a:prstGeom prst="ellipse">
              <a:avLst/>
            </a:prstGeom>
            <a:blipFill dpi="0" rotWithShape="1">
              <a:blip r:embed="rId4"/>
              <a:srcRect/>
              <a:tile tx="0" ty="0" sx="100000" sy="100000" flip="none" algn="tl"/>
            </a:blipFill>
            <a:ln w="9525">
              <a:solidFill>
                <a:schemeClr val="accent2"/>
              </a:solidFill>
              <a:round/>
              <a:headEnd/>
              <a:tailEnd/>
            </a:ln>
          </p:spPr>
          <p:txBody>
            <a:bodyPr wrap="none" anchor="ctr">
              <a:prstTxWarp prst="textNoShape">
                <a:avLst/>
              </a:prstTxWarp>
            </a:bodyPr>
            <a:lstStyle/>
            <a:p>
              <a:endParaRPr lang="en-US"/>
            </a:p>
          </p:txBody>
        </p:sp>
        <p:sp>
          <p:nvSpPr>
            <p:cNvPr id="22" name="Oval 24" descr="White marble"/>
            <p:cNvSpPr>
              <a:spLocks noChangeArrowheads="1"/>
            </p:cNvSpPr>
            <p:nvPr/>
          </p:nvSpPr>
          <p:spPr bwMode="auto">
            <a:xfrm>
              <a:off x="2209800" y="1600200"/>
              <a:ext cx="914400" cy="228600"/>
            </a:xfrm>
            <a:prstGeom prst="ellipse">
              <a:avLst/>
            </a:prstGeom>
            <a:blipFill dpi="0" rotWithShape="1">
              <a:blip r:embed="rId4"/>
              <a:srcRect/>
              <a:tile tx="0" ty="0" sx="100000" sy="100000" flip="none" algn="tl"/>
            </a:blipFill>
            <a:ln w="9525">
              <a:solidFill>
                <a:schemeClr val="accent2"/>
              </a:solidFill>
              <a:round/>
              <a:headEnd/>
              <a:tailEnd/>
            </a:ln>
          </p:spPr>
          <p:txBody>
            <a:bodyPr wrap="none" anchor="ctr">
              <a:prstTxWarp prst="textNoShape">
                <a:avLst/>
              </a:prstTxWarp>
            </a:bodyPr>
            <a:lstStyle/>
            <a:p>
              <a:endParaRPr lang="en-US"/>
            </a:p>
          </p:txBody>
        </p:sp>
        <p:sp>
          <p:nvSpPr>
            <p:cNvPr id="23" name="Oval 25" descr="White marble"/>
            <p:cNvSpPr>
              <a:spLocks noChangeArrowheads="1"/>
            </p:cNvSpPr>
            <p:nvPr/>
          </p:nvSpPr>
          <p:spPr bwMode="auto">
            <a:xfrm>
              <a:off x="1676400" y="1524000"/>
              <a:ext cx="1295400" cy="228600"/>
            </a:xfrm>
            <a:prstGeom prst="ellipse">
              <a:avLst/>
            </a:prstGeom>
            <a:blipFill dpi="0" rotWithShape="1">
              <a:blip r:embed="rId4"/>
              <a:srcRect/>
              <a:tile tx="0" ty="0" sx="100000" sy="100000" flip="none" algn="tl"/>
            </a:blipFill>
            <a:ln w="9525">
              <a:solidFill>
                <a:schemeClr val="accent2"/>
              </a:solidFill>
              <a:round/>
              <a:headEnd/>
              <a:tailEnd/>
            </a:ln>
          </p:spPr>
          <p:txBody>
            <a:bodyPr wrap="none" anchor="ctr">
              <a:prstTxWarp prst="textNoShape">
                <a:avLst/>
              </a:prstTxWarp>
            </a:bodyPr>
            <a:lstStyle/>
            <a:p>
              <a:endParaRPr lang="en-US"/>
            </a:p>
          </p:txBody>
        </p:sp>
        <p:sp>
          <p:nvSpPr>
            <p:cNvPr id="24" name="Oval 26" descr="White marble"/>
            <p:cNvSpPr>
              <a:spLocks noChangeArrowheads="1"/>
            </p:cNvSpPr>
            <p:nvPr/>
          </p:nvSpPr>
          <p:spPr bwMode="auto">
            <a:xfrm>
              <a:off x="2590800" y="1600200"/>
              <a:ext cx="762000" cy="152400"/>
            </a:xfrm>
            <a:prstGeom prst="ellipse">
              <a:avLst/>
            </a:prstGeom>
            <a:blipFill dpi="0" rotWithShape="1">
              <a:blip r:embed="rId4"/>
              <a:srcRect/>
              <a:tile tx="0" ty="0" sx="100000" sy="100000" flip="none" algn="tl"/>
            </a:blipFill>
            <a:ln w="9525">
              <a:solidFill>
                <a:schemeClr val="accent2"/>
              </a:solidFill>
              <a:round/>
              <a:headEnd/>
              <a:tailEnd/>
            </a:ln>
          </p:spPr>
          <p:txBody>
            <a:bodyPr wrap="none" anchor="ctr">
              <a:prstTxWarp prst="textNoShape">
                <a:avLst/>
              </a:prstTxWarp>
            </a:bodyPr>
            <a:lstStyle/>
            <a:p>
              <a:endParaRPr lang="en-US"/>
            </a:p>
          </p:txBody>
        </p:sp>
        <p:sp>
          <p:nvSpPr>
            <p:cNvPr id="25" name="Oval 27" descr="White marble"/>
            <p:cNvSpPr>
              <a:spLocks noChangeArrowheads="1"/>
            </p:cNvSpPr>
            <p:nvPr/>
          </p:nvSpPr>
          <p:spPr bwMode="auto">
            <a:xfrm>
              <a:off x="2667000" y="1447800"/>
              <a:ext cx="609600" cy="228600"/>
            </a:xfrm>
            <a:prstGeom prst="ellipse">
              <a:avLst/>
            </a:prstGeom>
            <a:blipFill dpi="0" rotWithShape="1">
              <a:blip r:embed="rId4"/>
              <a:srcRect/>
              <a:tile tx="0" ty="0" sx="100000" sy="100000" flip="none" algn="tl"/>
            </a:blipFill>
            <a:ln w="9525">
              <a:solidFill>
                <a:schemeClr val="accent2"/>
              </a:solidFill>
              <a:round/>
              <a:headEnd/>
              <a:tailEnd/>
            </a:ln>
          </p:spPr>
          <p:txBody>
            <a:bodyPr wrap="none" anchor="ctr">
              <a:prstTxWarp prst="textNoShape">
                <a:avLst/>
              </a:prstTxWarp>
            </a:bodyPr>
            <a:lstStyle/>
            <a:p>
              <a:endParaRPr lang="en-US"/>
            </a:p>
          </p:txBody>
        </p:sp>
        <p:sp>
          <p:nvSpPr>
            <p:cNvPr id="26" name="Rectangle 28"/>
            <p:cNvSpPr>
              <a:spLocks noChangeArrowheads="1"/>
            </p:cNvSpPr>
            <p:nvPr/>
          </p:nvSpPr>
          <p:spPr bwMode="auto">
            <a:xfrm>
              <a:off x="1447800" y="3657600"/>
              <a:ext cx="76200" cy="1524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7" name="Rectangle 29"/>
            <p:cNvSpPr>
              <a:spLocks noChangeArrowheads="1"/>
            </p:cNvSpPr>
            <p:nvPr/>
          </p:nvSpPr>
          <p:spPr bwMode="auto">
            <a:xfrm>
              <a:off x="1371601" y="3810000"/>
              <a:ext cx="457200" cy="228600"/>
            </a:xfrm>
            <a:prstGeom prst="rect">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prstTxWarp prst="textNoShape">
                <a:avLst/>
              </a:prstTxWarp>
            </a:bodyPr>
            <a:lstStyle/>
            <a:p>
              <a:pPr>
                <a:defRPr/>
              </a:pPr>
              <a:endParaRPr lang="en-US">
                <a:latin typeface="Arial" pitchFamily="-108" charset="0"/>
              </a:endParaRPr>
            </a:p>
          </p:txBody>
        </p:sp>
        <p:sp>
          <p:nvSpPr>
            <p:cNvPr id="28" name="Rectangle 30"/>
            <p:cNvSpPr>
              <a:spLocks noChangeArrowheads="1"/>
            </p:cNvSpPr>
            <p:nvPr/>
          </p:nvSpPr>
          <p:spPr bwMode="auto">
            <a:xfrm>
              <a:off x="152400" y="4876800"/>
              <a:ext cx="1068388" cy="711200"/>
            </a:xfrm>
            <a:prstGeom prst="rect">
              <a:avLst/>
            </a:prstGeom>
            <a:noFill/>
            <a:ln w="9525">
              <a:solidFill>
                <a:schemeClr val="accent2"/>
              </a:solidFill>
              <a:miter lim="800000"/>
              <a:headEnd/>
              <a:tailEnd/>
            </a:ln>
          </p:spPr>
          <p:txBody>
            <a:bodyPr wrap="none">
              <a:prstTxWarp prst="textNoShape">
                <a:avLst/>
              </a:prstTxWarp>
              <a:spAutoFit/>
            </a:bodyPr>
            <a:lstStyle/>
            <a:p>
              <a:r>
                <a:rPr lang="en-US" sz="2000" b="1">
                  <a:latin typeface="Times New Roman" pitchFamily="-84" charset="0"/>
                </a:rPr>
                <a:t>Septic </a:t>
              </a:r>
            </a:p>
            <a:p>
              <a:r>
                <a:rPr lang="en-US" sz="2000" b="1">
                  <a:latin typeface="Times New Roman" pitchFamily="-84" charset="0"/>
                </a:rPr>
                <a:t>Systems</a:t>
              </a:r>
            </a:p>
          </p:txBody>
        </p:sp>
        <p:sp>
          <p:nvSpPr>
            <p:cNvPr id="29" name="Line 31"/>
            <p:cNvSpPr>
              <a:spLocks noChangeShapeType="1"/>
            </p:cNvSpPr>
            <p:nvPr/>
          </p:nvSpPr>
          <p:spPr bwMode="auto">
            <a:xfrm flipH="1">
              <a:off x="2514600" y="4038600"/>
              <a:ext cx="914400" cy="0"/>
            </a:xfrm>
            <a:prstGeom prst="line">
              <a:avLst/>
            </a:prstGeom>
            <a:noFill/>
            <a:ln w="127000">
              <a:pattFill prst="weave">
                <a:fgClr>
                  <a:schemeClr val="bg1"/>
                </a:fgClr>
                <a:bgClr>
                  <a:schemeClr val="tx1"/>
                </a:bgClr>
              </a:pattFill>
              <a:round/>
              <a:headEnd/>
              <a:tailEnd/>
            </a:ln>
          </p:spPr>
          <p:txBody>
            <a:bodyPr wrap="none" anchor="ctr">
              <a:prstTxWarp prst="textNoShape">
                <a:avLst/>
              </a:prstTxWarp>
            </a:bodyPr>
            <a:lstStyle/>
            <a:p>
              <a:endParaRPr lang="en-US"/>
            </a:p>
          </p:txBody>
        </p:sp>
        <p:sp>
          <p:nvSpPr>
            <p:cNvPr id="30" name="Text Box 32"/>
            <p:cNvSpPr txBox="1">
              <a:spLocks noChangeArrowheads="1"/>
            </p:cNvSpPr>
            <p:nvPr/>
          </p:nvSpPr>
          <p:spPr bwMode="auto">
            <a:xfrm>
              <a:off x="1381125" y="2286000"/>
              <a:ext cx="1131888" cy="581025"/>
            </a:xfrm>
            <a:prstGeom prst="rect">
              <a:avLst/>
            </a:prstGeom>
            <a:noFill/>
            <a:ln w="9525">
              <a:noFill/>
              <a:miter lim="800000"/>
              <a:headEnd/>
              <a:tailEnd/>
            </a:ln>
          </p:spPr>
          <p:txBody>
            <a:bodyPr wrap="none">
              <a:prstTxWarp prst="textNoShape">
                <a:avLst/>
              </a:prstTxWarp>
              <a:spAutoFit/>
            </a:bodyPr>
            <a:lstStyle/>
            <a:p>
              <a:pPr algn="ctr"/>
              <a:r>
                <a:rPr lang="en-US" sz="1600" b="1" i="1">
                  <a:latin typeface="Times New Roman" pitchFamily="-84" charset="0"/>
                </a:rPr>
                <a:t>Impervious</a:t>
              </a:r>
            </a:p>
            <a:p>
              <a:pPr algn="ctr"/>
              <a:r>
                <a:rPr lang="en-US" sz="1600" b="1" i="1">
                  <a:latin typeface="Times New Roman" pitchFamily="-84" charset="0"/>
                </a:rPr>
                <a:t>Surfaces</a:t>
              </a:r>
            </a:p>
          </p:txBody>
        </p:sp>
        <p:sp>
          <p:nvSpPr>
            <p:cNvPr id="31" name="Rectangle 33"/>
            <p:cNvSpPr>
              <a:spLocks noChangeArrowheads="1"/>
            </p:cNvSpPr>
            <p:nvPr/>
          </p:nvSpPr>
          <p:spPr bwMode="auto">
            <a:xfrm>
              <a:off x="1143001" y="3429000"/>
              <a:ext cx="381000" cy="228600"/>
            </a:xfrm>
            <a:prstGeom prst="rect">
              <a:avLst/>
            </a:prstGeom>
            <a:gradFill rotWithShape="1">
              <a:gsLst>
                <a:gs pos="0">
                  <a:schemeClr val="bg2">
                    <a:gamma/>
                    <a:shade val="46275"/>
                    <a:invGamma/>
                  </a:schemeClr>
                </a:gs>
                <a:gs pos="100000">
                  <a:schemeClr val="bg2"/>
                </a:gs>
              </a:gsLst>
              <a:lin ang="5400000" scaled="1"/>
            </a:gradFill>
            <a:ln w="9525">
              <a:solidFill>
                <a:schemeClr val="tx1"/>
              </a:solidFill>
              <a:miter lim="800000"/>
              <a:headEnd/>
              <a:tailEnd/>
            </a:ln>
            <a:effectLst/>
          </p:spPr>
          <p:txBody>
            <a:bodyPr wrap="none" anchor="ctr">
              <a:prstTxWarp prst="textNoShape">
                <a:avLst/>
              </a:prstTxWarp>
            </a:bodyPr>
            <a:lstStyle/>
            <a:p>
              <a:pPr>
                <a:defRPr/>
              </a:pPr>
              <a:endParaRPr lang="en-US">
                <a:latin typeface="Arial" pitchFamily="-108" charset="0"/>
              </a:endParaRPr>
            </a:p>
          </p:txBody>
        </p:sp>
        <p:sp>
          <p:nvSpPr>
            <p:cNvPr id="32" name="Freeform 34"/>
            <p:cNvSpPr>
              <a:spLocks/>
            </p:cNvSpPr>
            <p:nvPr/>
          </p:nvSpPr>
          <p:spPr bwMode="auto">
            <a:xfrm>
              <a:off x="0" y="3416300"/>
              <a:ext cx="1981200" cy="317500"/>
            </a:xfrm>
            <a:custGeom>
              <a:avLst/>
              <a:gdLst>
                <a:gd name="T0" fmla="*/ 2147483647 w 1248"/>
                <a:gd name="T1" fmla="*/ 2147483647 h 200"/>
                <a:gd name="T2" fmla="*/ 2147483647 w 1248"/>
                <a:gd name="T3" fmla="*/ 2147483647 h 200"/>
                <a:gd name="T4" fmla="*/ 2147483647 w 1248"/>
                <a:gd name="T5" fmla="*/ 2147483647 h 200"/>
                <a:gd name="T6" fmla="*/ 2147483647 w 1248"/>
                <a:gd name="T7" fmla="*/ 2147483647 h 200"/>
                <a:gd name="T8" fmla="*/ 2147483647 w 1248"/>
                <a:gd name="T9" fmla="*/ 2147483647 h 200"/>
                <a:gd name="T10" fmla="*/ 2147483647 w 1248"/>
                <a:gd name="T11" fmla="*/ 2147483647 h 200"/>
                <a:gd name="T12" fmla="*/ 2147483647 w 1248"/>
                <a:gd name="T13" fmla="*/ 2147483647 h 200"/>
                <a:gd name="T14" fmla="*/ 2147483647 w 1248"/>
                <a:gd name="T15" fmla="*/ 2147483647 h 200"/>
                <a:gd name="T16" fmla="*/ 2147483647 w 1248"/>
                <a:gd name="T17" fmla="*/ 0 h 200"/>
                <a:gd name="T18" fmla="*/ 0 w 1248"/>
                <a:gd name="T19" fmla="*/ 2147483647 h 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8"/>
                <a:gd name="T31" fmla="*/ 0 h 200"/>
                <a:gd name="T32" fmla="*/ 1248 w 1248"/>
                <a:gd name="T33" fmla="*/ 200 h 2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8" h="200">
                  <a:moveTo>
                    <a:pt x="1248" y="200"/>
                  </a:moveTo>
                  <a:lnTo>
                    <a:pt x="1104" y="200"/>
                  </a:lnTo>
                  <a:lnTo>
                    <a:pt x="1088" y="152"/>
                  </a:lnTo>
                  <a:lnTo>
                    <a:pt x="736" y="152"/>
                  </a:lnTo>
                  <a:lnTo>
                    <a:pt x="525" y="146"/>
                  </a:lnTo>
                  <a:lnTo>
                    <a:pt x="390" y="113"/>
                  </a:lnTo>
                  <a:lnTo>
                    <a:pt x="354" y="35"/>
                  </a:lnTo>
                  <a:lnTo>
                    <a:pt x="279" y="8"/>
                  </a:lnTo>
                  <a:lnTo>
                    <a:pt x="168" y="0"/>
                  </a:lnTo>
                  <a:lnTo>
                    <a:pt x="0" y="8"/>
                  </a:lnTo>
                </a:path>
              </a:pathLst>
            </a:custGeom>
            <a:noFill/>
            <a:ln w="101600">
              <a:solidFill>
                <a:srgbClr val="339966"/>
              </a:solidFill>
              <a:round/>
              <a:headEnd/>
              <a:tailEnd/>
            </a:ln>
          </p:spPr>
          <p:txBody>
            <a:bodyPr wrap="none" anchor="ctr">
              <a:prstTxWarp prst="textNoShape">
                <a:avLst/>
              </a:prstTxWarp>
            </a:bodyPr>
            <a:lstStyle/>
            <a:p>
              <a:endParaRPr lang="en-US"/>
            </a:p>
          </p:txBody>
        </p:sp>
        <p:sp>
          <p:nvSpPr>
            <p:cNvPr id="33" name="AutoShape 35"/>
            <p:cNvSpPr>
              <a:spLocks noChangeArrowheads="1"/>
            </p:cNvSpPr>
            <p:nvPr/>
          </p:nvSpPr>
          <p:spPr bwMode="auto">
            <a:xfrm>
              <a:off x="1066800" y="3276600"/>
              <a:ext cx="533400" cy="152400"/>
            </a:xfrm>
            <a:prstGeom prst="triangle">
              <a:avLst>
                <a:gd name="adj" fmla="val 50000"/>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sp>
          <p:nvSpPr>
            <p:cNvPr id="34" name="Text Box 36"/>
            <p:cNvSpPr txBox="1">
              <a:spLocks noChangeArrowheads="1"/>
            </p:cNvSpPr>
            <p:nvPr/>
          </p:nvSpPr>
          <p:spPr bwMode="auto">
            <a:xfrm>
              <a:off x="7010400" y="5181600"/>
              <a:ext cx="990600" cy="581025"/>
            </a:xfrm>
            <a:prstGeom prst="rect">
              <a:avLst/>
            </a:prstGeom>
            <a:noFill/>
            <a:ln w="9525">
              <a:noFill/>
              <a:miter lim="800000"/>
              <a:headEnd/>
              <a:tailEnd/>
            </a:ln>
          </p:spPr>
          <p:txBody>
            <a:bodyPr wrap="none">
              <a:prstTxWarp prst="textNoShape">
                <a:avLst/>
              </a:prstTxWarp>
              <a:spAutoFit/>
            </a:bodyPr>
            <a:lstStyle/>
            <a:p>
              <a:r>
                <a:rPr lang="en-US" sz="1600" b="1" i="1">
                  <a:latin typeface="Times New Roman" pitchFamily="-84" charset="0"/>
                </a:rPr>
                <a:t>Artificial </a:t>
              </a:r>
            </a:p>
            <a:p>
              <a:r>
                <a:rPr lang="en-US" sz="1600" b="1" i="1">
                  <a:latin typeface="Times New Roman" pitchFamily="-84" charset="0"/>
                </a:rPr>
                <a:t>Channels</a:t>
              </a:r>
              <a:endParaRPr lang="en-US" b="1" i="1">
                <a:latin typeface="Times New Roman" pitchFamily="-84" charset="0"/>
              </a:endParaRPr>
            </a:p>
          </p:txBody>
        </p:sp>
        <p:sp>
          <p:nvSpPr>
            <p:cNvPr id="35" name="Line 37"/>
            <p:cNvSpPr>
              <a:spLocks noChangeShapeType="1"/>
            </p:cNvSpPr>
            <p:nvPr/>
          </p:nvSpPr>
          <p:spPr bwMode="auto">
            <a:xfrm flipH="1" flipV="1">
              <a:off x="6858000" y="4953000"/>
              <a:ext cx="228600" cy="304800"/>
            </a:xfrm>
            <a:prstGeom prst="line">
              <a:avLst/>
            </a:prstGeom>
            <a:noFill/>
            <a:ln w="9525">
              <a:solidFill>
                <a:schemeClr val="tx2"/>
              </a:solidFill>
              <a:round/>
              <a:headEnd/>
              <a:tailEnd/>
            </a:ln>
          </p:spPr>
          <p:txBody>
            <a:bodyPr wrap="none" anchor="ctr">
              <a:prstTxWarp prst="textNoShape">
                <a:avLst/>
              </a:prstTxWarp>
            </a:bodyPr>
            <a:lstStyle/>
            <a:p>
              <a:endParaRPr lang="en-US"/>
            </a:p>
          </p:txBody>
        </p:sp>
        <p:pic>
          <p:nvPicPr>
            <p:cNvPr id="36" name="Picture 38" descr="na01441_"/>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2133600" y="2971800"/>
              <a:ext cx="304800" cy="919163"/>
            </a:xfrm>
            <a:prstGeom prst="rect">
              <a:avLst/>
            </a:prstGeom>
            <a:noFill/>
            <a:ln w="9525">
              <a:noFill/>
              <a:miter lim="800000"/>
              <a:headEnd/>
              <a:tailEnd/>
            </a:ln>
          </p:spPr>
        </p:pic>
        <p:pic>
          <p:nvPicPr>
            <p:cNvPr id="37" name="Picture 39" descr="na01441_"/>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7772400" y="3124200"/>
              <a:ext cx="304800" cy="842963"/>
            </a:xfrm>
            <a:prstGeom prst="rect">
              <a:avLst/>
            </a:prstGeom>
            <a:noFill/>
            <a:ln w="9525">
              <a:noFill/>
              <a:miter lim="800000"/>
              <a:headEnd/>
              <a:tailEnd/>
            </a:ln>
          </p:spPr>
        </p:pic>
        <p:sp>
          <p:nvSpPr>
            <p:cNvPr id="38" name="Line 40"/>
            <p:cNvSpPr>
              <a:spLocks noChangeShapeType="1"/>
            </p:cNvSpPr>
            <p:nvPr/>
          </p:nvSpPr>
          <p:spPr bwMode="auto">
            <a:xfrm>
              <a:off x="1752600" y="2895600"/>
              <a:ext cx="76200" cy="762000"/>
            </a:xfrm>
            <a:prstGeom prst="line">
              <a:avLst/>
            </a:prstGeom>
            <a:noFill/>
            <a:ln w="9525">
              <a:solidFill>
                <a:schemeClr val="tx2"/>
              </a:solidFill>
              <a:round/>
              <a:headEnd/>
              <a:tailEnd/>
            </a:ln>
          </p:spPr>
          <p:txBody>
            <a:bodyPr wrap="none" anchor="ctr">
              <a:prstTxWarp prst="textNoShape">
                <a:avLst/>
              </a:prstTxWarp>
            </a:bodyPr>
            <a:lstStyle/>
            <a:p>
              <a:endParaRPr lang="en-US"/>
            </a:p>
          </p:txBody>
        </p:sp>
        <p:sp>
          <p:nvSpPr>
            <p:cNvPr id="39" name="Line 41"/>
            <p:cNvSpPr>
              <a:spLocks noChangeShapeType="1"/>
            </p:cNvSpPr>
            <p:nvPr/>
          </p:nvSpPr>
          <p:spPr bwMode="auto">
            <a:xfrm flipH="1">
              <a:off x="1447800" y="2895600"/>
              <a:ext cx="228600" cy="381000"/>
            </a:xfrm>
            <a:prstGeom prst="line">
              <a:avLst/>
            </a:prstGeom>
            <a:noFill/>
            <a:ln w="9525">
              <a:solidFill>
                <a:schemeClr val="tx2"/>
              </a:solidFill>
              <a:round/>
              <a:headEnd/>
              <a:tailEnd/>
            </a:ln>
          </p:spPr>
          <p:txBody>
            <a:bodyPr wrap="none" anchor="ctr">
              <a:prstTxWarp prst="textNoShape">
                <a:avLst/>
              </a:prstTxWarp>
            </a:bodyPr>
            <a:lstStyle/>
            <a:p>
              <a:endParaRPr lang="en-US"/>
            </a:p>
          </p:txBody>
        </p:sp>
        <p:sp>
          <p:nvSpPr>
            <p:cNvPr id="40" name="Freeform 42"/>
            <p:cNvSpPr>
              <a:spLocks/>
            </p:cNvSpPr>
            <p:nvPr/>
          </p:nvSpPr>
          <p:spPr bwMode="auto">
            <a:xfrm>
              <a:off x="1828800" y="2895600"/>
              <a:ext cx="914400" cy="1143000"/>
            </a:xfrm>
            <a:custGeom>
              <a:avLst/>
              <a:gdLst>
                <a:gd name="T0" fmla="*/ 0 w 576"/>
                <a:gd name="T1" fmla="*/ 0 h 720"/>
                <a:gd name="T2" fmla="*/ 2147483647 w 576"/>
                <a:gd name="T3" fmla="*/ 2147483647 h 720"/>
                <a:gd name="T4" fmla="*/ 2147483647 w 576"/>
                <a:gd name="T5" fmla="*/ 2147483647 h 720"/>
                <a:gd name="T6" fmla="*/ 2147483647 w 576"/>
                <a:gd name="T7" fmla="*/ 2147483647 h 720"/>
                <a:gd name="T8" fmla="*/ 0 60000 65536"/>
                <a:gd name="T9" fmla="*/ 0 60000 65536"/>
                <a:gd name="T10" fmla="*/ 0 60000 65536"/>
                <a:gd name="T11" fmla="*/ 0 60000 65536"/>
                <a:gd name="T12" fmla="*/ 0 w 576"/>
                <a:gd name="T13" fmla="*/ 0 h 720"/>
                <a:gd name="T14" fmla="*/ 576 w 576"/>
                <a:gd name="T15" fmla="*/ 720 h 720"/>
              </a:gdLst>
              <a:ahLst/>
              <a:cxnLst>
                <a:cxn ang="T8">
                  <a:pos x="T0" y="T1"/>
                </a:cxn>
                <a:cxn ang="T9">
                  <a:pos x="T2" y="T3"/>
                </a:cxn>
                <a:cxn ang="T10">
                  <a:pos x="T4" y="T5"/>
                </a:cxn>
                <a:cxn ang="T11">
                  <a:pos x="T6" y="T7"/>
                </a:cxn>
              </a:cxnLst>
              <a:rect l="T12" t="T13" r="T14" b="T15"/>
              <a:pathLst>
                <a:path w="576" h="720">
                  <a:moveTo>
                    <a:pt x="0" y="0"/>
                  </a:moveTo>
                  <a:lnTo>
                    <a:pt x="312" y="248"/>
                  </a:lnTo>
                  <a:lnTo>
                    <a:pt x="488" y="424"/>
                  </a:lnTo>
                  <a:lnTo>
                    <a:pt x="576" y="720"/>
                  </a:lnTo>
                </a:path>
              </a:pathLst>
            </a:custGeom>
            <a:noFill/>
            <a:ln w="9525">
              <a:solidFill>
                <a:schemeClr val="tx2"/>
              </a:solidFill>
              <a:round/>
              <a:headEnd/>
              <a:tailEnd/>
            </a:ln>
          </p:spPr>
          <p:txBody>
            <a:bodyPr wrap="none" anchor="ctr">
              <a:prstTxWarp prst="textNoShape">
                <a:avLst/>
              </a:prstTxWarp>
            </a:bodyPr>
            <a:lstStyle/>
            <a:p>
              <a:endParaRPr lang="en-US"/>
            </a:p>
          </p:txBody>
        </p:sp>
        <p:sp>
          <p:nvSpPr>
            <p:cNvPr id="41" name="Line 43"/>
            <p:cNvSpPr>
              <a:spLocks noChangeShapeType="1"/>
            </p:cNvSpPr>
            <p:nvPr/>
          </p:nvSpPr>
          <p:spPr bwMode="auto">
            <a:xfrm flipH="1">
              <a:off x="3581400" y="4038600"/>
              <a:ext cx="1066800" cy="0"/>
            </a:xfrm>
            <a:prstGeom prst="line">
              <a:avLst/>
            </a:prstGeom>
            <a:noFill/>
            <a:ln w="127000">
              <a:pattFill prst="weave">
                <a:fgClr>
                  <a:schemeClr val="bg1"/>
                </a:fgClr>
                <a:bgClr>
                  <a:schemeClr val="tx1"/>
                </a:bgClr>
              </a:pattFill>
              <a:round/>
              <a:headEnd/>
              <a:tailEnd/>
            </a:ln>
          </p:spPr>
          <p:txBody>
            <a:bodyPr wrap="none" anchor="ctr">
              <a:prstTxWarp prst="textNoShape">
                <a:avLst/>
              </a:prstTxWarp>
            </a:bodyPr>
            <a:lstStyle/>
            <a:p>
              <a:endParaRPr lang="en-US"/>
            </a:p>
          </p:txBody>
        </p:sp>
        <p:sp>
          <p:nvSpPr>
            <p:cNvPr id="42" name="Line 44"/>
            <p:cNvSpPr>
              <a:spLocks noChangeShapeType="1"/>
            </p:cNvSpPr>
            <p:nvPr/>
          </p:nvSpPr>
          <p:spPr bwMode="auto">
            <a:xfrm flipH="1">
              <a:off x="3505200" y="3733800"/>
              <a:ext cx="0" cy="22860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pic>
          <p:nvPicPr>
            <p:cNvPr id="43" name="Picture 46" descr="na01441_"/>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2057400" y="3429000"/>
              <a:ext cx="228600" cy="461963"/>
            </a:xfrm>
            <a:prstGeom prst="rect">
              <a:avLst/>
            </a:prstGeom>
            <a:noFill/>
            <a:ln w="9525">
              <a:noFill/>
              <a:miter lim="800000"/>
              <a:headEnd/>
              <a:tailEnd/>
            </a:ln>
          </p:spPr>
        </p:pic>
        <p:pic>
          <p:nvPicPr>
            <p:cNvPr id="44" name="Picture 47" descr="na01441_"/>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7467600" y="3581400"/>
              <a:ext cx="228600" cy="461963"/>
            </a:xfrm>
            <a:prstGeom prst="rect">
              <a:avLst/>
            </a:prstGeom>
            <a:noFill/>
            <a:ln w="9525">
              <a:noFill/>
              <a:miter lim="800000"/>
              <a:headEnd/>
              <a:tailEnd/>
            </a:ln>
          </p:spPr>
        </p:pic>
        <p:pic>
          <p:nvPicPr>
            <p:cNvPr id="45" name="Picture 48" descr="na01441_"/>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7202488" y="2667000"/>
              <a:ext cx="528637" cy="1452563"/>
            </a:xfrm>
            <a:prstGeom prst="rect">
              <a:avLst/>
            </a:prstGeom>
            <a:noFill/>
            <a:ln w="9525">
              <a:noFill/>
              <a:miter lim="800000"/>
              <a:headEnd/>
              <a:tailEnd/>
            </a:ln>
          </p:spPr>
        </p:pic>
        <p:pic>
          <p:nvPicPr>
            <p:cNvPr id="46" name="Picture 49" descr="na01441_"/>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7239000" y="3733800"/>
              <a:ext cx="228600" cy="461963"/>
            </a:xfrm>
            <a:prstGeom prst="rect">
              <a:avLst/>
            </a:prstGeom>
            <a:noFill/>
            <a:ln w="9525">
              <a:noFill/>
              <a:miter lim="800000"/>
              <a:headEnd/>
              <a:tailEnd/>
            </a:ln>
          </p:spPr>
        </p:pic>
        <p:pic>
          <p:nvPicPr>
            <p:cNvPr id="47" name="Picture 50" descr="na01441_"/>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6934200" y="3657600"/>
              <a:ext cx="304800" cy="614363"/>
            </a:xfrm>
            <a:prstGeom prst="rect">
              <a:avLst/>
            </a:prstGeom>
            <a:noFill/>
            <a:ln w="9525">
              <a:noFill/>
              <a:miter lim="800000"/>
              <a:headEnd/>
              <a:tailEnd/>
            </a:ln>
          </p:spPr>
        </p:pic>
        <p:sp>
          <p:nvSpPr>
            <p:cNvPr id="48" name="Text Box 56"/>
            <p:cNvSpPr txBox="1">
              <a:spLocks noChangeArrowheads="1"/>
            </p:cNvSpPr>
            <p:nvPr/>
          </p:nvSpPr>
          <p:spPr bwMode="auto">
            <a:xfrm>
              <a:off x="6781800" y="2819400"/>
              <a:ext cx="573088" cy="457200"/>
            </a:xfrm>
            <a:prstGeom prst="rect">
              <a:avLst/>
            </a:prstGeom>
            <a:noFill/>
            <a:ln w="9525">
              <a:noFill/>
              <a:miter lim="800000"/>
              <a:headEnd/>
              <a:tailEnd/>
            </a:ln>
          </p:spPr>
          <p:txBody>
            <a:bodyPr wrap="none">
              <a:prstTxWarp prst="textNoShape">
                <a:avLst/>
              </a:prstTxWarp>
              <a:spAutoFit/>
            </a:bodyPr>
            <a:lstStyle/>
            <a:p>
              <a:r>
                <a:rPr lang="en-US"/>
                <a:t>ET</a:t>
              </a:r>
            </a:p>
          </p:txBody>
        </p:sp>
        <p:sp>
          <p:nvSpPr>
            <p:cNvPr id="49" name="Rectangle 57"/>
            <p:cNvSpPr>
              <a:spLocks noChangeArrowheads="1"/>
            </p:cNvSpPr>
            <p:nvPr/>
          </p:nvSpPr>
          <p:spPr bwMode="auto">
            <a:xfrm rot="5400000">
              <a:off x="-152399" y="3733800"/>
              <a:ext cx="838200" cy="76200"/>
            </a:xfrm>
            <a:prstGeom prst="rect">
              <a:avLst/>
            </a:prstGeom>
            <a:gradFill rotWithShape="0">
              <a:gsLst>
                <a:gs pos="0">
                  <a:schemeClr val="accent1"/>
                </a:gs>
                <a:gs pos="100000">
                  <a:schemeClr val="accent1">
                    <a:gamma/>
                    <a:shade val="46275"/>
                    <a:invGamma/>
                  </a:schemeClr>
                </a:gs>
              </a:gsLst>
              <a:lin ang="5400000" scaled="1"/>
            </a:gradFill>
            <a:ln w="9525">
              <a:solidFill>
                <a:srgbClr val="33CCCC"/>
              </a:solidFill>
              <a:miter lim="800000"/>
              <a:headEnd/>
              <a:tailEnd/>
            </a:ln>
            <a:effectLst/>
          </p:spPr>
          <p:txBody>
            <a:bodyPr wrap="none" anchor="ctr">
              <a:prstTxWarp prst="textNoShape">
                <a:avLst/>
              </a:prstTxWarp>
            </a:bodyPr>
            <a:lstStyle/>
            <a:p>
              <a:pPr>
                <a:defRPr/>
              </a:pPr>
              <a:endParaRPr lang="en-US">
                <a:latin typeface="Arial" pitchFamily="-108" charset="0"/>
              </a:endParaRPr>
            </a:p>
          </p:txBody>
        </p:sp>
        <p:sp>
          <p:nvSpPr>
            <p:cNvPr id="50" name="Rectangle 58"/>
            <p:cNvSpPr>
              <a:spLocks noChangeArrowheads="1"/>
            </p:cNvSpPr>
            <p:nvPr/>
          </p:nvSpPr>
          <p:spPr bwMode="auto">
            <a:xfrm>
              <a:off x="152400" y="4343400"/>
              <a:ext cx="800100" cy="406400"/>
            </a:xfrm>
            <a:prstGeom prst="rect">
              <a:avLst/>
            </a:prstGeom>
            <a:noFill/>
            <a:ln w="9525">
              <a:solidFill>
                <a:schemeClr val="accent2"/>
              </a:solidFill>
              <a:miter lim="800000"/>
              <a:headEnd/>
              <a:tailEnd/>
            </a:ln>
          </p:spPr>
          <p:txBody>
            <a:bodyPr wrap="none">
              <a:prstTxWarp prst="textNoShape">
                <a:avLst/>
              </a:prstTxWarp>
              <a:spAutoFit/>
            </a:bodyPr>
            <a:lstStyle/>
            <a:p>
              <a:r>
                <a:rPr lang="en-US" sz="2000" b="1">
                  <a:latin typeface="Times New Roman" pitchFamily="-84" charset="0"/>
                </a:rPr>
                <a:t>Wells</a:t>
              </a:r>
            </a:p>
          </p:txBody>
        </p:sp>
        <p:sp>
          <p:nvSpPr>
            <p:cNvPr id="51" name="Freeform 60"/>
            <p:cNvSpPr>
              <a:spLocks/>
            </p:cNvSpPr>
            <p:nvPr/>
          </p:nvSpPr>
          <p:spPr bwMode="auto">
            <a:xfrm>
              <a:off x="6781800" y="4343400"/>
              <a:ext cx="2057400" cy="762000"/>
            </a:xfrm>
            <a:custGeom>
              <a:avLst/>
              <a:gdLst>
                <a:gd name="T0" fmla="*/ 0 w 1296"/>
                <a:gd name="T1" fmla="*/ 2147483647 h 480"/>
                <a:gd name="T2" fmla="*/ 2147483647 w 1296"/>
                <a:gd name="T3" fmla="*/ 2147483647 h 480"/>
                <a:gd name="T4" fmla="*/ 2147483647 w 1296"/>
                <a:gd name="T5" fmla="*/ 2147483647 h 480"/>
                <a:gd name="T6" fmla="*/ 2147483647 w 1296"/>
                <a:gd name="T7" fmla="*/ 2147483647 h 480"/>
                <a:gd name="T8" fmla="*/ 2147483647 w 1296"/>
                <a:gd name="T9" fmla="*/ 2147483647 h 480"/>
                <a:gd name="T10" fmla="*/ 2147483647 w 1296"/>
                <a:gd name="T11" fmla="*/ 2147483647 h 480"/>
                <a:gd name="T12" fmla="*/ 2147483647 w 1296"/>
                <a:gd name="T13" fmla="*/ 0 h 480"/>
                <a:gd name="T14" fmla="*/ 0 60000 65536"/>
                <a:gd name="T15" fmla="*/ 0 60000 65536"/>
                <a:gd name="T16" fmla="*/ 0 60000 65536"/>
                <a:gd name="T17" fmla="*/ 0 60000 65536"/>
                <a:gd name="T18" fmla="*/ 0 60000 65536"/>
                <a:gd name="T19" fmla="*/ 0 60000 65536"/>
                <a:gd name="T20" fmla="*/ 0 60000 65536"/>
                <a:gd name="T21" fmla="*/ 0 w 1296"/>
                <a:gd name="T22" fmla="*/ 0 h 480"/>
                <a:gd name="T23" fmla="*/ 1296 w 1296"/>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6" h="480">
                  <a:moveTo>
                    <a:pt x="0" y="480"/>
                  </a:moveTo>
                  <a:cubicBezTo>
                    <a:pt x="124" y="472"/>
                    <a:pt x="248" y="464"/>
                    <a:pt x="336" y="432"/>
                  </a:cubicBezTo>
                  <a:cubicBezTo>
                    <a:pt x="424" y="400"/>
                    <a:pt x="464" y="344"/>
                    <a:pt x="528" y="288"/>
                  </a:cubicBezTo>
                  <a:cubicBezTo>
                    <a:pt x="592" y="232"/>
                    <a:pt x="673" y="140"/>
                    <a:pt x="720" y="94"/>
                  </a:cubicBezTo>
                  <a:cubicBezTo>
                    <a:pt x="767" y="48"/>
                    <a:pt x="756" y="18"/>
                    <a:pt x="812" y="10"/>
                  </a:cubicBezTo>
                  <a:cubicBezTo>
                    <a:pt x="868" y="2"/>
                    <a:pt x="975" y="50"/>
                    <a:pt x="1056" y="48"/>
                  </a:cubicBezTo>
                  <a:cubicBezTo>
                    <a:pt x="1137" y="46"/>
                    <a:pt x="1248" y="16"/>
                    <a:pt x="1296" y="0"/>
                  </a:cubicBezTo>
                </a:path>
              </a:pathLst>
            </a:custGeom>
            <a:noFill/>
            <a:ln w="38100">
              <a:solidFill>
                <a:schemeClr val="accent2"/>
              </a:solidFill>
              <a:round/>
              <a:headEnd/>
              <a:tailEnd/>
            </a:ln>
          </p:spPr>
          <p:txBody>
            <a:bodyPr>
              <a:prstTxWarp prst="textNoShape">
                <a:avLst/>
              </a:prstTxWarp>
            </a:bodyPr>
            <a:lstStyle/>
            <a:p>
              <a:endParaRPr lang="en-US"/>
            </a:p>
          </p:txBody>
        </p:sp>
        <p:sp>
          <p:nvSpPr>
            <p:cNvPr id="52" name="Oval 61"/>
            <p:cNvSpPr>
              <a:spLocks noChangeArrowheads="1"/>
            </p:cNvSpPr>
            <p:nvPr/>
          </p:nvSpPr>
          <p:spPr bwMode="auto">
            <a:xfrm>
              <a:off x="3276600" y="4114800"/>
              <a:ext cx="381000" cy="381000"/>
            </a:xfrm>
            <a:prstGeom prst="ellipse">
              <a:avLst/>
            </a:prstGeom>
            <a:gradFill rotWithShape="1">
              <a:gsLst>
                <a:gs pos="0">
                  <a:srgbClr val="FFCCCC"/>
                </a:gs>
                <a:gs pos="100000">
                  <a:srgbClr val="765E5E"/>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53" name="Oval 62"/>
            <p:cNvSpPr>
              <a:spLocks noChangeArrowheads="1"/>
            </p:cNvSpPr>
            <p:nvPr/>
          </p:nvSpPr>
          <p:spPr bwMode="auto">
            <a:xfrm>
              <a:off x="2819400" y="4038600"/>
              <a:ext cx="228600" cy="228600"/>
            </a:xfrm>
            <a:prstGeom prst="ellipse">
              <a:avLst/>
            </a:prstGeom>
            <a:gradFill rotWithShape="0">
              <a:gsLst>
                <a:gs pos="0">
                  <a:srgbClr val="A8F6F6"/>
                </a:gs>
                <a:gs pos="100000">
                  <a:srgbClr val="4E7272"/>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54" name="Oval 63"/>
            <p:cNvSpPr>
              <a:spLocks noChangeArrowheads="1"/>
            </p:cNvSpPr>
            <p:nvPr/>
          </p:nvSpPr>
          <p:spPr bwMode="auto">
            <a:xfrm>
              <a:off x="4419600" y="4724400"/>
              <a:ext cx="381000" cy="381000"/>
            </a:xfrm>
            <a:prstGeom prst="ellipse">
              <a:avLst/>
            </a:prstGeom>
            <a:gradFill rotWithShape="1">
              <a:gsLst>
                <a:gs pos="0">
                  <a:srgbClr val="DDDDDD"/>
                </a:gs>
                <a:gs pos="100000">
                  <a:srgbClr val="666666"/>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55" name="Line 64"/>
            <p:cNvSpPr>
              <a:spLocks noChangeShapeType="1"/>
            </p:cNvSpPr>
            <p:nvPr/>
          </p:nvSpPr>
          <p:spPr bwMode="auto">
            <a:xfrm flipH="1">
              <a:off x="1066800" y="4038600"/>
              <a:ext cx="533400" cy="838200"/>
            </a:xfrm>
            <a:prstGeom prst="line">
              <a:avLst/>
            </a:prstGeom>
            <a:noFill/>
            <a:ln w="9525">
              <a:solidFill>
                <a:schemeClr val="tx2"/>
              </a:solidFill>
              <a:round/>
              <a:headEnd/>
              <a:tailEnd/>
            </a:ln>
          </p:spPr>
          <p:txBody>
            <a:bodyPr wrap="none" anchor="ctr">
              <a:prstTxWarp prst="textNoShape">
                <a:avLst/>
              </a:prstTxWarp>
            </a:bodyPr>
            <a:lstStyle/>
            <a:p>
              <a:endParaRPr lang="en-US"/>
            </a:p>
          </p:txBody>
        </p:sp>
        <p:sp>
          <p:nvSpPr>
            <p:cNvPr id="56" name="Line 65"/>
            <p:cNvSpPr>
              <a:spLocks noChangeShapeType="1"/>
            </p:cNvSpPr>
            <p:nvPr/>
          </p:nvSpPr>
          <p:spPr bwMode="auto">
            <a:xfrm>
              <a:off x="1752600" y="3962400"/>
              <a:ext cx="381000" cy="38100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57" name="Line 66"/>
            <p:cNvSpPr>
              <a:spLocks noChangeShapeType="1"/>
            </p:cNvSpPr>
            <p:nvPr/>
          </p:nvSpPr>
          <p:spPr bwMode="auto">
            <a:xfrm>
              <a:off x="2971800" y="4191000"/>
              <a:ext cx="0" cy="22860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58" name="Line 67"/>
            <p:cNvSpPr>
              <a:spLocks noChangeShapeType="1"/>
            </p:cNvSpPr>
            <p:nvPr/>
          </p:nvSpPr>
          <p:spPr bwMode="auto">
            <a:xfrm rot="1500000">
              <a:off x="3411538" y="4267200"/>
              <a:ext cx="169862" cy="382588"/>
            </a:xfrm>
            <a:prstGeom prst="line">
              <a:avLst/>
            </a:prstGeom>
            <a:noFill/>
            <a:ln w="38100">
              <a:solidFill>
                <a:srgbClr val="FF0000"/>
              </a:solidFill>
              <a:round/>
              <a:headEnd type="triangle" w="med" len="med"/>
              <a:tailEnd type="triangle" w="med" len="med"/>
            </a:ln>
          </p:spPr>
          <p:txBody>
            <a:bodyPr wrap="none" anchor="ctr">
              <a:prstTxWarp prst="textNoShape">
                <a:avLst/>
              </a:prstTxWarp>
            </a:bodyPr>
            <a:lstStyle/>
            <a:p>
              <a:endParaRPr lang="en-US"/>
            </a:p>
          </p:txBody>
        </p:sp>
        <p:sp>
          <p:nvSpPr>
            <p:cNvPr id="59" name="Line 68"/>
            <p:cNvSpPr>
              <a:spLocks noChangeShapeType="1"/>
            </p:cNvSpPr>
            <p:nvPr/>
          </p:nvSpPr>
          <p:spPr bwMode="auto">
            <a:xfrm rot="1500000">
              <a:off x="4554538" y="4951413"/>
              <a:ext cx="169862" cy="382587"/>
            </a:xfrm>
            <a:prstGeom prst="line">
              <a:avLst/>
            </a:prstGeom>
            <a:noFill/>
            <a:ln w="38100">
              <a:solidFill>
                <a:srgbClr val="FF0000"/>
              </a:solidFill>
              <a:round/>
              <a:headEnd type="triangle" w="med" len="med"/>
              <a:tailEnd type="triangle" w="med" len="med"/>
            </a:ln>
          </p:spPr>
          <p:txBody>
            <a:bodyPr wrap="none" anchor="ctr">
              <a:prstTxWarp prst="textNoShape">
                <a:avLst/>
              </a:prstTxWarp>
            </a:bodyPr>
            <a:lstStyle/>
            <a:p>
              <a:endParaRPr lang="en-US"/>
            </a:p>
          </p:txBody>
        </p:sp>
        <p:sp>
          <p:nvSpPr>
            <p:cNvPr id="60" name="Text Box 69"/>
            <p:cNvSpPr txBox="1">
              <a:spLocks noChangeArrowheads="1"/>
            </p:cNvSpPr>
            <p:nvPr/>
          </p:nvSpPr>
          <p:spPr bwMode="auto">
            <a:xfrm>
              <a:off x="8450263" y="4724400"/>
              <a:ext cx="692150" cy="581025"/>
            </a:xfrm>
            <a:prstGeom prst="rect">
              <a:avLst/>
            </a:prstGeom>
            <a:noFill/>
            <a:ln w="9525">
              <a:noFill/>
              <a:miter lim="800000"/>
              <a:headEnd/>
              <a:tailEnd/>
            </a:ln>
          </p:spPr>
          <p:txBody>
            <a:bodyPr wrap="none">
              <a:prstTxWarp prst="textNoShape">
                <a:avLst/>
              </a:prstTxWarp>
              <a:spAutoFit/>
            </a:bodyPr>
            <a:lstStyle/>
            <a:p>
              <a:r>
                <a:rPr lang="en-US" sz="1600" b="1" i="1">
                  <a:latin typeface="Times New Roman" pitchFamily="-84" charset="0"/>
                </a:rPr>
                <a:t>Water</a:t>
              </a:r>
            </a:p>
            <a:p>
              <a:r>
                <a:rPr lang="en-US" sz="1600" b="1" i="1">
                  <a:latin typeface="Times New Roman" pitchFamily="-84" charset="0"/>
                </a:rPr>
                <a:t>Table</a:t>
              </a:r>
              <a:endParaRPr lang="en-US" b="1" i="1">
                <a:latin typeface="Times New Roman" pitchFamily="-84" charset="0"/>
              </a:endParaRPr>
            </a:p>
          </p:txBody>
        </p:sp>
        <p:sp>
          <p:nvSpPr>
            <p:cNvPr id="61" name="Line 70"/>
            <p:cNvSpPr>
              <a:spLocks noChangeShapeType="1"/>
            </p:cNvSpPr>
            <p:nvPr/>
          </p:nvSpPr>
          <p:spPr bwMode="auto">
            <a:xfrm flipH="1" flipV="1">
              <a:off x="8229600" y="4572000"/>
              <a:ext cx="304800" cy="228600"/>
            </a:xfrm>
            <a:prstGeom prst="line">
              <a:avLst/>
            </a:prstGeom>
            <a:noFill/>
            <a:ln w="9525">
              <a:solidFill>
                <a:schemeClr val="tx2"/>
              </a:solidFill>
              <a:round/>
              <a:headEnd/>
              <a:tailEnd/>
            </a:ln>
          </p:spPr>
          <p:txBody>
            <a:bodyPr wrap="none" anchor="ctr">
              <a:prstTxWarp prst="textNoShape">
                <a:avLst/>
              </a:prstTxWarp>
            </a:bodyPr>
            <a:lstStyle/>
            <a:p>
              <a:endParaRPr lang="en-US"/>
            </a:p>
          </p:txBody>
        </p:sp>
        <p:sp>
          <p:nvSpPr>
            <p:cNvPr id="62" name="Text Box 71"/>
            <p:cNvSpPr txBox="1">
              <a:spLocks noChangeArrowheads="1"/>
            </p:cNvSpPr>
            <p:nvPr/>
          </p:nvSpPr>
          <p:spPr bwMode="auto">
            <a:xfrm>
              <a:off x="6858000" y="6096000"/>
              <a:ext cx="1690688" cy="581025"/>
            </a:xfrm>
            <a:prstGeom prst="rect">
              <a:avLst/>
            </a:prstGeom>
            <a:noFill/>
            <a:ln w="9525">
              <a:noFill/>
              <a:miter lim="800000"/>
              <a:headEnd/>
              <a:tailEnd/>
            </a:ln>
          </p:spPr>
          <p:txBody>
            <a:bodyPr wrap="none">
              <a:prstTxWarp prst="textNoShape">
                <a:avLst/>
              </a:prstTxWarp>
              <a:spAutoFit/>
            </a:bodyPr>
            <a:lstStyle/>
            <a:p>
              <a:r>
                <a:rPr lang="en-US" sz="1600" b="1" i="1">
                  <a:latin typeface="Times New Roman" pitchFamily="-84" charset="0"/>
                </a:rPr>
                <a:t>Hyporheic &amp;</a:t>
              </a:r>
            </a:p>
            <a:p>
              <a:r>
                <a:rPr lang="en-US" sz="1600" b="1" i="1">
                  <a:latin typeface="Times New Roman" pitchFamily="-84" charset="0"/>
                </a:rPr>
                <a:t>Parafluvial Zones</a:t>
              </a:r>
              <a:endParaRPr lang="en-US" b="1" i="1">
                <a:latin typeface="Times New Roman" pitchFamily="-84" charset="0"/>
              </a:endParaRPr>
            </a:p>
          </p:txBody>
        </p:sp>
        <p:sp>
          <p:nvSpPr>
            <p:cNvPr id="63" name="Line 72"/>
            <p:cNvSpPr>
              <a:spLocks noChangeShapeType="1"/>
            </p:cNvSpPr>
            <p:nvPr/>
          </p:nvSpPr>
          <p:spPr bwMode="auto">
            <a:xfrm flipH="1" flipV="1">
              <a:off x="5867400" y="5791200"/>
              <a:ext cx="990600" cy="685800"/>
            </a:xfrm>
            <a:prstGeom prst="line">
              <a:avLst/>
            </a:prstGeom>
            <a:noFill/>
            <a:ln w="9525">
              <a:solidFill>
                <a:schemeClr val="tx2"/>
              </a:solidFill>
              <a:round/>
              <a:headEnd/>
              <a:tailEnd/>
            </a:ln>
          </p:spPr>
          <p:txBody>
            <a:bodyPr wrap="none" anchor="ctr">
              <a:prstTxWarp prst="textNoShape">
                <a:avLst/>
              </a:prstTxWarp>
            </a:bodyPr>
            <a:lstStyle/>
            <a:p>
              <a:endParaRPr lang="en-US"/>
            </a:p>
          </p:txBody>
        </p:sp>
        <p:sp>
          <p:nvSpPr>
            <p:cNvPr id="64" name="Line 73"/>
            <p:cNvSpPr>
              <a:spLocks noChangeShapeType="1"/>
            </p:cNvSpPr>
            <p:nvPr/>
          </p:nvSpPr>
          <p:spPr bwMode="auto">
            <a:xfrm>
              <a:off x="381000" y="3352800"/>
              <a:ext cx="228600" cy="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65" name="Line 74"/>
            <p:cNvSpPr>
              <a:spLocks noChangeShapeType="1"/>
            </p:cNvSpPr>
            <p:nvPr/>
          </p:nvSpPr>
          <p:spPr bwMode="auto">
            <a:xfrm>
              <a:off x="4572000" y="3886200"/>
              <a:ext cx="228600" cy="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66" name="Line 75"/>
            <p:cNvSpPr>
              <a:spLocks noChangeShapeType="1"/>
            </p:cNvSpPr>
            <p:nvPr/>
          </p:nvSpPr>
          <p:spPr bwMode="auto">
            <a:xfrm flipH="1">
              <a:off x="2286000" y="4953000"/>
              <a:ext cx="2133600" cy="609600"/>
            </a:xfrm>
            <a:prstGeom prst="line">
              <a:avLst/>
            </a:prstGeom>
            <a:noFill/>
            <a:ln w="9525">
              <a:solidFill>
                <a:schemeClr val="tx2"/>
              </a:solidFill>
              <a:round/>
              <a:headEnd/>
              <a:tailEnd/>
            </a:ln>
          </p:spPr>
          <p:txBody>
            <a:bodyPr wrap="none" anchor="ctr">
              <a:prstTxWarp prst="textNoShape">
                <a:avLst/>
              </a:prstTxWarp>
            </a:bodyPr>
            <a:lstStyle/>
            <a:p>
              <a:endParaRPr lang="en-US"/>
            </a:p>
          </p:txBody>
        </p:sp>
        <p:sp>
          <p:nvSpPr>
            <p:cNvPr id="67" name="Freeform 76"/>
            <p:cNvSpPr>
              <a:spLocks/>
            </p:cNvSpPr>
            <p:nvPr/>
          </p:nvSpPr>
          <p:spPr bwMode="auto">
            <a:xfrm>
              <a:off x="3657600" y="3190875"/>
              <a:ext cx="547688" cy="1076325"/>
            </a:xfrm>
            <a:custGeom>
              <a:avLst/>
              <a:gdLst>
                <a:gd name="T0" fmla="*/ 2147483647 w 345"/>
                <a:gd name="T1" fmla="*/ 0 h 678"/>
                <a:gd name="T2" fmla="*/ 2147483647 w 345"/>
                <a:gd name="T3" fmla="*/ 2147483647 h 678"/>
                <a:gd name="T4" fmla="*/ 2147483647 w 345"/>
                <a:gd name="T5" fmla="*/ 2147483647 h 678"/>
                <a:gd name="T6" fmla="*/ 2147483647 w 345"/>
                <a:gd name="T7" fmla="*/ 2147483647 h 678"/>
                <a:gd name="T8" fmla="*/ 2147483647 w 345"/>
                <a:gd name="T9" fmla="*/ 2147483647 h 678"/>
                <a:gd name="T10" fmla="*/ 2147483647 w 345"/>
                <a:gd name="T11" fmla="*/ 2147483647 h 678"/>
                <a:gd name="T12" fmla="*/ 2147483647 w 345"/>
                <a:gd name="T13" fmla="*/ 2147483647 h 678"/>
                <a:gd name="T14" fmla="*/ 2147483647 w 345"/>
                <a:gd name="T15" fmla="*/ 2147483647 h 678"/>
                <a:gd name="T16" fmla="*/ 0 w 345"/>
                <a:gd name="T17" fmla="*/ 2147483647 h 6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5"/>
                <a:gd name="T28" fmla="*/ 0 h 678"/>
                <a:gd name="T29" fmla="*/ 345 w 345"/>
                <a:gd name="T30" fmla="*/ 678 h 6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5" h="678">
                  <a:moveTo>
                    <a:pt x="309" y="0"/>
                  </a:moveTo>
                  <a:lnTo>
                    <a:pt x="342" y="168"/>
                  </a:lnTo>
                  <a:lnTo>
                    <a:pt x="345" y="294"/>
                  </a:lnTo>
                  <a:lnTo>
                    <a:pt x="336" y="381"/>
                  </a:lnTo>
                  <a:lnTo>
                    <a:pt x="309" y="465"/>
                  </a:lnTo>
                  <a:lnTo>
                    <a:pt x="267" y="561"/>
                  </a:lnTo>
                  <a:lnTo>
                    <a:pt x="195" y="609"/>
                  </a:lnTo>
                  <a:lnTo>
                    <a:pt x="111" y="639"/>
                  </a:lnTo>
                  <a:lnTo>
                    <a:pt x="0" y="678"/>
                  </a:lnTo>
                </a:path>
              </a:pathLst>
            </a:custGeom>
            <a:noFill/>
            <a:ln w="9525">
              <a:solidFill>
                <a:schemeClr val="tx2"/>
              </a:solidFill>
              <a:round/>
              <a:headEnd/>
              <a:tailEnd/>
            </a:ln>
          </p:spPr>
          <p:txBody>
            <a:bodyPr wrap="none" anchor="ctr">
              <a:prstTxWarp prst="textNoShape">
                <a:avLst/>
              </a:prstTxWarp>
            </a:bodyPr>
            <a:lstStyle/>
            <a:p>
              <a:endParaRPr lang="en-US"/>
            </a:p>
          </p:txBody>
        </p:sp>
        <p:sp>
          <p:nvSpPr>
            <p:cNvPr id="68" name="Line 77"/>
            <p:cNvSpPr>
              <a:spLocks noChangeShapeType="1"/>
            </p:cNvSpPr>
            <p:nvPr/>
          </p:nvSpPr>
          <p:spPr bwMode="auto">
            <a:xfrm flipH="1" flipV="1">
              <a:off x="3962400" y="3657600"/>
              <a:ext cx="0" cy="22860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69" name="Text Box 78"/>
            <p:cNvSpPr txBox="1">
              <a:spLocks noChangeArrowheads="1"/>
            </p:cNvSpPr>
            <p:nvPr/>
          </p:nvSpPr>
          <p:spPr bwMode="auto">
            <a:xfrm>
              <a:off x="3727450" y="3276600"/>
              <a:ext cx="387350" cy="457200"/>
            </a:xfrm>
            <a:prstGeom prst="rect">
              <a:avLst/>
            </a:prstGeom>
            <a:noFill/>
            <a:ln w="9525">
              <a:noFill/>
              <a:miter lim="800000"/>
              <a:headEnd/>
              <a:tailEnd/>
            </a:ln>
          </p:spPr>
          <p:txBody>
            <a:bodyPr wrap="none">
              <a:prstTxWarp prst="textNoShape">
                <a:avLst/>
              </a:prstTxWarp>
              <a:spAutoFit/>
            </a:bodyPr>
            <a:lstStyle/>
            <a:p>
              <a:r>
                <a:rPr lang="en-US"/>
                <a:t>E</a:t>
              </a:r>
            </a:p>
          </p:txBody>
        </p:sp>
        <p:sp>
          <p:nvSpPr>
            <p:cNvPr id="70" name="Text Box 79"/>
            <p:cNvSpPr txBox="1">
              <a:spLocks noChangeArrowheads="1"/>
            </p:cNvSpPr>
            <p:nvPr/>
          </p:nvSpPr>
          <p:spPr bwMode="auto">
            <a:xfrm>
              <a:off x="6324600" y="3657600"/>
              <a:ext cx="641350" cy="457200"/>
            </a:xfrm>
            <a:prstGeom prst="rect">
              <a:avLst/>
            </a:prstGeom>
            <a:noFill/>
            <a:ln w="9525">
              <a:noFill/>
              <a:miter lim="800000"/>
              <a:headEnd/>
              <a:tailEnd/>
            </a:ln>
          </p:spPr>
          <p:txBody>
            <a:bodyPr wrap="none">
              <a:prstTxWarp prst="textNoShape">
                <a:avLst/>
              </a:prstTxWarp>
              <a:spAutoFit/>
            </a:bodyPr>
            <a:lstStyle/>
            <a:p>
              <a:r>
                <a:rPr lang="en-US"/>
                <a:t>RO</a:t>
              </a:r>
            </a:p>
          </p:txBody>
        </p:sp>
        <p:sp>
          <p:nvSpPr>
            <p:cNvPr id="71" name="Line 80"/>
            <p:cNvSpPr>
              <a:spLocks noChangeShapeType="1"/>
            </p:cNvSpPr>
            <p:nvPr/>
          </p:nvSpPr>
          <p:spPr bwMode="auto">
            <a:xfrm>
              <a:off x="304800" y="3962400"/>
              <a:ext cx="152400" cy="381000"/>
            </a:xfrm>
            <a:prstGeom prst="line">
              <a:avLst/>
            </a:prstGeom>
            <a:noFill/>
            <a:ln w="9525">
              <a:solidFill>
                <a:schemeClr val="tx2"/>
              </a:solidFill>
              <a:round/>
              <a:headEnd/>
              <a:tailEnd/>
            </a:ln>
          </p:spPr>
          <p:txBody>
            <a:bodyPr wrap="none" anchor="ctr">
              <a:prstTxWarp prst="textNoShape">
                <a:avLst/>
              </a:prstTxWarp>
            </a:bodyPr>
            <a:lstStyle/>
            <a:p>
              <a:endParaRPr lang="en-US"/>
            </a:p>
          </p:txBody>
        </p:sp>
        <p:sp>
          <p:nvSpPr>
            <p:cNvPr id="72" name="Text Box 81"/>
            <p:cNvSpPr txBox="1">
              <a:spLocks noChangeArrowheads="1"/>
            </p:cNvSpPr>
            <p:nvPr/>
          </p:nvSpPr>
          <p:spPr bwMode="auto">
            <a:xfrm>
              <a:off x="3709988" y="6248400"/>
              <a:ext cx="1319212" cy="336550"/>
            </a:xfrm>
            <a:prstGeom prst="rect">
              <a:avLst/>
            </a:prstGeom>
            <a:noFill/>
            <a:ln w="9525">
              <a:noFill/>
              <a:miter lim="800000"/>
              <a:headEnd/>
              <a:tailEnd/>
            </a:ln>
          </p:spPr>
          <p:txBody>
            <a:bodyPr wrap="none">
              <a:prstTxWarp prst="textNoShape">
                <a:avLst/>
              </a:prstTxWarp>
              <a:spAutoFit/>
            </a:bodyPr>
            <a:lstStyle/>
            <a:p>
              <a:pPr algn="ctr"/>
              <a:r>
                <a:rPr lang="en-US" sz="1600" b="1" i="1">
                  <a:latin typeface="Times New Roman" pitchFamily="-84" charset="0"/>
                </a:rPr>
                <a:t>Regional GW</a:t>
              </a:r>
            </a:p>
          </p:txBody>
        </p:sp>
        <p:sp>
          <p:nvSpPr>
            <p:cNvPr id="73" name="Text Box 82"/>
            <p:cNvSpPr txBox="1">
              <a:spLocks noChangeArrowheads="1"/>
            </p:cNvSpPr>
            <p:nvPr/>
          </p:nvSpPr>
          <p:spPr bwMode="auto">
            <a:xfrm>
              <a:off x="3886200" y="5715000"/>
              <a:ext cx="1036638" cy="336550"/>
            </a:xfrm>
            <a:prstGeom prst="rect">
              <a:avLst/>
            </a:prstGeom>
            <a:noFill/>
            <a:ln w="9525">
              <a:noFill/>
              <a:miter lim="800000"/>
              <a:headEnd/>
              <a:tailEnd/>
            </a:ln>
          </p:spPr>
          <p:txBody>
            <a:bodyPr wrap="none">
              <a:prstTxWarp prst="textNoShape">
                <a:avLst/>
              </a:prstTxWarp>
              <a:spAutoFit/>
            </a:bodyPr>
            <a:lstStyle/>
            <a:p>
              <a:pPr algn="ctr"/>
              <a:r>
                <a:rPr lang="en-US" sz="1600" b="1" i="1">
                  <a:latin typeface="Times New Roman" pitchFamily="-84" charset="0"/>
                </a:rPr>
                <a:t>Local GW</a:t>
              </a:r>
            </a:p>
          </p:txBody>
        </p:sp>
        <p:sp>
          <p:nvSpPr>
            <p:cNvPr id="74" name="Text Box 83"/>
            <p:cNvSpPr txBox="1">
              <a:spLocks noChangeArrowheads="1"/>
            </p:cNvSpPr>
            <p:nvPr/>
          </p:nvSpPr>
          <p:spPr bwMode="auto">
            <a:xfrm>
              <a:off x="7745413" y="2286000"/>
              <a:ext cx="1431925" cy="825500"/>
            </a:xfrm>
            <a:prstGeom prst="rect">
              <a:avLst/>
            </a:prstGeom>
            <a:noFill/>
            <a:ln w="9525">
              <a:noFill/>
              <a:miter lim="800000"/>
              <a:headEnd/>
              <a:tailEnd/>
            </a:ln>
          </p:spPr>
          <p:txBody>
            <a:bodyPr wrap="none">
              <a:prstTxWarp prst="textNoShape">
                <a:avLst/>
              </a:prstTxWarp>
              <a:spAutoFit/>
            </a:bodyPr>
            <a:lstStyle/>
            <a:p>
              <a:r>
                <a:rPr lang="en-US" sz="1600" b="1" i="1">
                  <a:latin typeface="Times New Roman" pitchFamily="-84" charset="0"/>
                </a:rPr>
                <a:t>Riparian &amp;</a:t>
              </a:r>
            </a:p>
            <a:p>
              <a:r>
                <a:rPr lang="en-US" sz="1600" b="1" i="1">
                  <a:latin typeface="Times New Roman" pitchFamily="-84" charset="0"/>
                </a:rPr>
                <a:t>Upland </a:t>
              </a:r>
            </a:p>
            <a:p>
              <a:r>
                <a:rPr lang="en-US" sz="1600" b="1" i="1">
                  <a:latin typeface="Times New Roman" pitchFamily="-84" charset="0"/>
                </a:rPr>
                <a:t>Forest Patches</a:t>
              </a:r>
              <a:endParaRPr lang="en-US" b="1" i="1">
                <a:latin typeface="Times New Roman" pitchFamily="-84" charset="0"/>
              </a:endParaRPr>
            </a:p>
          </p:txBody>
        </p:sp>
        <p:sp>
          <p:nvSpPr>
            <p:cNvPr id="75" name="Line 85"/>
            <p:cNvSpPr>
              <a:spLocks noChangeShapeType="1"/>
            </p:cNvSpPr>
            <p:nvPr/>
          </p:nvSpPr>
          <p:spPr bwMode="auto">
            <a:xfrm rot="1500000" flipV="1">
              <a:off x="5105400" y="5097463"/>
              <a:ext cx="400050" cy="160337"/>
            </a:xfrm>
            <a:prstGeom prst="line">
              <a:avLst/>
            </a:prstGeom>
            <a:noFill/>
            <a:ln w="38100">
              <a:solidFill>
                <a:srgbClr val="FF0000"/>
              </a:solidFill>
              <a:round/>
              <a:headEnd type="triangle" w="med" len="med"/>
              <a:tailEnd type="triangle" w="med" len="med"/>
            </a:ln>
          </p:spPr>
          <p:txBody>
            <a:bodyPr wrap="none" anchor="ctr">
              <a:prstTxWarp prst="textNoShape">
                <a:avLst/>
              </a:prstTxWarp>
            </a:bodyPr>
            <a:lstStyle/>
            <a:p>
              <a:endParaRPr lang="en-US"/>
            </a:p>
          </p:txBody>
        </p:sp>
        <p:sp>
          <p:nvSpPr>
            <p:cNvPr id="76" name="Line 86"/>
            <p:cNvSpPr>
              <a:spLocks noChangeShapeType="1"/>
            </p:cNvSpPr>
            <p:nvPr/>
          </p:nvSpPr>
          <p:spPr bwMode="auto">
            <a:xfrm flipH="1">
              <a:off x="6781800" y="4114800"/>
              <a:ext cx="2286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7" name="Line 87"/>
            <p:cNvSpPr>
              <a:spLocks noChangeShapeType="1"/>
            </p:cNvSpPr>
            <p:nvPr/>
          </p:nvSpPr>
          <p:spPr bwMode="auto">
            <a:xfrm>
              <a:off x="3048000" y="3886200"/>
              <a:ext cx="228600" cy="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78" name="Text Box 88"/>
            <p:cNvSpPr txBox="1">
              <a:spLocks noChangeArrowheads="1"/>
            </p:cNvSpPr>
            <p:nvPr/>
          </p:nvSpPr>
          <p:spPr bwMode="auto">
            <a:xfrm>
              <a:off x="2895600" y="3389313"/>
              <a:ext cx="641350" cy="457200"/>
            </a:xfrm>
            <a:prstGeom prst="rect">
              <a:avLst/>
            </a:prstGeom>
            <a:noFill/>
            <a:ln w="9525">
              <a:noFill/>
              <a:miter lim="800000"/>
              <a:headEnd/>
              <a:tailEnd/>
            </a:ln>
          </p:spPr>
          <p:txBody>
            <a:bodyPr wrap="none">
              <a:prstTxWarp prst="textNoShape">
                <a:avLst/>
              </a:prstTxWarp>
              <a:spAutoFit/>
            </a:bodyPr>
            <a:lstStyle/>
            <a:p>
              <a:r>
                <a:rPr lang="en-US"/>
                <a:t>RO</a:t>
              </a:r>
            </a:p>
          </p:txBody>
        </p:sp>
        <p:sp>
          <p:nvSpPr>
            <p:cNvPr id="79" name="Freeform 89" descr="Zig zag"/>
            <p:cNvSpPr>
              <a:spLocks/>
            </p:cNvSpPr>
            <p:nvPr/>
          </p:nvSpPr>
          <p:spPr bwMode="auto">
            <a:xfrm>
              <a:off x="6818313" y="3876675"/>
              <a:ext cx="1311275" cy="987425"/>
            </a:xfrm>
            <a:custGeom>
              <a:avLst/>
              <a:gdLst>
                <a:gd name="T0" fmla="*/ 2147483647 w 826"/>
                <a:gd name="T1" fmla="*/ 2147483647 h 622"/>
                <a:gd name="T2" fmla="*/ 2147483647 w 826"/>
                <a:gd name="T3" fmla="*/ 2147483647 h 622"/>
                <a:gd name="T4" fmla="*/ 2147483647 w 826"/>
                <a:gd name="T5" fmla="*/ 2147483647 h 622"/>
                <a:gd name="T6" fmla="*/ 2147483647 w 826"/>
                <a:gd name="T7" fmla="*/ 2147483647 h 622"/>
                <a:gd name="T8" fmla="*/ 2147483647 w 826"/>
                <a:gd name="T9" fmla="*/ 2147483647 h 622"/>
                <a:gd name="T10" fmla="*/ 2147483647 w 826"/>
                <a:gd name="T11" fmla="*/ 2147483647 h 622"/>
                <a:gd name="T12" fmla="*/ 2147483647 w 826"/>
                <a:gd name="T13" fmla="*/ 2147483647 h 622"/>
                <a:gd name="T14" fmla="*/ 2147483647 w 826"/>
                <a:gd name="T15" fmla="*/ 2147483647 h 622"/>
                <a:gd name="T16" fmla="*/ 2147483647 w 826"/>
                <a:gd name="T17" fmla="*/ 2147483647 h 622"/>
                <a:gd name="T18" fmla="*/ 2147483647 w 826"/>
                <a:gd name="T19" fmla="*/ 2147483647 h 622"/>
                <a:gd name="T20" fmla="*/ 2147483647 w 826"/>
                <a:gd name="T21" fmla="*/ 2147483647 h 622"/>
                <a:gd name="T22" fmla="*/ 2147483647 w 826"/>
                <a:gd name="T23" fmla="*/ 2147483647 h 622"/>
                <a:gd name="T24" fmla="*/ 2147483647 w 826"/>
                <a:gd name="T25" fmla="*/ 2147483647 h 622"/>
                <a:gd name="T26" fmla="*/ 2147483647 w 826"/>
                <a:gd name="T27" fmla="*/ 2147483647 h 622"/>
                <a:gd name="T28" fmla="*/ 2147483647 w 826"/>
                <a:gd name="T29" fmla="*/ 2147483647 h 6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26"/>
                <a:gd name="T46" fmla="*/ 0 h 622"/>
                <a:gd name="T47" fmla="*/ 826 w 826"/>
                <a:gd name="T48" fmla="*/ 622 h 6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26" h="622">
                  <a:moveTo>
                    <a:pt x="408" y="174"/>
                  </a:moveTo>
                  <a:cubicBezTo>
                    <a:pt x="381" y="189"/>
                    <a:pt x="288" y="249"/>
                    <a:pt x="244" y="264"/>
                  </a:cubicBezTo>
                  <a:cubicBezTo>
                    <a:pt x="200" y="279"/>
                    <a:pt x="168" y="264"/>
                    <a:pt x="142" y="264"/>
                  </a:cubicBezTo>
                  <a:cubicBezTo>
                    <a:pt x="116" y="264"/>
                    <a:pt x="110" y="254"/>
                    <a:pt x="88" y="263"/>
                  </a:cubicBezTo>
                  <a:cubicBezTo>
                    <a:pt x="66" y="272"/>
                    <a:pt x="18" y="262"/>
                    <a:pt x="9" y="318"/>
                  </a:cubicBezTo>
                  <a:cubicBezTo>
                    <a:pt x="0" y="374"/>
                    <a:pt x="2" y="574"/>
                    <a:pt x="33" y="598"/>
                  </a:cubicBezTo>
                  <a:cubicBezTo>
                    <a:pt x="64" y="622"/>
                    <a:pt x="141" y="495"/>
                    <a:pt x="196" y="463"/>
                  </a:cubicBezTo>
                  <a:cubicBezTo>
                    <a:pt x="251" y="431"/>
                    <a:pt x="303" y="412"/>
                    <a:pt x="363" y="405"/>
                  </a:cubicBezTo>
                  <a:cubicBezTo>
                    <a:pt x="423" y="398"/>
                    <a:pt x="492" y="439"/>
                    <a:pt x="555" y="421"/>
                  </a:cubicBezTo>
                  <a:cubicBezTo>
                    <a:pt x="618" y="403"/>
                    <a:pt x="698" y="358"/>
                    <a:pt x="742" y="294"/>
                  </a:cubicBezTo>
                  <a:cubicBezTo>
                    <a:pt x="786" y="230"/>
                    <a:pt x="826" y="72"/>
                    <a:pt x="820" y="36"/>
                  </a:cubicBezTo>
                  <a:cubicBezTo>
                    <a:pt x="814" y="0"/>
                    <a:pt x="733" y="66"/>
                    <a:pt x="705" y="75"/>
                  </a:cubicBezTo>
                  <a:cubicBezTo>
                    <a:pt x="677" y="84"/>
                    <a:pt x="668" y="84"/>
                    <a:pt x="649" y="93"/>
                  </a:cubicBezTo>
                  <a:cubicBezTo>
                    <a:pt x="630" y="102"/>
                    <a:pt x="632" y="112"/>
                    <a:pt x="591" y="126"/>
                  </a:cubicBezTo>
                  <a:cubicBezTo>
                    <a:pt x="550" y="140"/>
                    <a:pt x="444" y="164"/>
                    <a:pt x="405" y="174"/>
                  </a:cubicBezTo>
                </a:path>
              </a:pathLst>
            </a:custGeom>
            <a:pattFill prst="zigZag">
              <a:fgClr>
                <a:srgbClr val="CC6600"/>
              </a:fgClr>
              <a:bgClr>
                <a:schemeClr val="bg1"/>
              </a:bgClr>
            </a:pattFill>
            <a:ln w="38100">
              <a:solidFill>
                <a:schemeClr val="hlink"/>
              </a:solidFill>
              <a:round/>
              <a:headEnd/>
              <a:tailEnd/>
            </a:ln>
          </p:spPr>
          <p:txBody>
            <a:bodyPr>
              <a:prstTxWarp prst="textNoShape">
                <a:avLst/>
              </a:prstTxWarp>
            </a:bodyPr>
            <a:lstStyle/>
            <a:p>
              <a:endParaRPr lang="en-US"/>
            </a:p>
          </p:txBody>
        </p:sp>
        <p:sp>
          <p:nvSpPr>
            <p:cNvPr id="80" name="Line 90"/>
            <p:cNvSpPr>
              <a:spLocks noChangeShapeType="1"/>
            </p:cNvSpPr>
            <p:nvPr/>
          </p:nvSpPr>
          <p:spPr bwMode="auto">
            <a:xfrm>
              <a:off x="8305800" y="4038600"/>
              <a:ext cx="0" cy="3048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81" name="Text Box 91"/>
            <p:cNvSpPr txBox="1">
              <a:spLocks noChangeArrowheads="1"/>
            </p:cNvSpPr>
            <p:nvPr/>
          </p:nvSpPr>
          <p:spPr bwMode="auto">
            <a:xfrm>
              <a:off x="8382000" y="3962400"/>
              <a:ext cx="268288" cy="457200"/>
            </a:xfrm>
            <a:prstGeom prst="rect">
              <a:avLst/>
            </a:prstGeom>
            <a:noFill/>
            <a:ln w="9525">
              <a:noFill/>
              <a:miter lim="800000"/>
              <a:headEnd/>
              <a:tailEnd/>
            </a:ln>
          </p:spPr>
          <p:txBody>
            <a:bodyPr wrap="none">
              <a:prstTxWarp prst="textNoShape">
                <a:avLst/>
              </a:prstTxWarp>
              <a:spAutoFit/>
            </a:bodyPr>
            <a:lstStyle/>
            <a:p>
              <a:r>
                <a:rPr lang="en-US"/>
                <a:t>I</a:t>
              </a:r>
            </a:p>
          </p:txBody>
        </p:sp>
        <p:pic>
          <p:nvPicPr>
            <p:cNvPr id="82" name="Picture 92" descr="na01441_"/>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2362200" y="3505200"/>
              <a:ext cx="190500" cy="385763"/>
            </a:xfrm>
            <a:prstGeom prst="rect">
              <a:avLst/>
            </a:prstGeom>
            <a:noFill/>
            <a:ln w="9525">
              <a:noFill/>
              <a:miter lim="800000"/>
              <a:headEnd/>
              <a:tailEnd/>
            </a:ln>
          </p:spPr>
        </p:pic>
        <p:sp>
          <p:nvSpPr>
            <p:cNvPr id="83" name="Text Box 93"/>
            <p:cNvSpPr txBox="1">
              <a:spLocks noChangeArrowheads="1"/>
            </p:cNvSpPr>
            <p:nvPr/>
          </p:nvSpPr>
          <p:spPr bwMode="auto">
            <a:xfrm>
              <a:off x="8153400" y="5486400"/>
              <a:ext cx="850900" cy="581025"/>
            </a:xfrm>
            <a:prstGeom prst="rect">
              <a:avLst/>
            </a:prstGeom>
            <a:noFill/>
            <a:ln w="9525">
              <a:noFill/>
              <a:miter lim="800000"/>
              <a:headEnd/>
              <a:tailEnd/>
            </a:ln>
          </p:spPr>
          <p:txBody>
            <a:bodyPr wrap="none">
              <a:prstTxWarp prst="textNoShape">
                <a:avLst/>
              </a:prstTxWarp>
              <a:spAutoFit/>
            </a:bodyPr>
            <a:lstStyle/>
            <a:p>
              <a:r>
                <a:rPr lang="en-US" sz="1600" b="1" i="1">
                  <a:latin typeface="Times New Roman" pitchFamily="-84" charset="0"/>
                </a:rPr>
                <a:t>Rooting</a:t>
              </a:r>
            </a:p>
            <a:p>
              <a:r>
                <a:rPr lang="en-US" sz="1600" b="1" i="1">
                  <a:latin typeface="Times New Roman" pitchFamily="-84" charset="0"/>
                </a:rPr>
                <a:t>Zone</a:t>
              </a:r>
            </a:p>
          </p:txBody>
        </p:sp>
        <p:sp>
          <p:nvSpPr>
            <p:cNvPr id="84" name="Line 94"/>
            <p:cNvSpPr>
              <a:spLocks noChangeShapeType="1"/>
            </p:cNvSpPr>
            <p:nvPr/>
          </p:nvSpPr>
          <p:spPr bwMode="auto">
            <a:xfrm flipH="1" flipV="1">
              <a:off x="7467600" y="4419600"/>
              <a:ext cx="838200" cy="1066800"/>
            </a:xfrm>
            <a:prstGeom prst="line">
              <a:avLst/>
            </a:prstGeom>
            <a:noFill/>
            <a:ln w="9525">
              <a:solidFill>
                <a:schemeClr val="tx1"/>
              </a:solidFill>
              <a:round/>
              <a:headEnd/>
              <a:tailEnd/>
            </a:ln>
          </p:spPr>
          <p:txBody>
            <a:bodyPr>
              <a:prstTxWarp prst="textNoShape">
                <a:avLst/>
              </a:prstTxWarp>
            </a:bodyPr>
            <a:lstStyle/>
            <a:p>
              <a:endParaRPr lang="en-US"/>
            </a:p>
          </p:txBody>
        </p:sp>
        <p:sp>
          <p:nvSpPr>
            <p:cNvPr id="85" name="Line 95"/>
            <p:cNvSpPr>
              <a:spLocks noChangeShapeType="1"/>
            </p:cNvSpPr>
            <p:nvPr/>
          </p:nvSpPr>
          <p:spPr bwMode="auto">
            <a:xfrm>
              <a:off x="4267200" y="6629400"/>
              <a:ext cx="533400" cy="0"/>
            </a:xfrm>
            <a:prstGeom prst="line">
              <a:avLst/>
            </a:prstGeom>
            <a:noFill/>
            <a:ln w="57150">
              <a:solidFill>
                <a:srgbClr val="0000FF"/>
              </a:solidFill>
              <a:round/>
              <a:headEnd/>
              <a:tailEnd type="triangle" w="med" len="med"/>
            </a:ln>
          </p:spPr>
          <p:txBody>
            <a:bodyPr>
              <a:prstTxWarp prst="textNoShape">
                <a:avLst/>
              </a:prstTxWarp>
            </a:bodyPr>
            <a:lstStyle/>
            <a:p>
              <a:endParaRPr lang="en-US"/>
            </a:p>
          </p:txBody>
        </p:sp>
        <p:sp>
          <p:nvSpPr>
            <p:cNvPr id="86" name="Line 96"/>
            <p:cNvSpPr>
              <a:spLocks noChangeShapeType="1"/>
            </p:cNvSpPr>
            <p:nvPr/>
          </p:nvSpPr>
          <p:spPr bwMode="auto">
            <a:xfrm>
              <a:off x="4419600" y="5638800"/>
              <a:ext cx="533400" cy="76200"/>
            </a:xfrm>
            <a:prstGeom prst="line">
              <a:avLst/>
            </a:prstGeom>
            <a:noFill/>
            <a:ln w="57150">
              <a:solidFill>
                <a:srgbClr val="0000FF"/>
              </a:solidFill>
              <a:round/>
              <a:headEnd/>
              <a:tailEnd type="triangle" w="med" len="med"/>
            </a:ln>
          </p:spPr>
          <p:txBody>
            <a:bodyPr>
              <a:prstTxWarp prst="textNoShape">
                <a:avLst/>
              </a:prstTxWarp>
            </a:bodyPr>
            <a:lstStyle/>
            <a:p>
              <a:endParaRPr lang="en-US"/>
            </a:p>
          </p:txBody>
        </p:sp>
        <p:sp>
          <p:nvSpPr>
            <p:cNvPr id="87" name="Line 97"/>
            <p:cNvSpPr>
              <a:spLocks noChangeShapeType="1"/>
            </p:cNvSpPr>
            <p:nvPr/>
          </p:nvSpPr>
          <p:spPr bwMode="auto">
            <a:xfrm>
              <a:off x="5105400" y="5715000"/>
              <a:ext cx="533400" cy="0"/>
            </a:xfrm>
            <a:prstGeom prst="line">
              <a:avLst/>
            </a:prstGeom>
            <a:noFill/>
            <a:ln w="57150">
              <a:solidFill>
                <a:srgbClr val="0000FF"/>
              </a:solidFill>
              <a:round/>
              <a:headEnd/>
              <a:tailEnd type="triangle" w="med" len="med"/>
            </a:ln>
          </p:spPr>
          <p:txBody>
            <a:bodyPr>
              <a:prstTxWarp prst="textNoShape">
                <a:avLst/>
              </a:prstTxWarp>
            </a:bodyPr>
            <a:lstStyle/>
            <a:p>
              <a:endParaRPr lang="en-US"/>
            </a:p>
          </p:txBody>
        </p:sp>
        <p:sp>
          <p:nvSpPr>
            <p:cNvPr id="88" name="Line 98"/>
            <p:cNvSpPr>
              <a:spLocks noChangeShapeType="1"/>
            </p:cNvSpPr>
            <p:nvPr/>
          </p:nvSpPr>
          <p:spPr bwMode="auto">
            <a:xfrm flipV="1">
              <a:off x="5715000" y="6019800"/>
              <a:ext cx="381000" cy="381000"/>
            </a:xfrm>
            <a:prstGeom prst="line">
              <a:avLst/>
            </a:prstGeom>
            <a:noFill/>
            <a:ln w="57150">
              <a:solidFill>
                <a:srgbClr val="0000FF"/>
              </a:solidFill>
              <a:round/>
              <a:headEnd/>
              <a:tailEnd type="triangle" w="med" len="med"/>
            </a:ln>
          </p:spPr>
          <p:txBody>
            <a:bodyPr>
              <a:prstTxWarp prst="textNoShape">
                <a:avLst/>
              </a:prstTxWarp>
            </a:bodyPr>
            <a:lstStyle/>
            <a:p>
              <a:endParaRPr lang="en-US"/>
            </a:p>
          </p:txBody>
        </p:sp>
        <p:sp>
          <p:nvSpPr>
            <p:cNvPr id="89" name="Line 99"/>
            <p:cNvSpPr>
              <a:spLocks noChangeShapeType="1"/>
            </p:cNvSpPr>
            <p:nvPr/>
          </p:nvSpPr>
          <p:spPr bwMode="auto">
            <a:xfrm flipV="1">
              <a:off x="4953000" y="6477000"/>
              <a:ext cx="609600" cy="152400"/>
            </a:xfrm>
            <a:prstGeom prst="line">
              <a:avLst/>
            </a:prstGeom>
            <a:noFill/>
            <a:ln w="57150">
              <a:solidFill>
                <a:srgbClr val="0000FF"/>
              </a:solidFill>
              <a:round/>
              <a:headEnd/>
              <a:tailEnd type="triangle" w="med" len="med"/>
            </a:ln>
          </p:spPr>
          <p:txBody>
            <a:bodyPr>
              <a:prstTxWarp prst="textNoShape">
                <a:avLst/>
              </a:prstTxWarp>
            </a:bodyPr>
            <a:lstStyle/>
            <a:p>
              <a:endParaRPr lang="en-US"/>
            </a:p>
          </p:txBody>
        </p:sp>
        <p:sp>
          <p:nvSpPr>
            <p:cNvPr id="90" name="Line 100"/>
            <p:cNvSpPr>
              <a:spLocks noChangeShapeType="1"/>
            </p:cNvSpPr>
            <p:nvPr/>
          </p:nvSpPr>
          <p:spPr bwMode="auto">
            <a:xfrm>
              <a:off x="3733800" y="5486400"/>
              <a:ext cx="533400" cy="152400"/>
            </a:xfrm>
            <a:prstGeom prst="line">
              <a:avLst/>
            </a:prstGeom>
            <a:noFill/>
            <a:ln w="57150">
              <a:solidFill>
                <a:srgbClr val="0000FF"/>
              </a:solidFill>
              <a:round/>
              <a:headEnd/>
              <a:tailEnd type="triangle" w="med" len="med"/>
            </a:ln>
          </p:spPr>
          <p:txBody>
            <a:bodyPr>
              <a:prstTxWarp prst="textNoShape">
                <a:avLst/>
              </a:prstTxWarp>
            </a:bodyPr>
            <a:lstStyle/>
            <a:p>
              <a:endParaRPr lang="en-US"/>
            </a:p>
          </p:txBody>
        </p:sp>
        <p:sp>
          <p:nvSpPr>
            <p:cNvPr id="91" name="Line 101"/>
            <p:cNvSpPr>
              <a:spLocks noChangeShapeType="1"/>
            </p:cNvSpPr>
            <p:nvPr/>
          </p:nvSpPr>
          <p:spPr bwMode="auto">
            <a:xfrm>
              <a:off x="7620000" y="4191000"/>
              <a:ext cx="0" cy="304800"/>
            </a:xfrm>
            <a:prstGeom prst="line">
              <a:avLst/>
            </a:prstGeom>
            <a:noFill/>
            <a:ln w="19050">
              <a:solidFill>
                <a:srgbClr val="0000FF"/>
              </a:solidFill>
              <a:round/>
              <a:headEnd type="triangle" w="med" len="med"/>
              <a:tailEnd type="triangle" w="med" len="med"/>
            </a:ln>
          </p:spPr>
          <p:txBody>
            <a:bodyPr wrap="none" anchor="ctr">
              <a:prstTxWarp prst="textNoShape">
                <a:avLst/>
              </a:prstTxWarp>
            </a:bodyPr>
            <a:lstStyle/>
            <a:p>
              <a:endParaRPr lang="en-US"/>
            </a:p>
          </p:txBody>
        </p:sp>
        <p:sp>
          <p:nvSpPr>
            <p:cNvPr id="92" name="Freeform 102"/>
            <p:cNvSpPr>
              <a:spLocks/>
            </p:cNvSpPr>
            <p:nvPr/>
          </p:nvSpPr>
          <p:spPr bwMode="auto">
            <a:xfrm>
              <a:off x="4648200" y="3873500"/>
              <a:ext cx="3886200" cy="1928813"/>
            </a:xfrm>
            <a:custGeom>
              <a:avLst/>
              <a:gdLst>
                <a:gd name="T0" fmla="*/ 0 w 2448"/>
                <a:gd name="T1" fmla="*/ 2147483647 h 1215"/>
                <a:gd name="T2" fmla="*/ 2147483647 w 2448"/>
                <a:gd name="T3" fmla="*/ 2147483647 h 1215"/>
                <a:gd name="T4" fmla="*/ 2147483647 w 2448"/>
                <a:gd name="T5" fmla="*/ 2147483647 h 1215"/>
                <a:gd name="T6" fmla="*/ 2147483647 w 2448"/>
                <a:gd name="T7" fmla="*/ 2147483647 h 1215"/>
                <a:gd name="T8" fmla="*/ 2147483647 w 2448"/>
                <a:gd name="T9" fmla="*/ 2147483647 h 1215"/>
                <a:gd name="T10" fmla="*/ 2147483647 w 2448"/>
                <a:gd name="T11" fmla="*/ 2147483647 h 1215"/>
                <a:gd name="T12" fmla="*/ 2147483647 w 2448"/>
                <a:gd name="T13" fmla="*/ 2147483647 h 1215"/>
                <a:gd name="T14" fmla="*/ 2147483647 w 2448"/>
                <a:gd name="T15" fmla="*/ 2147483647 h 1215"/>
                <a:gd name="T16" fmla="*/ 2147483647 w 2448"/>
                <a:gd name="T17" fmla="*/ 2147483647 h 1215"/>
                <a:gd name="T18" fmla="*/ 2147483647 w 2448"/>
                <a:gd name="T19" fmla="*/ 2147483647 h 1215"/>
                <a:gd name="T20" fmla="*/ 2147483647 w 2448"/>
                <a:gd name="T21" fmla="*/ 2147483647 h 1215"/>
                <a:gd name="T22" fmla="*/ 2147483647 w 2448"/>
                <a:gd name="T23" fmla="*/ 2147483647 h 1215"/>
                <a:gd name="T24" fmla="*/ 2147483647 w 2448"/>
                <a:gd name="T25" fmla="*/ 2147483647 h 1215"/>
                <a:gd name="T26" fmla="*/ 2147483647 w 2448"/>
                <a:gd name="T27" fmla="*/ 2147483647 h 1215"/>
                <a:gd name="T28" fmla="*/ 2147483647 w 2448"/>
                <a:gd name="T29" fmla="*/ 2147483647 h 1215"/>
                <a:gd name="T30" fmla="*/ 2147483647 w 2448"/>
                <a:gd name="T31" fmla="*/ 2147483647 h 1215"/>
                <a:gd name="T32" fmla="*/ 2147483647 w 2448"/>
                <a:gd name="T33" fmla="*/ 2147483647 h 1215"/>
                <a:gd name="T34" fmla="*/ 2147483647 w 2448"/>
                <a:gd name="T35" fmla="*/ 2147483647 h 1215"/>
                <a:gd name="T36" fmla="*/ 2147483647 w 2448"/>
                <a:gd name="T37" fmla="*/ 2147483647 h 1215"/>
                <a:gd name="T38" fmla="*/ 2147483647 w 2448"/>
                <a:gd name="T39" fmla="*/ 2147483647 h 1215"/>
                <a:gd name="T40" fmla="*/ 2147483647 w 2448"/>
                <a:gd name="T41" fmla="*/ 2147483647 h 1215"/>
                <a:gd name="T42" fmla="*/ 2147483647 w 2448"/>
                <a:gd name="T43" fmla="*/ 2147483647 h 1215"/>
                <a:gd name="T44" fmla="*/ 2147483647 w 2448"/>
                <a:gd name="T45" fmla="*/ 2147483647 h 1215"/>
                <a:gd name="T46" fmla="*/ 2147483647 w 2448"/>
                <a:gd name="T47" fmla="*/ 2147483647 h 1215"/>
                <a:gd name="T48" fmla="*/ 2147483647 w 2448"/>
                <a:gd name="T49" fmla="*/ 2147483647 h 1215"/>
                <a:gd name="T50" fmla="*/ 2147483647 w 2448"/>
                <a:gd name="T51" fmla="*/ 2147483647 h 1215"/>
                <a:gd name="T52" fmla="*/ 2147483647 w 2448"/>
                <a:gd name="T53" fmla="*/ 2147483647 h 1215"/>
                <a:gd name="T54" fmla="*/ 2147483647 w 2448"/>
                <a:gd name="T55" fmla="*/ 2147483647 h 1215"/>
                <a:gd name="T56" fmla="*/ 2147483647 w 2448"/>
                <a:gd name="T57" fmla="*/ 2147483647 h 1215"/>
                <a:gd name="T58" fmla="*/ 2147483647 w 2448"/>
                <a:gd name="T59" fmla="*/ 2147483647 h 1215"/>
                <a:gd name="T60" fmla="*/ 2147483647 w 2448"/>
                <a:gd name="T61" fmla="*/ 2147483647 h 1215"/>
                <a:gd name="T62" fmla="*/ 2147483647 w 2448"/>
                <a:gd name="T63" fmla="*/ 2147483647 h 1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48"/>
                <a:gd name="T97" fmla="*/ 0 h 1215"/>
                <a:gd name="T98" fmla="*/ 2448 w 2448"/>
                <a:gd name="T99" fmla="*/ 1215 h 1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48" h="1215">
                  <a:moveTo>
                    <a:pt x="0" y="104"/>
                  </a:moveTo>
                  <a:cubicBezTo>
                    <a:pt x="12" y="104"/>
                    <a:pt x="24" y="104"/>
                    <a:pt x="48" y="104"/>
                  </a:cubicBezTo>
                  <a:cubicBezTo>
                    <a:pt x="72" y="104"/>
                    <a:pt x="128" y="96"/>
                    <a:pt x="144" y="104"/>
                  </a:cubicBezTo>
                  <a:cubicBezTo>
                    <a:pt x="160" y="112"/>
                    <a:pt x="152" y="128"/>
                    <a:pt x="144" y="152"/>
                  </a:cubicBezTo>
                  <a:cubicBezTo>
                    <a:pt x="136" y="176"/>
                    <a:pt x="104" y="224"/>
                    <a:pt x="96" y="248"/>
                  </a:cubicBezTo>
                  <a:cubicBezTo>
                    <a:pt x="88" y="272"/>
                    <a:pt x="110" y="271"/>
                    <a:pt x="96" y="296"/>
                  </a:cubicBezTo>
                  <a:cubicBezTo>
                    <a:pt x="82" y="321"/>
                    <a:pt x="17" y="374"/>
                    <a:pt x="9" y="401"/>
                  </a:cubicBezTo>
                  <a:cubicBezTo>
                    <a:pt x="1" y="428"/>
                    <a:pt x="14" y="438"/>
                    <a:pt x="45" y="461"/>
                  </a:cubicBezTo>
                  <a:cubicBezTo>
                    <a:pt x="76" y="484"/>
                    <a:pt x="157" y="510"/>
                    <a:pt x="192" y="536"/>
                  </a:cubicBezTo>
                  <a:cubicBezTo>
                    <a:pt x="227" y="562"/>
                    <a:pt x="232" y="593"/>
                    <a:pt x="256" y="616"/>
                  </a:cubicBezTo>
                  <a:cubicBezTo>
                    <a:pt x="280" y="639"/>
                    <a:pt x="315" y="657"/>
                    <a:pt x="336" y="676"/>
                  </a:cubicBezTo>
                  <a:cubicBezTo>
                    <a:pt x="357" y="695"/>
                    <a:pt x="363" y="719"/>
                    <a:pt x="384" y="728"/>
                  </a:cubicBezTo>
                  <a:cubicBezTo>
                    <a:pt x="405" y="737"/>
                    <a:pt x="432" y="724"/>
                    <a:pt x="464" y="732"/>
                  </a:cubicBezTo>
                  <a:cubicBezTo>
                    <a:pt x="496" y="740"/>
                    <a:pt x="552" y="761"/>
                    <a:pt x="576" y="776"/>
                  </a:cubicBezTo>
                  <a:cubicBezTo>
                    <a:pt x="600" y="791"/>
                    <a:pt x="600" y="808"/>
                    <a:pt x="608" y="824"/>
                  </a:cubicBezTo>
                  <a:cubicBezTo>
                    <a:pt x="616" y="840"/>
                    <a:pt x="605" y="848"/>
                    <a:pt x="624" y="872"/>
                  </a:cubicBezTo>
                  <a:cubicBezTo>
                    <a:pt x="643" y="896"/>
                    <a:pt x="687" y="935"/>
                    <a:pt x="720" y="968"/>
                  </a:cubicBezTo>
                  <a:cubicBezTo>
                    <a:pt x="753" y="1001"/>
                    <a:pt x="792" y="1032"/>
                    <a:pt x="824" y="1072"/>
                  </a:cubicBezTo>
                  <a:cubicBezTo>
                    <a:pt x="856" y="1112"/>
                    <a:pt x="873" y="1201"/>
                    <a:pt x="912" y="1208"/>
                  </a:cubicBezTo>
                  <a:cubicBezTo>
                    <a:pt x="951" y="1215"/>
                    <a:pt x="1024" y="1152"/>
                    <a:pt x="1056" y="1112"/>
                  </a:cubicBezTo>
                  <a:cubicBezTo>
                    <a:pt x="1088" y="1072"/>
                    <a:pt x="1088" y="1000"/>
                    <a:pt x="1104" y="968"/>
                  </a:cubicBezTo>
                  <a:cubicBezTo>
                    <a:pt x="1120" y="936"/>
                    <a:pt x="1142" y="943"/>
                    <a:pt x="1152" y="920"/>
                  </a:cubicBezTo>
                  <a:cubicBezTo>
                    <a:pt x="1162" y="897"/>
                    <a:pt x="1147" y="845"/>
                    <a:pt x="1164" y="832"/>
                  </a:cubicBezTo>
                  <a:cubicBezTo>
                    <a:pt x="1181" y="819"/>
                    <a:pt x="1222" y="849"/>
                    <a:pt x="1252" y="840"/>
                  </a:cubicBezTo>
                  <a:cubicBezTo>
                    <a:pt x="1282" y="831"/>
                    <a:pt x="1321" y="867"/>
                    <a:pt x="1344" y="776"/>
                  </a:cubicBezTo>
                  <a:cubicBezTo>
                    <a:pt x="1367" y="685"/>
                    <a:pt x="1344" y="384"/>
                    <a:pt x="1392" y="296"/>
                  </a:cubicBezTo>
                  <a:cubicBezTo>
                    <a:pt x="1440" y="208"/>
                    <a:pt x="1568" y="272"/>
                    <a:pt x="1632" y="248"/>
                  </a:cubicBezTo>
                  <a:cubicBezTo>
                    <a:pt x="1696" y="224"/>
                    <a:pt x="1728" y="176"/>
                    <a:pt x="1776" y="152"/>
                  </a:cubicBezTo>
                  <a:cubicBezTo>
                    <a:pt x="1824" y="128"/>
                    <a:pt x="1856" y="128"/>
                    <a:pt x="1920" y="104"/>
                  </a:cubicBezTo>
                  <a:cubicBezTo>
                    <a:pt x="1984" y="80"/>
                    <a:pt x="2104" y="16"/>
                    <a:pt x="2160" y="8"/>
                  </a:cubicBezTo>
                  <a:cubicBezTo>
                    <a:pt x="2216" y="0"/>
                    <a:pt x="2208" y="48"/>
                    <a:pt x="2256" y="56"/>
                  </a:cubicBezTo>
                  <a:cubicBezTo>
                    <a:pt x="2304" y="64"/>
                    <a:pt x="2416" y="56"/>
                    <a:pt x="2448" y="56"/>
                  </a:cubicBezTo>
                </a:path>
              </a:pathLst>
            </a:custGeom>
            <a:noFill/>
            <a:ln w="101600">
              <a:solidFill>
                <a:srgbClr val="339966"/>
              </a:solidFill>
              <a:round/>
              <a:headEnd/>
              <a:tailEnd/>
            </a:ln>
          </p:spPr>
          <p:txBody>
            <a:bodyPr>
              <a:prstTxWarp prst="textNoShape">
                <a:avLst/>
              </a:prstTxWarp>
            </a:bodyPr>
            <a:lstStyle/>
            <a:p>
              <a:endParaRPr lang="en-US"/>
            </a:p>
          </p:txBody>
        </p:sp>
        <p:sp>
          <p:nvSpPr>
            <p:cNvPr id="93" name="Line 103"/>
            <p:cNvSpPr>
              <a:spLocks noChangeShapeType="1"/>
            </p:cNvSpPr>
            <p:nvPr/>
          </p:nvSpPr>
          <p:spPr bwMode="auto">
            <a:xfrm>
              <a:off x="838200" y="3657600"/>
              <a:ext cx="838200" cy="0"/>
            </a:xfrm>
            <a:prstGeom prst="line">
              <a:avLst/>
            </a:prstGeom>
            <a:noFill/>
            <a:ln w="127000">
              <a:pattFill prst="weave">
                <a:fgClr>
                  <a:schemeClr val="bg1"/>
                </a:fgClr>
                <a:bgClr>
                  <a:schemeClr val="tx1"/>
                </a:bgClr>
              </a:pattFill>
              <a:round/>
              <a:headEnd/>
              <a:tailEnd/>
            </a:ln>
          </p:spPr>
          <p:txBody>
            <a:bodyPr wrap="none" anchor="ctr">
              <a:prstTxWarp prst="textNoShape">
                <a:avLst/>
              </a:prstTxWarp>
            </a:bodyPr>
            <a:lstStyle/>
            <a:p>
              <a:endParaRPr lang="en-US"/>
            </a:p>
          </p:txBody>
        </p:sp>
        <p:sp>
          <p:nvSpPr>
            <p:cNvPr id="94" name="Line 104"/>
            <p:cNvSpPr>
              <a:spLocks noChangeShapeType="1"/>
            </p:cNvSpPr>
            <p:nvPr/>
          </p:nvSpPr>
          <p:spPr bwMode="auto">
            <a:xfrm>
              <a:off x="1752600" y="3733800"/>
              <a:ext cx="228600" cy="0"/>
            </a:xfrm>
            <a:prstGeom prst="line">
              <a:avLst/>
            </a:prstGeom>
            <a:noFill/>
            <a:ln w="127000">
              <a:pattFill prst="weave">
                <a:fgClr>
                  <a:schemeClr val="bg1"/>
                </a:fgClr>
                <a:bgClr>
                  <a:schemeClr val="tx1"/>
                </a:bgClr>
              </a:pattFill>
              <a:round/>
              <a:headEnd/>
              <a:tailEnd/>
            </a:ln>
          </p:spPr>
          <p:txBody>
            <a:bodyPr wrap="none" anchor="ctr">
              <a:prstTxWarp prst="textNoShape">
                <a:avLst/>
              </a:prstTxWarp>
            </a:bodyPr>
            <a:lstStyle/>
            <a:p>
              <a:endParaRPr lang="en-US"/>
            </a:p>
          </p:txBody>
        </p:sp>
        <p:sp>
          <p:nvSpPr>
            <p:cNvPr id="95" name="Line 105"/>
            <p:cNvSpPr>
              <a:spLocks noChangeShapeType="1"/>
            </p:cNvSpPr>
            <p:nvPr/>
          </p:nvSpPr>
          <p:spPr bwMode="auto">
            <a:xfrm>
              <a:off x="1447800" y="3581400"/>
              <a:ext cx="0" cy="22860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96" name="Line 106"/>
            <p:cNvSpPr>
              <a:spLocks noChangeShapeType="1"/>
            </p:cNvSpPr>
            <p:nvPr/>
          </p:nvSpPr>
          <p:spPr bwMode="auto">
            <a:xfrm>
              <a:off x="1447800" y="3505200"/>
              <a:ext cx="228600" cy="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97" name="Line 107"/>
            <p:cNvSpPr>
              <a:spLocks noChangeShapeType="1"/>
            </p:cNvSpPr>
            <p:nvPr/>
          </p:nvSpPr>
          <p:spPr bwMode="auto">
            <a:xfrm>
              <a:off x="762000" y="3429000"/>
              <a:ext cx="0" cy="381000"/>
            </a:xfrm>
            <a:prstGeom prst="line">
              <a:avLst/>
            </a:prstGeom>
            <a:noFill/>
            <a:ln w="38100">
              <a:solidFill>
                <a:srgbClr val="FF0000"/>
              </a:solidFill>
              <a:round/>
              <a:headEnd type="triangle" w="med" len="med"/>
              <a:tailEnd type="triangle" w="med" len="med"/>
            </a:ln>
          </p:spPr>
          <p:txBody>
            <a:bodyPr wrap="none" anchor="ctr">
              <a:prstTxWarp prst="textNoShape">
                <a:avLst/>
              </a:prstTxWarp>
            </a:bodyPr>
            <a:lstStyle/>
            <a:p>
              <a:endParaRPr lang="en-US"/>
            </a:p>
          </p:txBody>
        </p:sp>
        <p:sp>
          <p:nvSpPr>
            <p:cNvPr id="98" name="Line 108"/>
            <p:cNvSpPr>
              <a:spLocks noChangeShapeType="1"/>
            </p:cNvSpPr>
            <p:nvPr/>
          </p:nvSpPr>
          <p:spPr bwMode="auto">
            <a:xfrm>
              <a:off x="4267200" y="3200400"/>
              <a:ext cx="228600" cy="1219200"/>
            </a:xfrm>
            <a:prstGeom prst="line">
              <a:avLst/>
            </a:prstGeom>
            <a:noFill/>
            <a:ln w="9525">
              <a:solidFill>
                <a:schemeClr val="tx2"/>
              </a:solidFill>
              <a:round/>
              <a:headEnd/>
              <a:tailEnd/>
            </a:ln>
          </p:spPr>
          <p:txBody>
            <a:bodyPr wrap="none" anchor="ctr">
              <a:prstTxWarp prst="textNoShape">
                <a:avLst/>
              </a:prstTxWarp>
            </a:bodyPr>
            <a:lstStyle/>
            <a:p>
              <a:endParaRPr lang="en-US"/>
            </a:p>
          </p:txBody>
        </p:sp>
        <p:sp>
          <p:nvSpPr>
            <p:cNvPr id="99" name="Line 109"/>
            <p:cNvSpPr>
              <a:spLocks noChangeShapeType="1"/>
            </p:cNvSpPr>
            <p:nvPr/>
          </p:nvSpPr>
          <p:spPr bwMode="auto">
            <a:xfrm flipV="1">
              <a:off x="6781800" y="4267200"/>
              <a:ext cx="0" cy="1676400"/>
            </a:xfrm>
            <a:prstGeom prst="line">
              <a:avLst/>
            </a:prstGeom>
            <a:noFill/>
            <a:ln w="127000">
              <a:pattFill prst="horzBrick">
                <a:fgClr>
                  <a:srgbClr val="FFFFFF"/>
                </a:fgClr>
                <a:bgClr>
                  <a:schemeClr val="tx1"/>
                </a:bgClr>
              </a:pattFill>
              <a:round/>
              <a:headEnd/>
              <a:tailEnd/>
            </a:ln>
          </p:spPr>
          <p:txBody>
            <a:bodyPr wrap="none" anchor="ctr">
              <a:prstTxWarp prst="textNoShape">
                <a:avLst/>
              </a:prstTxWarp>
            </a:bodyPr>
            <a:lstStyle/>
            <a:p>
              <a:endParaRPr lang="en-US"/>
            </a:p>
          </p:txBody>
        </p:sp>
        <p:sp>
          <p:nvSpPr>
            <p:cNvPr id="100" name="Text Box 110"/>
            <p:cNvSpPr txBox="1">
              <a:spLocks noChangeArrowheads="1"/>
            </p:cNvSpPr>
            <p:nvPr/>
          </p:nvSpPr>
          <p:spPr bwMode="auto">
            <a:xfrm>
              <a:off x="152400" y="5715000"/>
              <a:ext cx="1019175" cy="1016000"/>
            </a:xfrm>
            <a:prstGeom prst="rect">
              <a:avLst/>
            </a:prstGeom>
            <a:noFill/>
            <a:ln w="9525">
              <a:solidFill>
                <a:schemeClr val="accent2"/>
              </a:solidFill>
              <a:miter lim="800000"/>
              <a:headEnd/>
              <a:tailEnd/>
            </a:ln>
          </p:spPr>
          <p:txBody>
            <a:bodyPr wrap="none">
              <a:prstTxWarp prst="textNoShape">
                <a:avLst/>
              </a:prstTxWarp>
              <a:spAutoFit/>
            </a:bodyPr>
            <a:lstStyle/>
            <a:p>
              <a:r>
                <a:rPr lang="en-US" sz="2000" b="1">
                  <a:latin typeface="Times New Roman" pitchFamily="-84" charset="0"/>
                </a:rPr>
                <a:t>Water </a:t>
              </a:r>
            </a:p>
            <a:p>
              <a:r>
                <a:rPr lang="en-US" sz="2000" b="1">
                  <a:latin typeface="Times New Roman" pitchFamily="-84" charset="0"/>
                </a:rPr>
                <a:t>Supply </a:t>
              </a:r>
            </a:p>
            <a:p>
              <a:r>
                <a:rPr lang="en-US" sz="2000" b="1">
                  <a:latin typeface="Times New Roman" pitchFamily="-84" charset="0"/>
                </a:rPr>
                <a:t>Pipes</a:t>
              </a:r>
            </a:p>
          </p:txBody>
        </p:sp>
        <p:sp>
          <p:nvSpPr>
            <p:cNvPr id="101" name="Line 113"/>
            <p:cNvSpPr>
              <a:spLocks noChangeShapeType="1"/>
            </p:cNvSpPr>
            <p:nvPr/>
          </p:nvSpPr>
          <p:spPr bwMode="auto">
            <a:xfrm flipH="1">
              <a:off x="6172200" y="5867400"/>
              <a:ext cx="609600" cy="0"/>
            </a:xfrm>
            <a:prstGeom prst="line">
              <a:avLst/>
            </a:prstGeom>
            <a:noFill/>
            <a:ln w="127000">
              <a:pattFill prst="horzBrick">
                <a:fgClr>
                  <a:srgbClr val="FFFFFF"/>
                </a:fgClr>
                <a:bgClr>
                  <a:schemeClr val="tx1"/>
                </a:bgClr>
              </a:pattFill>
              <a:round/>
              <a:headEnd/>
              <a:tailEnd/>
            </a:ln>
          </p:spPr>
          <p:txBody>
            <a:bodyPr wrap="none" anchor="ctr">
              <a:prstTxWarp prst="textNoShape">
                <a:avLst/>
              </a:prstTxWarp>
            </a:bodyPr>
            <a:lstStyle/>
            <a:p>
              <a:endParaRPr lang="en-US"/>
            </a:p>
          </p:txBody>
        </p:sp>
        <p:sp>
          <p:nvSpPr>
            <p:cNvPr id="102" name="Line 114"/>
            <p:cNvSpPr>
              <a:spLocks noChangeShapeType="1"/>
            </p:cNvSpPr>
            <p:nvPr/>
          </p:nvSpPr>
          <p:spPr bwMode="auto">
            <a:xfrm>
              <a:off x="6172200" y="5410200"/>
              <a:ext cx="381000" cy="152400"/>
            </a:xfrm>
            <a:prstGeom prst="line">
              <a:avLst/>
            </a:prstGeom>
            <a:noFill/>
            <a:ln w="19050">
              <a:solidFill>
                <a:srgbClr val="0000FF"/>
              </a:solidFill>
              <a:round/>
              <a:headEnd type="triangle" w="med" len="med"/>
              <a:tailEnd type="triangle" w="med" len="med"/>
            </a:ln>
          </p:spPr>
          <p:txBody>
            <a:bodyPr wrap="none" anchor="ctr">
              <a:prstTxWarp prst="textNoShape">
                <a:avLst/>
              </a:prstTxWarp>
            </a:bodyPr>
            <a:lstStyle/>
            <a:p>
              <a:endParaRPr lang="en-US"/>
            </a:p>
          </p:txBody>
        </p:sp>
        <p:sp>
          <p:nvSpPr>
            <p:cNvPr id="103" name="Text Box 115"/>
            <p:cNvSpPr txBox="1">
              <a:spLocks noChangeArrowheads="1"/>
            </p:cNvSpPr>
            <p:nvPr/>
          </p:nvSpPr>
          <p:spPr bwMode="auto">
            <a:xfrm>
              <a:off x="5149850" y="3962400"/>
              <a:ext cx="641350" cy="457200"/>
            </a:xfrm>
            <a:prstGeom prst="rect">
              <a:avLst/>
            </a:prstGeom>
            <a:noFill/>
            <a:ln w="9525">
              <a:noFill/>
              <a:miter lim="800000"/>
              <a:headEnd/>
              <a:tailEnd/>
            </a:ln>
          </p:spPr>
          <p:txBody>
            <a:bodyPr wrap="none">
              <a:prstTxWarp prst="textNoShape">
                <a:avLst/>
              </a:prstTxWarp>
              <a:spAutoFit/>
            </a:bodyPr>
            <a:lstStyle/>
            <a:p>
              <a:r>
                <a:rPr lang="en-US" dirty="0"/>
                <a:t>RO</a:t>
              </a:r>
            </a:p>
          </p:txBody>
        </p:sp>
        <p:sp>
          <p:nvSpPr>
            <p:cNvPr id="104" name="Line 116"/>
            <p:cNvSpPr>
              <a:spLocks noChangeShapeType="1"/>
            </p:cNvSpPr>
            <p:nvPr/>
          </p:nvSpPr>
          <p:spPr bwMode="auto">
            <a:xfrm>
              <a:off x="228600" y="2819400"/>
              <a:ext cx="533400" cy="0"/>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105" name="Text Box 117"/>
            <p:cNvSpPr txBox="1">
              <a:spLocks noChangeArrowheads="1"/>
            </p:cNvSpPr>
            <p:nvPr/>
          </p:nvSpPr>
          <p:spPr bwMode="auto">
            <a:xfrm>
              <a:off x="1588" y="1600200"/>
              <a:ext cx="1268412" cy="1069975"/>
            </a:xfrm>
            <a:prstGeom prst="rect">
              <a:avLst/>
            </a:prstGeom>
            <a:noFill/>
            <a:ln w="9525">
              <a:noFill/>
              <a:miter lim="800000"/>
              <a:headEnd/>
              <a:tailEnd/>
            </a:ln>
          </p:spPr>
          <p:txBody>
            <a:bodyPr wrap="none">
              <a:prstTxWarp prst="textNoShape">
                <a:avLst/>
              </a:prstTxWarp>
              <a:spAutoFit/>
            </a:bodyPr>
            <a:lstStyle/>
            <a:p>
              <a:pPr algn="ctr"/>
              <a:r>
                <a:rPr lang="en-US" sz="1600" b="1" i="1">
                  <a:latin typeface="Times New Roman" pitchFamily="-84" charset="0"/>
                </a:rPr>
                <a:t>Interbasin</a:t>
              </a:r>
            </a:p>
            <a:p>
              <a:pPr algn="ctr"/>
              <a:r>
                <a:rPr lang="en-US" sz="1600" b="1" i="1">
                  <a:latin typeface="Times New Roman" pitchFamily="-84" charset="0"/>
                </a:rPr>
                <a:t>Transfers of </a:t>
              </a:r>
            </a:p>
            <a:p>
              <a:pPr algn="ctr"/>
              <a:r>
                <a:rPr lang="en-US" sz="1600" b="1" i="1">
                  <a:latin typeface="Times New Roman" pitchFamily="-84" charset="0"/>
                </a:rPr>
                <a:t>Water &amp; </a:t>
              </a:r>
            </a:p>
            <a:p>
              <a:pPr algn="ctr"/>
              <a:r>
                <a:rPr lang="en-US" sz="1600" b="1" i="1">
                  <a:latin typeface="Times New Roman" pitchFamily="-84" charset="0"/>
                </a:rPr>
                <a:t>Wastewater</a:t>
              </a:r>
            </a:p>
          </p:txBody>
        </p:sp>
        <p:sp>
          <p:nvSpPr>
            <p:cNvPr id="106" name="Line 118"/>
            <p:cNvSpPr>
              <a:spLocks noChangeShapeType="1"/>
            </p:cNvSpPr>
            <p:nvPr/>
          </p:nvSpPr>
          <p:spPr bwMode="auto">
            <a:xfrm flipH="1">
              <a:off x="152400" y="2971800"/>
              <a:ext cx="533400" cy="0"/>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107" name="Text Box 122"/>
            <p:cNvSpPr txBox="1">
              <a:spLocks noChangeArrowheads="1"/>
            </p:cNvSpPr>
            <p:nvPr/>
          </p:nvSpPr>
          <p:spPr bwMode="auto">
            <a:xfrm>
              <a:off x="2362200" y="1905000"/>
              <a:ext cx="387350" cy="457200"/>
            </a:xfrm>
            <a:prstGeom prst="rect">
              <a:avLst/>
            </a:prstGeom>
            <a:noFill/>
            <a:ln w="9525">
              <a:noFill/>
              <a:miter lim="800000"/>
              <a:headEnd/>
              <a:tailEnd/>
            </a:ln>
          </p:spPr>
          <p:txBody>
            <a:bodyPr>
              <a:prstTxWarp prst="textNoShape">
                <a:avLst/>
              </a:prstTxWarp>
              <a:spAutoFit/>
            </a:bodyPr>
            <a:lstStyle/>
            <a:p>
              <a:r>
                <a:rPr lang="en-US"/>
                <a:t>P</a:t>
              </a:r>
            </a:p>
          </p:txBody>
        </p:sp>
        <p:sp>
          <p:nvSpPr>
            <p:cNvPr id="108" name="Line 123"/>
            <p:cNvSpPr>
              <a:spLocks noChangeShapeType="1"/>
            </p:cNvSpPr>
            <p:nvPr/>
          </p:nvSpPr>
          <p:spPr bwMode="auto">
            <a:xfrm>
              <a:off x="2667000" y="2209800"/>
              <a:ext cx="0" cy="3048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grpSp>
      <p:sp>
        <p:nvSpPr>
          <p:cNvPr id="110" name="TextBox 109"/>
          <p:cNvSpPr txBox="1"/>
          <p:nvPr/>
        </p:nvSpPr>
        <p:spPr>
          <a:xfrm>
            <a:off x="1252058" y="6509490"/>
            <a:ext cx="1614632" cy="369332"/>
          </a:xfrm>
          <a:prstGeom prst="rect">
            <a:avLst/>
          </a:prstGeom>
          <a:noFill/>
        </p:spPr>
        <p:txBody>
          <a:bodyPr wrap="none" rtlCol="0">
            <a:spAutoFit/>
          </a:bodyPr>
          <a:lstStyle/>
          <a:p>
            <a:r>
              <a:rPr lang="en-US" dirty="0" smtClean="0"/>
              <a:t>Ken Belt (USFS)</a:t>
            </a:r>
            <a:endParaRPr lang="en-US" dirty="0"/>
          </a:p>
        </p:txBody>
      </p:sp>
      <p:sp>
        <p:nvSpPr>
          <p:cNvPr id="109" name="Title 1"/>
          <p:cNvSpPr>
            <a:spLocks noGrp="1"/>
          </p:cNvSpPr>
          <p:nvPr>
            <p:ph type="title"/>
          </p:nvPr>
        </p:nvSpPr>
        <p:spPr>
          <a:xfrm>
            <a:off x="0" y="76829"/>
            <a:ext cx="9144000" cy="1143000"/>
          </a:xfrm>
        </p:spPr>
        <p:txBody>
          <a:bodyPr>
            <a:normAutofit/>
          </a:bodyPr>
          <a:lstStyle/>
          <a:p>
            <a:r>
              <a:rPr lang="en-US" dirty="0" smtClean="0"/>
              <a:t>The urban hydrologic cycle</a:t>
            </a:r>
            <a:endParaRPr lang="en-US" dirty="0"/>
          </a:p>
        </p:txBody>
      </p:sp>
      <p:sp>
        <p:nvSpPr>
          <p:cNvPr id="111" name="Line 86"/>
          <p:cNvSpPr>
            <a:spLocks noChangeShapeType="1"/>
          </p:cNvSpPr>
          <p:nvPr/>
        </p:nvSpPr>
        <p:spPr bwMode="auto">
          <a:xfrm flipH="1" flipV="1">
            <a:off x="7078889" y="3102333"/>
            <a:ext cx="10410" cy="301937"/>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17000"/>
          </a:blip>
          <a:stretch>
            <a:fillRect/>
          </a:stretch>
        </p:blipFill>
        <p:spPr>
          <a:xfrm>
            <a:off x="2490450" y="-786578"/>
            <a:ext cx="6705600" cy="10363200"/>
          </a:xfrm>
          <a:prstGeom prst="rect">
            <a:avLst/>
          </a:prstGeom>
        </p:spPr>
      </p:pic>
      <p:sp>
        <p:nvSpPr>
          <p:cNvPr id="3" name="TextBox 2"/>
          <p:cNvSpPr txBox="1"/>
          <p:nvPr/>
        </p:nvSpPr>
        <p:spPr>
          <a:xfrm>
            <a:off x="144549" y="351030"/>
            <a:ext cx="2422132" cy="3477875"/>
          </a:xfrm>
          <a:prstGeom prst="rect">
            <a:avLst/>
          </a:prstGeom>
          <a:noFill/>
        </p:spPr>
        <p:txBody>
          <a:bodyPr wrap="none" rtlCol="0">
            <a:spAutoFit/>
          </a:bodyPr>
          <a:lstStyle/>
          <a:p>
            <a:r>
              <a:rPr lang="en-US" sz="4400" dirty="0" smtClean="0"/>
              <a:t>Footprint </a:t>
            </a:r>
          </a:p>
          <a:p>
            <a:r>
              <a:rPr lang="en-US" sz="4400" dirty="0" smtClean="0"/>
              <a:t>of </a:t>
            </a:r>
          </a:p>
          <a:p>
            <a:r>
              <a:rPr lang="en-US" sz="4400" dirty="0" smtClean="0"/>
              <a:t>municipal </a:t>
            </a:r>
          </a:p>
          <a:p>
            <a:r>
              <a:rPr lang="en-US" sz="4400" dirty="0" smtClean="0"/>
              <a:t>service</a:t>
            </a:r>
          </a:p>
          <a:p>
            <a:r>
              <a:rPr lang="en-US" sz="4400" dirty="0" smtClean="0"/>
              <a:t>areas</a:t>
            </a:r>
            <a:endParaRPr lang="en-US" sz="4400" dirty="0"/>
          </a:p>
        </p:txBody>
      </p:sp>
      <p:sp>
        <p:nvSpPr>
          <p:cNvPr id="5" name="TextBox 4"/>
          <p:cNvSpPr txBox="1"/>
          <p:nvPr/>
        </p:nvSpPr>
        <p:spPr>
          <a:xfrm>
            <a:off x="7049463" y="5714465"/>
            <a:ext cx="2016786" cy="923330"/>
          </a:xfrm>
          <a:prstGeom prst="rect">
            <a:avLst/>
          </a:prstGeom>
          <a:noFill/>
        </p:spPr>
        <p:txBody>
          <a:bodyPr wrap="none" rtlCol="0">
            <a:spAutoFit/>
          </a:bodyPr>
          <a:lstStyle/>
          <a:p>
            <a:r>
              <a:rPr lang="en-US" dirty="0" smtClean="0"/>
              <a:t>1.6 million supplied</a:t>
            </a:r>
            <a:br>
              <a:rPr lang="en-US" dirty="0" smtClean="0"/>
            </a:br>
            <a:r>
              <a:rPr lang="en-US" dirty="0" smtClean="0"/>
              <a:t>Baltimore Central </a:t>
            </a:r>
            <a:br>
              <a:rPr lang="en-US" dirty="0" smtClean="0"/>
            </a:br>
            <a:r>
              <a:rPr lang="en-US" dirty="0" smtClean="0"/>
              <a:t>System</a:t>
            </a:r>
            <a:endParaRPr lang="en-US" dirty="0"/>
          </a:p>
        </p:txBody>
      </p:sp>
      <p:sp>
        <p:nvSpPr>
          <p:cNvPr id="6" name="TextBox 5"/>
          <p:cNvSpPr txBox="1"/>
          <p:nvPr/>
        </p:nvSpPr>
        <p:spPr>
          <a:xfrm>
            <a:off x="198432" y="6379305"/>
            <a:ext cx="2006679" cy="307777"/>
          </a:xfrm>
          <a:prstGeom prst="rect">
            <a:avLst/>
          </a:prstGeom>
          <a:noFill/>
        </p:spPr>
        <p:txBody>
          <a:bodyPr wrap="none" rtlCol="0">
            <a:spAutoFit/>
          </a:bodyPr>
          <a:lstStyle/>
          <a:p>
            <a:r>
              <a:rPr lang="en-US" sz="1400" dirty="0" smtClean="0"/>
              <a:t>Cole (unpublished, 2011)</a:t>
            </a:r>
            <a:endParaRPr lang="en-US" sz="1400" dirty="0"/>
          </a:p>
        </p:txBody>
      </p:sp>
      <p:sp>
        <p:nvSpPr>
          <p:cNvPr id="8" name="TextBox 7"/>
          <p:cNvSpPr txBox="1"/>
          <p:nvPr/>
        </p:nvSpPr>
        <p:spPr>
          <a:xfrm>
            <a:off x="3726827" y="1613650"/>
            <a:ext cx="877163" cy="646331"/>
          </a:xfrm>
          <a:prstGeom prst="rect">
            <a:avLst/>
          </a:prstGeom>
          <a:noFill/>
        </p:spPr>
        <p:txBody>
          <a:bodyPr wrap="none" rtlCol="0">
            <a:spAutoFit/>
          </a:bodyPr>
          <a:lstStyle/>
          <a:p>
            <a:r>
              <a:rPr lang="en-US" b="1" dirty="0" smtClean="0"/>
              <a:t>Carroll </a:t>
            </a:r>
          </a:p>
          <a:p>
            <a:r>
              <a:rPr lang="en-US" b="1" dirty="0" smtClean="0"/>
              <a:t>County</a:t>
            </a:r>
            <a:endParaRPr lang="en-US" b="1" dirty="0"/>
          </a:p>
        </p:txBody>
      </p:sp>
      <p:sp>
        <p:nvSpPr>
          <p:cNvPr id="9" name="TextBox 8"/>
          <p:cNvSpPr txBox="1"/>
          <p:nvPr/>
        </p:nvSpPr>
        <p:spPr>
          <a:xfrm>
            <a:off x="5222131" y="1120589"/>
            <a:ext cx="1127382" cy="646331"/>
          </a:xfrm>
          <a:prstGeom prst="rect">
            <a:avLst/>
          </a:prstGeom>
          <a:noFill/>
        </p:spPr>
        <p:txBody>
          <a:bodyPr wrap="none" rtlCol="0">
            <a:spAutoFit/>
          </a:bodyPr>
          <a:lstStyle/>
          <a:p>
            <a:r>
              <a:rPr lang="en-US" b="1" dirty="0" smtClean="0"/>
              <a:t>Baltimore </a:t>
            </a:r>
          </a:p>
          <a:p>
            <a:r>
              <a:rPr lang="en-US" b="1" dirty="0" smtClean="0"/>
              <a:t>County</a:t>
            </a:r>
            <a:endParaRPr lang="en-US" b="1" dirty="0"/>
          </a:p>
        </p:txBody>
      </p:sp>
      <p:sp>
        <p:nvSpPr>
          <p:cNvPr id="10" name="TextBox 9"/>
          <p:cNvSpPr txBox="1"/>
          <p:nvPr/>
        </p:nvSpPr>
        <p:spPr>
          <a:xfrm>
            <a:off x="6894409" y="523426"/>
            <a:ext cx="923037" cy="646331"/>
          </a:xfrm>
          <a:prstGeom prst="rect">
            <a:avLst/>
          </a:prstGeom>
          <a:noFill/>
        </p:spPr>
        <p:txBody>
          <a:bodyPr wrap="none" rtlCol="0">
            <a:spAutoFit/>
          </a:bodyPr>
          <a:lstStyle/>
          <a:p>
            <a:r>
              <a:rPr lang="en-US" b="1" dirty="0" smtClean="0"/>
              <a:t>Harford </a:t>
            </a:r>
          </a:p>
          <a:p>
            <a:r>
              <a:rPr lang="en-US" b="1" dirty="0" smtClean="0"/>
              <a:t>County</a:t>
            </a:r>
            <a:endParaRPr lang="en-US" b="1" dirty="0"/>
          </a:p>
        </p:txBody>
      </p:sp>
      <p:sp>
        <p:nvSpPr>
          <p:cNvPr id="11" name="TextBox 10"/>
          <p:cNvSpPr txBox="1"/>
          <p:nvPr/>
        </p:nvSpPr>
        <p:spPr>
          <a:xfrm>
            <a:off x="5776773" y="4538168"/>
            <a:ext cx="951102" cy="923330"/>
          </a:xfrm>
          <a:prstGeom prst="rect">
            <a:avLst/>
          </a:prstGeom>
          <a:noFill/>
        </p:spPr>
        <p:txBody>
          <a:bodyPr wrap="none" rtlCol="0">
            <a:spAutoFit/>
          </a:bodyPr>
          <a:lstStyle/>
          <a:p>
            <a:r>
              <a:rPr lang="en-US" b="1" dirty="0" smtClean="0"/>
              <a:t>Anne </a:t>
            </a:r>
            <a:br>
              <a:rPr lang="en-US" b="1" dirty="0" smtClean="0"/>
            </a:br>
            <a:r>
              <a:rPr lang="en-US" b="1" dirty="0" smtClean="0"/>
              <a:t>Arundel </a:t>
            </a:r>
          </a:p>
          <a:p>
            <a:r>
              <a:rPr lang="en-US" b="1" dirty="0" smtClean="0"/>
              <a:t>County</a:t>
            </a:r>
            <a:endParaRPr lang="en-US" b="1" dirty="0"/>
          </a:p>
        </p:txBody>
      </p:sp>
      <p:sp>
        <p:nvSpPr>
          <p:cNvPr id="12" name="TextBox 11"/>
          <p:cNvSpPr txBox="1"/>
          <p:nvPr/>
        </p:nvSpPr>
        <p:spPr>
          <a:xfrm>
            <a:off x="5613969" y="2584734"/>
            <a:ext cx="1127382" cy="646331"/>
          </a:xfrm>
          <a:prstGeom prst="rect">
            <a:avLst/>
          </a:prstGeom>
          <a:noFill/>
        </p:spPr>
        <p:txBody>
          <a:bodyPr wrap="none" rtlCol="0">
            <a:spAutoFit/>
          </a:bodyPr>
          <a:lstStyle/>
          <a:p>
            <a:r>
              <a:rPr lang="en-US" b="1" dirty="0" smtClean="0"/>
              <a:t>Baltimore </a:t>
            </a:r>
          </a:p>
          <a:p>
            <a:r>
              <a:rPr lang="en-US" b="1" dirty="0" smtClean="0"/>
              <a:t>City</a:t>
            </a:r>
            <a:endParaRPr 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17000"/>
          </a:blip>
          <a:stretch>
            <a:fillRect/>
          </a:stretch>
        </p:blipFill>
        <p:spPr>
          <a:xfrm>
            <a:off x="2340360" y="-983512"/>
            <a:ext cx="6705600" cy="10363200"/>
          </a:xfrm>
          <a:prstGeom prst="rect">
            <a:avLst/>
          </a:prstGeom>
        </p:spPr>
      </p:pic>
      <p:sp>
        <p:nvSpPr>
          <p:cNvPr id="3" name="TextBox 2"/>
          <p:cNvSpPr txBox="1"/>
          <p:nvPr/>
        </p:nvSpPr>
        <p:spPr>
          <a:xfrm>
            <a:off x="144549" y="351030"/>
            <a:ext cx="1880743" cy="2800767"/>
          </a:xfrm>
          <a:prstGeom prst="rect">
            <a:avLst/>
          </a:prstGeom>
          <a:noFill/>
        </p:spPr>
        <p:txBody>
          <a:bodyPr wrap="none" rtlCol="0">
            <a:spAutoFit/>
          </a:bodyPr>
          <a:lstStyle/>
          <a:p>
            <a:r>
              <a:rPr lang="en-US" sz="4400" dirty="0" smtClean="0"/>
              <a:t>Served </a:t>
            </a:r>
          </a:p>
          <a:p>
            <a:r>
              <a:rPr lang="en-US" sz="4400" dirty="0" smtClean="0"/>
              <a:t>areas +  </a:t>
            </a:r>
          </a:p>
          <a:p>
            <a:r>
              <a:rPr lang="en-US" sz="4400" dirty="0" smtClean="0"/>
              <a:t>private </a:t>
            </a:r>
          </a:p>
          <a:p>
            <a:r>
              <a:rPr lang="en-US" sz="4400" dirty="0" smtClean="0"/>
              <a:t>wells</a:t>
            </a:r>
            <a:endParaRPr lang="en-US" sz="4400" dirty="0"/>
          </a:p>
        </p:txBody>
      </p:sp>
      <p:sp>
        <p:nvSpPr>
          <p:cNvPr id="9" name="TextBox 8"/>
          <p:cNvSpPr txBox="1"/>
          <p:nvPr/>
        </p:nvSpPr>
        <p:spPr>
          <a:xfrm>
            <a:off x="198432" y="6379305"/>
            <a:ext cx="2006679" cy="307777"/>
          </a:xfrm>
          <a:prstGeom prst="rect">
            <a:avLst/>
          </a:prstGeom>
          <a:noFill/>
        </p:spPr>
        <p:txBody>
          <a:bodyPr wrap="none" rtlCol="0">
            <a:spAutoFit/>
          </a:bodyPr>
          <a:lstStyle/>
          <a:p>
            <a:r>
              <a:rPr lang="en-US" sz="1400" dirty="0" smtClean="0"/>
              <a:t>Cole (unpublished, 2011)</a:t>
            </a:r>
            <a:endParaRPr lang="en-US"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2" name="Group 41"/>
          <p:cNvGrpSpPr/>
          <p:nvPr/>
        </p:nvGrpSpPr>
        <p:grpSpPr>
          <a:xfrm>
            <a:off x="0" y="1260982"/>
            <a:ext cx="3594674" cy="2819400"/>
            <a:chOff x="5526622" y="381000"/>
            <a:chExt cx="3594674" cy="2819400"/>
          </a:xfrm>
        </p:grpSpPr>
        <p:grpSp>
          <p:nvGrpSpPr>
            <p:cNvPr id="2" name="Group 33"/>
            <p:cNvGrpSpPr/>
            <p:nvPr/>
          </p:nvGrpSpPr>
          <p:grpSpPr>
            <a:xfrm>
              <a:off x="6078310" y="1676400"/>
              <a:ext cx="1828800" cy="1524000"/>
              <a:chOff x="1828800" y="1447800"/>
              <a:chExt cx="1828800" cy="1524000"/>
            </a:xfrm>
          </p:grpSpPr>
          <p:sp>
            <p:nvSpPr>
              <p:cNvPr id="6" name="Rectangle 5"/>
              <p:cNvSpPr/>
              <p:nvPr/>
            </p:nvSpPr>
            <p:spPr>
              <a:xfrm>
                <a:off x="1828800" y="1447800"/>
                <a:ext cx="1828800" cy="152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828800" y="1545868"/>
                <a:ext cx="1828800" cy="1200328"/>
              </a:xfrm>
              <a:prstGeom prst="rect">
                <a:avLst/>
              </a:prstGeom>
              <a:noFill/>
              <a:ln>
                <a:noFill/>
              </a:ln>
            </p:spPr>
            <p:txBody>
              <a:bodyPr wrap="square" rtlCol="0">
                <a:spAutoFit/>
              </a:bodyPr>
              <a:lstStyle/>
              <a:p>
                <a:pPr algn="ctr"/>
                <a:r>
                  <a:rPr lang="en-US" sz="2400" b="1" dirty="0" smtClean="0"/>
                  <a:t>Rural Watersheds</a:t>
                </a:r>
              </a:p>
              <a:p>
                <a:pPr algn="ctr"/>
                <a:r>
                  <a:rPr lang="en-US" sz="2400" b="1" dirty="0" smtClean="0"/>
                  <a:t>N=32</a:t>
                </a:r>
              </a:p>
            </p:txBody>
          </p:sp>
        </p:grpSp>
        <p:grpSp>
          <p:nvGrpSpPr>
            <p:cNvPr id="3" name="Group 40"/>
            <p:cNvGrpSpPr/>
            <p:nvPr/>
          </p:nvGrpSpPr>
          <p:grpSpPr>
            <a:xfrm>
              <a:off x="7947066" y="2102367"/>
              <a:ext cx="1174230" cy="607305"/>
              <a:chOff x="3913479" y="1873767"/>
              <a:chExt cx="1174230" cy="607305"/>
            </a:xfrm>
          </p:grpSpPr>
          <p:sp>
            <p:nvSpPr>
              <p:cNvPr id="9" name="Right Arrow 8"/>
              <p:cNvSpPr/>
              <p:nvPr/>
            </p:nvSpPr>
            <p:spPr>
              <a:xfrm>
                <a:off x="3944709" y="1905000"/>
                <a:ext cx="1143000" cy="576072"/>
              </a:xfrm>
              <a:prstGeom prst="rightArrow">
                <a:avLst>
                  <a:gd name="adj1" fmla="val 52321"/>
                  <a:gd name="adj2" fmla="val 50000"/>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913479" y="1873767"/>
                <a:ext cx="1165704" cy="507831"/>
              </a:xfrm>
              <a:prstGeom prst="rect">
                <a:avLst/>
              </a:prstGeom>
              <a:noFill/>
            </p:spPr>
            <p:txBody>
              <a:bodyPr wrap="none" rtlCol="0">
                <a:spAutoFit/>
              </a:bodyPr>
              <a:lstStyle/>
              <a:p>
                <a:pPr>
                  <a:lnSpc>
                    <a:spcPct val="150000"/>
                  </a:lnSpc>
                </a:pPr>
                <a:r>
                  <a:rPr lang="en-US" b="1" dirty="0" smtClean="0"/>
                  <a:t>Q</a:t>
                </a:r>
                <a:r>
                  <a:rPr lang="en-US" dirty="0" smtClean="0"/>
                  <a:t> 406 mm</a:t>
                </a:r>
                <a:endParaRPr lang="en-US" dirty="0"/>
              </a:p>
            </p:txBody>
          </p:sp>
        </p:grpSp>
        <p:grpSp>
          <p:nvGrpSpPr>
            <p:cNvPr id="5" name="Group 47"/>
            <p:cNvGrpSpPr/>
            <p:nvPr/>
          </p:nvGrpSpPr>
          <p:grpSpPr>
            <a:xfrm>
              <a:off x="6992710" y="381000"/>
              <a:ext cx="1179576" cy="1234633"/>
              <a:chOff x="2819400" y="152399"/>
              <a:chExt cx="1170432" cy="1234633"/>
            </a:xfrm>
          </p:grpSpPr>
          <p:sp>
            <p:nvSpPr>
              <p:cNvPr id="12" name="Right Arrow 11"/>
              <p:cNvSpPr/>
              <p:nvPr/>
            </p:nvSpPr>
            <p:spPr>
              <a:xfrm rot="16200000">
                <a:off x="2803908" y="167891"/>
                <a:ext cx="1201415" cy="1170432"/>
              </a:xfrm>
              <a:prstGeom prst="rightArrow">
                <a:avLst>
                  <a:gd name="adj1" fmla="val 52321"/>
                  <a:gd name="adj2" fmla="val 50000"/>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rot="16200000">
                <a:off x="2767751" y="585050"/>
                <a:ext cx="1234633" cy="369332"/>
              </a:xfrm>
              <a:prstGeom prst="rect">
                <a:avLst/>
              </a:prstGeom>
              <a:noFill/>
            </p:spPr>
            <p:txBody>
              <a:bodyPr wrap="none" rtlCol="0">
                <a:spAutoFit/>
              </a:bodyPr>
              <a:lstStyle/>
              <a:p>
                <a:r>
                  <a:rPr lang="en-US" b="1" dirty="0" smtClean="0"/>
                  <a:t>ET</a:t>
                </a:r>
                <a:r>
                  <a:rPr lang="en-US" dirty="0" smtClean="0"/>
                  <a:t> 830 mm</a:t>
                </a:r>
                <a:endParaRPr lang="en-US" dirty="0"/>
              </a:p>
            </p:txBody>
          </p:sp>
        </p:grpSp>
        <p:grpSp>
          <p:nvGrpSpPr>
            <p:cNvPr id="21" name="Group 48"/>
            <p:cNvGrpSpPr/>
            <p:nvPr/>
          </p:nvGrpSpPr>
          <p:grpSpPr>
            <a:xfrm>
              <a:off x="5526622" y="381000"/>
              <a:ext cx="1609344" cy="1245854"/>
              <a:chOff x="914400" y="152400"/>
              <a:chExt cx="1591056" cy="1245854"/>
            </a:xfrm>
          </p:grpSpPr>
          <p:sp>
            <p:nvSpPr>
              <p:cNvPr id="28" name="Down Arrow 27"/>
              <p:cNvSpPr/>
              <p:nvPr/>
            </p:nvSpPr>
            <p:spPr>
              <a:xfrm>
                <a:off x="914400" y="228600"/>
                <a:ext cx="1591056" cy="1143000"/>
              </a:xfrm>
              <a:prstGeom prst="downArrow">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rot="16200000">
                <a:off x="1097407" y="590661"/>
                <a:ext cx="1245854" cy="369332"/>
              </a:xfrm>
              <a:prstGeom prst="rect">
                <a:avLst/>
              </a:prstGeom>
              <a:noFill/>
            </p:spPr>
            <p:txBody>
              <a:bodyPr wrap="square" rtlCol="0">
                <a:spAutoFit/>
              </a:bodyPr>
              <a:lstStyle/>
              <a:p>
                <a:r>
                  <a:rPr lang="en-US" b="1" dirty="0" smtClean="0"/>
                  <a:t>P</a:t>
                </a:r>
                <a:r>
                  <a:rPr lang="en-US" dirty="0" smtClean="0"/>
                  <a:t> 1135 mm</a:t>
                </a:r>
                <a:endParaRPr lang="en-US" dirty="0"/>
              </a:p>
            </p:txBody>
          </p:sp>
        </p:grpSp>
      </p:grpSp>
      <p:sp>
        <p:nvSpPr>
          <p:cNvPr id="36" name="TextBox 35"/>
          <p:cNvSpPr txBox="1"/>
          <p:nvPr/>
        </p:nvSpPr>
        <p:spPr>
          <a:xfrm>
            <a:off x="10410" y="6447024"/>
            <a:ext cx="2571303" cy="369332"/>
          </a:xfrm>
          <a:prstGeom prst="rect">
            <a:avLst/>
          </a:prstGeom>
          <a:noFill/>
        </p:spPr>
        <p:txBody>
          <a:bodyPr wrap="square" rtlCol="0">
            <a:spAutoFit/>
          </a:bodyPr>
          <a:lstStyle/>
          <a:p>
            <a:r>
              <a:rPr lang="en-US" dirty="0" smtClean="0"/>
              <a:t>Bhaskar and Welty</a:t>
            </a:r>
            <a:r>
              <a:rPr lang="en-US" i="1" dirty="0" smtClean="0"/>
              <a:t> </a:t>
            </a:r>
            <a:r>
              <a:rPr lang="en-US" dirty="0" smtClean="0"/>
              <a:t>(2012) </a:t>
            </a:r>
          </a:p>
        </p:txBody>
      </p:sp>
      <p:grpSp>
        <p:nvGrpSpPr>
          <p:cNvPr id="41" name="Group 40"/>
          <p:cNvGrpSpPr/>
          <p:nvPr/>
        </p:nvGrpSpPr>
        <p:grpSpPr>
          <a:xfrm>
            <a:off x="2184430" y="3864883"/>
            <a:ext cx="6211573" cy="2862072"/>
            <a:chOff x="862350" y="3124200"/>
            <a:chExt cx="6211573" cy="2862072"/>
          </a:xfrm>
        </p:grpSpPr>
        <p:grpSp>
          <p:nvGrpSpPr>
            <p:cNvPr id="8" name="Group 37"/>
            <p:cNvGrpSpPr/>
            <p:nvPr/>
          </p:nvGrpSpPr>
          <p:grpSpPr>
            <a:xfrm>
              <a:off x="5862386" y="4495800"/>
              <a:ext cx="1165704" cy="658368"/>
              <a:chOff x="4419600" y="4953000"/>
              <a:chExt cx="1165704" cy="658368"/>
            </a:xfrm>
          </p:grpSpPr>
          <p:sp>
            <p:nvSpPr>
              <p:cNvPr id="15" name="Right Arrow 14"/>
              <p:cNvSpPr/>
              <p:nvPr/>
            </p:nvSpPr>
            <p:spPr>
              <a:xfrm>
                <a:off x="4419600" y="4953000"/>
                <a:ext cx="1143000" cy="658368"/>
              </a:xfrm>
              <a:prstGeom prst="rightArrow">
                <a:avLst>
                  <a:gd name="adj1" fmla="val 52321"/>
                  <a:gd name="adj2" fmla="val 50000"/>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4419600" y="5105400"/>
                <a:ext cx="1165704" cy="369332"/>
              </a:xfrm>
              <a:prstGeom prst="rect">
                <a:avLst/>
              </a:prstGeom>
              <a:noFill/>
            </p:spPr>
            <p:txBody>
              <a:bodyPr wrap="none" rtlCol="0">
                <a:spAutoFit/>
              </a:bodyPr>
              <a:lstStyle/>
              <a:p>
                <a:r>
                  <a:rPr lang="en-US" b="1" dirty="0" smtClean="0"/>
                  <a:t>Q</a:t>
                </a:r>
                <a:r>
                  <a:rPr lang="en-US" dirty="0" smtClean="0"/>
                  <a:t> 465 mm</a:t>
                </a:r>
                <a:endParaRPr lang="en-US" dirty="0"/>
              </a:p>
            </p:txBody>
          </p:sp>
        </p:grpSp>
        <p:sp>
          <p:nvSpPr>
            <p:cNvPr id="17" name="Right Arrow 16"/>
            <p:cNvSpPr/>
            <p:nvPr/>
          </p:nvSpPr>
          <p:spPr>
            <a:xfrm>
              <a:off x="2743200" y="4953000"/>
              <a:ext cx="1143000" cy="228600"/>
            </a:xfrm>
            <a:prstGeom prst="rightArrow">
              <a:avLst>
                <a:gd name="adj1" fmla="val 52321"/>
                <a:gd name="adj2" fmla="val 50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a:off x="2743200" y="5562600"/>
              <a:ext cx="1143000" cy="36576"/>
            </a:xfrm>
            <a:prstGeom prst="rightArrow">
              <a:avLst>
                <a:gd name="adj1" fmla="val 52321"/>
                <a:gd name="adj2" fmla="val 50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2743200" y="4682756"/>
              <a:ext cx="1105854" cy="369332"/>
            </a:xfrm>
            <a:prstGeom prst="rect">
              <a:avLst/>
            </a:prstGeom>
            <a:noFill/>
          </p:spPr>
          <p:txBody>
            <a:bodyPr wrap="none" rtlCol="0">
              <a:spAutoFit/>
            </a:bodyPr>
            <a:lstStyle/>
            <a:p>
              <a:r>
                <a:rPr lang="en-US" b="1" dirty="0" smtClean="0"/>
                <a:t>L</a:t>
              </a:r>
              <a:r>
                <a:rPr lang="en-US" dirty="0" smtClean="0"/>
                <a:t> 159 mm</a:t>
              </a:r>
              <a:endParaRPr lang="en-US" dirty="0"/>
            </a:p>
          </p:txBody>
        </p:sp>
        <p:sp>
          <p:nvSpPr>
            <p:cNvPr id="20" name="TextBox 19"/>
            <p:cNvSpPr txBox="1"/>
            <p:nvPr/>
          </p:nvSpPr>
          <p:spPr>
            <a:xfrm>
              <a:off x="2782899" y="5238235"/>
              <a:ext cx="950901" cy="369332"/>
            </a:xfrm>
            <a:prstGeom prst="rect">
              <a:avLst/>
            </a:prstGeom>
            <a:noFill/>
          </p:spPr>
          <p:txBody>
            <a:bodyPr wrap="none" rtlCol="0">
              <a:spAutoFit/>
            </a:bodyPr>
            <a:lstStyle/>
            <a:p>
              <a:r>
                <a:rPr lang="en-US" b="1" dirty="0" smtClean="0"/>
                <a:t>I</a:t>
              </a:r>
              <a:r>
                <a:rPr lang="en-US" dirty="0" smtClean="0"/>
                <a:t> 25 mm</a:t>
              </a:r>
              <a:endParaRPr lang="en-US" dirty="0"/>
            </a:p>
          </p:txBody>
        </p:sp>
        <p:grpSp>
          <p:nvGrpSpPr>
            <p:cNvPr id="11" name="Group 38"/>
            <p:cNvGrpSpPr/>
            <p:nvPr/>
          </p:nvGrpSpPr>
          <p:grpSpPr>
            <a:xfrm>
              <a:off x="5791200" y="5181600"/>
              <a:ext cx="1282723" cy="804672"/>
              <a:chOff x="4343400" y="5715000"/>
              <a:chExt cx="1282723" cy="804672"/>
            </a:xfrm>
          </p:grpSpPr>
          <p:sp>
            <p:nvSpPr>
              <p:cNvPr id="22" name="Right Arrow 21"/>
              <p:cNvSpPr/>
              <p:nvPr/>
            </p:nvSpPr>
            <p:spPr>
              <a:xfrm>
                <a:off x="4419600" y="5715000"/>
                <a:ext cx="1143000" cy="804672"/>
              </a:xfrm>
              <a:prstGeom prst="rightArrow">
                <a:avLst>
                  <a:gd name="adj1" fmla="val 52321"/>
                  <a:gd name="adj2" fmla="val 50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4343400" y="5912367"/>
                <a:ext cx="1282723" cy="369332"/>
              </a:xfrm>
              <a:prstGeom prst="rect">
                <a:avLst/>
              </a:prstGeom>
              <a:noFill/>
            </p:spPr>
            <p:txBody>
              <a:bodyPr wrap="none" rtlCol="0">
                <a:spAutoFit/>
              </a:bodyPr>
              <a:lstStyle/>
              <a:p>
                <a:r>
                  <a:rPr lang="en-US" b="1" dirty="0" smtClean="0"/>
                  <a:t>I&amp;I</a:t>
                </a:r>
                <a:r>
                  <a:rPr lang="en-US" dirty="0" smtClean="0"/>
                  <a:t> 565 mm</a:t>
                </a:r>
                <a:endParaRPr lang="en-US" dirty="0"/>
              </a:p>
            </p:txBody>
          </p:sp>
        </p:grpSp>
        <p:grpSp>
          <p:nvGrpSpPr>
            <p:cNvPr id="14" name="Group 34"/>
            <p:cNvGrpSpPr/>
            <p:nvPr/>
          </p:nvGrpSpPr>
          <p:grpSpPr>
            <a:xfrm>
              <a:off x="3962400" y="4413551"/>
              <a:ext cx="1828800" cy="1569660"/>
              <a:chOff x="1828800" y="1441751"/>
              <a:chExt cx="1828800" cy="1569660"/>
            </a:xfrm>
          </p:grpSpPr>
          <p:sp>
            <p:nvSpPr>
              <p:cNvPr id="25" name="Rectangle 24"/>
              <p:cNvSpPr/>
              <p:nvPr/>
            </p:nvSpPr>
            <p:spPr>
              <a:xfrm>
                <a:off x="1828800" y="1447800"/>
                <a:ext cx="1828800" cy="152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1828800" y="1441751"/>
                <a:ext cx="1828800" cy="1569660"/>
              </a:xfrm>
              <a:prstGeom prst="rect">
                <a:avLst/>
              </a:prstGeom>
              <a:noFill/>
              <a:ln>
                <a:noFill/>
              </a:ln>
            </p:spPr>
            <p:txBody>
              <a:bodyPr wrap="square" rtlCol="0">
                <a:spAutoFit/>
              </a:bodyPr>
              <a:lstStyle/>
              <a:p>
                <a:pPr algn="ctr"/>
                <a:r>
                  <a:rPr lang="en-US" sz="2400" b="1" dirty="0" smtClean="0"/>
                  <a:t>Baltimore City Watersheds</a:t>
                </a:r>
              </a:p>
              <a:p>
                <a:pPr algn="ctr"/>
                <a:r>
                  <a:rPr lang="en-US" sz="2400" b="1" dirty="0" smtClean="0"/>
                  <a:t>N=2</a:t>
                </a:r>
              </a:p>
            </p:txBody>
          </p:sp>
        </p:grpSp>
        <p:grpSp>
          <p:nvGrpSpPr>
            <p:cNvPr id="24" name="Group 45"/>
            <p:cNvGrpSpPr/>
            <p:nvPr/>
          </p:nvGrpSpPr>
          <p:grpSpPr>
            <a:xfrm>
              <a:off x="3505200" y="3124200"/>
              <a:ext cx="1645920" cy="1245854"/>
              <a:chOff x="1828800" y="3429000"/>
              <a:chExt cx="1645920" cy="1245854"/>
            </a:xfrm>
          </p:grpSpPr>
          <p:sp>
            <p:nvSpPr>
              <p:cNvPr id="31" name="Down Arrow 30"/>
              <p:cNvSpPr/>
              <p:nvPr/>
            </p:nvSpPr>
            <p:spPr>
              <a:xfrm>
                <a:off x="1828800" y="3505200"/>
                <a:ext cx="1645920" cy="1143000"/>
              </a:xfrm>
              <a:prstGeom prst="downArrow">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rot="16200000">
                <a:off x="2011806" y="3867261"/>
                <a:ext cx="1245854" cy="369332"/>
              </a:xfrm>
              <a:prstGeom prst="rect">
                <a:avLst/>
              </a:prstGeom>
              <a:noFill/>
            </p:spPr>
            <p:txBody>
              <a:bodyPr wrap="square" rtlCol="0">
                <a:spAutoFit/>
              </a:bodyPr>
              <a:lstStyle/>
              <a:p>
                <a:r>
                  <a:rPr lang="en-US" b="1" dirty="0" smtClean="0"/>
                  <a:t>P</a:t>
                </a:r>
                <a:r>
                  <a:rPr lang="en-US" dirty="0" smtClean="0"/>
                  <a:t> 1160 mm</a:t>
                </a:r>
                <a:endParaRPr lang="en-US" dirty="0"/>
              </a:p>
            </p:txBody>
          </p:sp>
        </p:grpSp>
        <p:grpSp>
          <p:nvGrpSpPr>
            <p:cNvPr id="27" name="Group 46"/>
            <p:cNvGrpSpPr/>
            <p:nvPr/>
          </p:nvGrpSpPr>
          <p:grpSpPr>
            <a:xfrm>
              <a:off x="5205984" y="3173746"/>
              <a:ext cx="512064" cy="1245854"/>
              <a:chOff x="3657600" y="3478546"/>
              <a:chExt cx="512064" cy="1245854"/>
            </a:xfrm>
          </p:grpSpPr>
          <p:sp>
            <p:nvSpPr>
              <p:cNvPr id="34" name="Right Arrow 33"/>
              <p:cNvSpPr/>
              <p:nvPr/>
            </p:nvSpPr>
            <p:spPr>
              <a:xfrm rot="16200000">
                <a:off x="3342132" y="3820668"/>
                <a:ext cx="1143000" cy="512064"/>
              </a:xfrm>
              <a:prstGeom prst="rightArrow">
                <a:avLst>
                  <a:gd name="adj1" fmla="val 52321"/>
                  <a:gd name="adj2" fmla="val 50000"/>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dirty="0"/>
              </a:p>
            </p:txBody>
          </p:sp>
          <p:sp>
            <p:nvSpPr>
              <p:cNvPr id="35" name="TextBox 34"/>
              <p:cNvSpPr txBox="1"/>
              <p:nvPr/>
            </p:nvSpPr>
            <p:spPr>
              <a:xfrm rot="16200000">
                <a:off x="3267934" y="3916807"/>
                <a:ext cx="1245854" cy="369332"/>
              </a:xfrm>
              <a:prstGeom prst="rect">
                <a:avLst/>
              </a:prstGeom>
              <a:noFill/>
            </p:spPr>
            <p:txBody>
              <a:bodyPr wrap="square" rtlCol="0">
                <a:spAutoFit/>
              </a:bodyPr>
              <a:lstStyle/>
              <a:p>
                <a:r>
                  <a:rPr lang="en-US" b="1" dirty="0" smtClean="0"/>
                  <a:t>ET</a:t>
                </a:r>
                <a:r>
                  <a:rPr lang="en-US" dirty="0" smtClean="0"/>
                  <a:t> 360 mm</a:t>
                </a:r>
                <a:endParaRPr lang="en-US" dirty="0"/>
              </a:p>
            </p:txBody>
          </p:sp>
        </p:grpSp>
        <p:sp>
          <p:nvSpPr>
            <p:cNvPr id="37" name="TextBox 36"/>
            <p:cNvSpPr txBox="1"/>
            <p:nvPr/>
          </p:nvSpPr>
          <p:spPr>
            <a:xfrm>
              <a:off x="862350" y="4724400"/>
              <a:ext cx="1844292" cy="338554"/>
            </a:xfrm>
            <a:prstGeom prst="rect">
              <a:avLst/>
            </a:prstGeom>
            <a:noFill/>
          </p:spPr>
          <p:txBody>
            <a:bodyPr wrap="square" rtlCol="0">
              <a:spAutoFit/>
            </a:bodyPr>
            <a:lstStyle/>
            <a:p>
              <a:endParaRPr lang="en-US" sz="1600" dirty="0" smtClean="0"/>
            </a:p>
          </p:txBody>
        </p:sp>
      </p:grpSp>
      <p:sp>
        <p:nvSpPr>
          <p:cNvPr id="46" name="Title 1"/>
          <p:cNvSpPr>
            <a:spLocks noGrp="1"/>
          </p:cNvSpPr>
          <p:nvPr>
            <p:ph type="title"/>
          </p:nvPr>
        </p:nvSpPr>
        <p:spPr>
          <a:xfrm>
            <a:off x="0" y="118473"/>
            <a:ext cx="9144000" cy="1143000"/>
          </a:xfrm>
        </p:spPr>
        <p:txBody>
          <a:bodyPr>
            <a:normAutofit/>
          </a:bodyPr>
          <a:lstStyle/>
          <a:p>
            <a:r>
              <a:rPr lang="en-US" dirty="0" smtClean="0"/>
              <a:t>Piped flows alter water budget</a:t>
            </a:r>
            <a:endParaRPr lang="en-US" dirty="0"/>
          </a:p>
        </p:txBody>
      </p:sp>
      <p:sp>
        <p:nvSpPr>
          <p:cNvPr id="47" name="TextBox 46"/>
          <p:cNvSpPr txBox="1"/>
          <p:nvPr/>
        </p:nvSpPr>
        <p:spPr>
          <a:xfrm>
            <a:off x="4148666" y="1123402"/>
            <a:ext cx="4742641" cy="2585323"/>
          </a:xfrm>
          <a:prstGeom prst="rect">
            <a:avLst/>
          </a:prstGeom>
          <a:noFill/>
          <a:ln>
            <a:noFill/>
          </a:ln>
        </p:spPr>
        <p:txBody>
          <a:bodyPr wrap="square" rtlCol="0">
            <a:spAutoFit/>
          </a:bodyPr>
          <a:lstStyle/>
          <a:p>
            <a:r>
              <a:rPr lang="en-US" b="1" dirty="0" smtClean="0">
                <a:solidFill>
                  <a:srgbClr val="000000"/>
                </a:solidFill>
              </a:rPr>
              <a:t>Natural water balance components </a:t>
            </a:r>
            <a:r>
              <a:rPr lang="en-US" b="1" dirty="0" smtClean="0">
                <a:solidFill>
                  <a:srgbClr val="0000FF"/>
                </a:solidFill>
              </a:rPr>
              <a:t/>
            </a:r>
            <a:br>
              <a:rPr lang="en-US" b="1" dirty="0" smtClean="0">
                <a:solidFill>
                  <a:srgbClr val="0000FF"/>
                </a:solidFill>
              </a:rPr>
            </a:br>
            <a:r>
              <a:rPr lang="en-US" b="1" dirty="0" smtClean="0">
                <a:solidFill>
                  <a:srgbClr val="0000FF"/>
                </a:solidFill>
              </a:rPr>
              <a:t>P = precipitation</a:t>
            </a:r>
          </a:p>
          <a:p>
            <a:r>
              <a:rPr lang="en-US" b="1" dirty="0" smtClean="0">
                <a:solidFill>
                  <a:srgbClr val="0000FF"/>
                </a:solidFill>
              </a:rPr>
              <a:t>ET = evapotranspiration</a:t>
            </a:r>
          </a:p>
          <a:p>
            <a:r>
              <a:rPr lang="en-US" b="1" dirty="0" smtClean="0">
                <a:solidFill>
                  <a:srgbClr val="0000FF"/>
                </a:solidFill>
              </a:rPr>
              <a:t>Q = gauged streamflow</a:t>
            </a:r>
            <a:r>
              <a:rPr lang="en-US" sz="1200" b="1" dirty="0" smtClean="0">
                <a:solidFill>
                  <a:srgbClr val="0000FF"/>
                </a:solidFill>
              </a:rPr>
              <a:t/>
            </a:r>
            <a:br>
              <a:rPr lang="en-US" sz="1200" b="1" dirty="0" smtClean="0">
                <a:solidFill>
                  <a:srgbClr val="0000FF"/>
                </a:solidFill>
              </a:rPr>
            </a:br>
            <a:r>
              <a:rPr lang="en-US" sz="1200" b="1" dirty="0" smtClean="0"/>
              <a:t/>
            </a:r>
            <a:br>
              <a:rPr lang="en-US" sz="1200" b="1" dirty="0" smtClean="0"/>
            </a:br>
            <a:r>
              <a:rPr lang="en-US" b="1" dirty="0" smtClean="0">
                <a:solidFill>
                  <a:srgbClr val="000000"/>
                </a:solidFill>
              </a:rPr>
              <a:t>Additional urban water components</a:t>
            </a:r>
          </a:p>
          <a:p>
            <a:r>
              <a:rPr lang="en-US" b="1" dirty="0" smtClean="0">
                <a:solidFill>
                  <a:srgbClr val="FF0000"/>
                </a:solidFill>
              </a:rPr>
              <a:t>L = leakage from water supply pipes</a:t>
            </a:r>
          </a:p>
          <a:p>
            <a:r>
              <a:rPr lang="en-US" b="1" dirty="0" smtClean="0">
                <a:solidFill>
                  <a:srgbClr val="FF0000"/>
                </a:solidFill>
              </a:rPr>
              <a:t>I = irrigation (lawns)</a:t>
            </a:r>
          </a:p>
          <a:p>
            <a:r>
              <a:rPr lang="en-US" b="1" dirty="0" smtClean="0">
                <a:solidFill>
                  <a:srgbClr val="FF0000"/>
                </a:solidFill>
              </a:rPr>
              <a:t>I&amp;I = infiltration &amp; inflow into wastewater pipes</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3235" y="2126496"/>
            <a:ext cx="9131298" cy="4525963"/>
          </a:xfrm>
        </p:spPr>
        <p:txBody>
          <a:bodyPr>
            <a:noAutofit/>
          </a:bodyPr>
          <a:lstStyle/>
          <a:p>
            <a:r>
              <a:rPr lang="en-US" dirty="0" smtClean="0"/>
              <a:t>Water availability </a:t>
            </a:r>
          </a:p>
          <a:p>
            <a:r>
              <a:rPr lang="en-US" dirty="0" smtClean="0"/>
              <a:t>Water quality</a:t>
            </a:r>
          </a:p>
          <a:p>
            <a:r>
              <a:rPr lang="en-US" dirty="0" smtClean="0"/>
              <a:t>Ecosystem health</a:t>
            </a:r>
          </a:p>
          <a:p>
            <a:pPr>
              <a:buNone/>
            </a:pPr>
            <a:endParaRPr lang="en-US" sz="2000" dirty="0"/>
          </a:p>
        </p:txBody>
      </p:sp>
      <p:sp>
        <p:nvSpPr>
          <p:cNvPr id="5" name="Content Placeholder 2"/>
          <p:cNvSpPr txBox="1">
            <a:spLocks/>
          </p:cNvSpPr>
          <p:nvPr/>
        </p:nvSpPr>
        <p:spPr>
          <a:xfrm>
            <a:off x="437357" y="369983"/>
            <a:ext cx="8229600" cy="2338492"/>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What does urban water sustainability mean for a humid, water-rich area? </a:t>
            </a: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a:xfrm>
            <a:off x="311800" y="1411268"/>
            <a:ext cx="8832200" cy="4525963"/>
          </a:xfrm>
        </p:spPr>
        <p:txBody>
          <a:bodyPr>
            <a:noAutofit/>
          </a:bodyPr>
          <a:lstStyle/>
          <a:p>
            <a:pPr>
              <a:buFont typeface="+mj-lt"/>
              <a:buAutoNum type="arabicPeriod"/>
            </a:pPr>
            <a:r>
              <a:rPr lang="en-US" sz="2800" dirty="0" smtClean="0"/>
              <a:t>Simulate coupled groundwater-surface water interactions using </a:t>
            </a:r>
            <a:r>
              <a:rPr lang="en-US" sz="2800" dirty="0" err="1" smtClean="0"/>
              <a:t>ParFlow</a:t>
            </a:r>
            <a:r>
              <a:rPr lang="en-US" sz="2800" dirty="0" smtClean="0"/>
              <a:t> model at multiple scales </a:t>
            </a:r>
            <a:br>
              <a:rPr lang="en-US" sz="2800" dirty="0" smtClean="0"/>
            </a:br>
            <a:r>
              <a:rPr lang="en-US" sz="2800" dirty="0" smtClean="0"/>
              <a:t>		Regional   10</a:t>
            </a:r>
            <a:r>
              <a:rPr lang="en-US" sz="2800" baseline="30000" dirty="0" smtClean="0"/>
              <a:t>3</a:t>
            </a:r>
            <a:r>
              <a:rPr lang="en-US" sz="2800" dirty="0" smtClean="0"/>
              <a:t> km</a:t>
            </a:r>
            <a:r>
              <a:rPr lang="en-US" sz="2800" baseline="30000" dirty="0" smtClean="0"/>
              <a:t>2</a:t>
            </a:r>
            <a:r>
              <a:rPr lang="en-US" sz="2800" dirty="0" smtClean="0"/>
              <a:t>  </a:t>
            </a:r>
            <a:br>
              <a:rPr lang="en-US" sz="2800" dirty="0" smtClean="0"/>
            </a:br>
            <a:r>
              <a:rPr lang="en-US" sz="2800" dirty="0" smtClean="0"/>
              <a:t>		Local         10 km</a:t>
            </a:r>
            <a:r>
              <a:rPr lang="en-US" sz="2800" baseline="30000" dirty="0" smtClean="0"/>
              <a:t>2</a:t>
            </a:r>
            <a:endParaRPr lang="en-US" sz="2800" dirty="0" smtClean="0"/>
          </a:p>
          <a:p>
            <a:pPr>
              <a:buFont typeface="+mj-lt"/>
              <a:buAutoNum type="arabicPeriod"/>
            </a:pPr>
            <a:r>
              <a:rPr lang="en-US" sz="2800" dirty="0" smtClean="0">
                <a:sym typeface="Wingdings"/>
              </a:rPr>
              <a:t>Capture </a:t>
            </a:r>
            <a:r>
              <a:rPr lang="en-US" sz="2800" dirty="0" err="1" smtClean="0">
                <a:sym typeface="Wingdings"/>
              </a:rPr>
              <a:t>interannual</a:t>
            </a:r>
            <a:r>
              <a:rPr lang="en-US" sz="2800" dirty="0" smtClean="0">
                <a:sym typeface="Wingdings"/>
              </a:rPr>
              <a:t> cycles of wetting and drying</a:t>
            </a:r>
            <a:endParaRPr lang="en-US" sz="2400" dirty="0" smtClean="0"/>
          </a:p>
          <a:p>
            <a:pPr>
              <a:buFont typeface="+mj-lt"/>
              <a:buAutoNum type="arabicPeriod"/>
            </a:pPr>
            <a:r>
              <a:rPr lang="en-US" sz="2800" dirty="0" smtClean="0">
                <a:sym typeface="Wingdings"/>
              </a:rPr>
              <a:t>Assess hydrologic sensitivity to development patterns</a:t>
            </a:r>
          </a:p>
          <a:p>
            <a:pPr>
              <a:buFont typeface="+mj-lt"/>
              <a:buAutoNum type="arabicPeriod"/>
            </a:pPr>
            <a:r>
              <a:rPr lang="en-US" sz="2800" dirty="0" smtClean="0">
                <a:sym typeface="Wingdings"/>
              </a:rPr>
              <a:t>Generate flow fields for use in simulation of nitrogen 	      transport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movie.mpeg">
            <a:hlinkClick r:id="" action="ppaction://media"/>
          </p:cNvPr>
          <p:cNvPicPr/>
          <p:nvPr>
            <p:ph idx="1"/>
            <a:videoFile r:link="rId1"/>
          </p:nvPr>
        </p:nvPicPr>
        <p:blipFill>
          <a:blip r:embed="rId4"/>
          <a:stretch>
            <a:fillRect/>
          </a:stretch>
        </p:blipFill>
        <p:spPr>
          <a:xfrm>
            <a:off x="3682005" y="1059120"/>
            <a:ext cx="6679096" cy="5486400"/>
          </a:xfrm>
        </p:spPr>
      </p:pic>
      <p:sp>
        <p:nvSpPr>
          <p:cNvPr id="5" name="TextBox 4"/>
          <p:cNvSpPr txBox="1"/>
          <p:nvPr/>
        </p:nvSpPr>
        <p:spPr>
          <a:xfrm>
            <a:off x="5613942" y="6488668"/>
            <a:ext cx="3466574" cy="369332"/>
          </a:xfrm>
          <a:prstGeom prst="rect">
            <a:avLst/>
          </a:prstGeom>
          <a:noFill/>
        </p:spPr>
        <p:txBody>
          <a:bodyPr wrap="square" rtlCol="0">
            <a:spAutoFit/>
          </a:bodyPr>
          <a:lstStyle/>
          <a:p>
            <a:r>
              <a:rPr lang="en-US" dirty="0" err="1" smtClean="0"/>
              <a:t>Bhaskar</a:t>
            </a:r>
            <a:r>
              <a:rPr lang="en-US" dirty="0" smtClean="0"/>
              <a:t>, Welty and Maxwell (2011) </a:t>
            </a:r>
          </a:p>
        </p:txBody>
      </p:sp>
      <p:pic>
        <p:nvPicPr>
          <p:cNvPr id="6" name="Picture 5"/>
          <p:cNvPicPr>
            <a:picLocks noChangeAspect="1"/>
          </p:cNvPicPr>
          <p:nvPr/>
        </p:nvPicPr>
        <p:blipFill>
          <a:blip r:embed="rId5">
            <a:lum bright="-9000"/>
          </a:blip>
          <a:srcRect/>
          <a:stretch>
            <a:fillRect/>
          </a:stretch>
        </p:blipFill>
        <p:spPr bwMode="auto">
          <a:xfrm>
            <a:off x="-226131" y="1548096"/>
            <a:ext cx="4267200" cy="4490395"/>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err="1" smtClean="0"/>
              <a:t>ParFlow</a:t>
            </a:r>
            <a:r>
              <a:rPr lang="en-US" dirty="0" smtClean="0"/>
              <a:t> modeling – regional scale</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lum/>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5071" r="-15071"/>
          <a:stretch/>
        </p:blipFill>
        <p:spPr>
          <a:xfrm>
            <a:off x="-1549399" y="0"/>
            <a:ext cx="12454287" cy="6849428"/>
          </a:xfrm>
          <a:prstGeom prst="rect">
            <a:avLst/>
          </a:prstGeom>
        </p:spPr>
      </p:pic>
      <p:sp>
        <p:nvSpPr>
          <p:cNvPr id="8" name="TextBox 7"/>
          <p:cNvSpPr txBox="1"/>
          <p:nvPr/>
        </p:nvSpPr>
        <p:spPr>
          <a:xfrm>
            <a:off x="5057099" y="6488668"/>
            <a:ext cx="4172937" cy="369332"/>
          </a:xfrm>
          <a:prstGeom prst="rect">
            <a:avLst/>
          </a:prstGeom>
          <a:noFill/>
        </p:spPr>
        <p:txBody>
          <a:bodyPr wrap="none" rtlCol="0">
            <a:spAutoFit/>
          </a:bodyPr>
          <a:lstStyle/>
          <a:p>
            <a:r>
              <a:rPr lang="en-US" dirty="0" err="1" smtClean="0"/>
              <a:t>Orthophoto</a:t>
            </a:r>
            <a:r>
              <a:rPr lang="en-US" dirty="0" smtClean="0"/>
              <a:t> Source: Baltimore County, MD</a:t>
            </a:r>
            <a:endParaRPr lang="en-US" dirty="0"/>
          </a:p>
        </p:txBody>
      </p:sp>
      <p:sp>
        <p:nvSpPr>
          <p:cNvPr id="5" name="TextBox 4"/>
          <p:cNvSpPr txBox="1"/>
          <p:nvPr/>
        </p:nvSpPr>
        <p:spPr>
          <a:xfrm>
            <a:off x="2646379" y="6463268"/>
            <a:ext cx="652417" cy="369332"/>
          </a:xfrm>
          <a:prstGeom prst="rect">
            <a:avLst/>
          </a:prstGeom>
          <a:noFill/>
        </p:spPr>
        <p:txBody>
          <a:bodyPr wrap="none" rtlCol="0">
            <a:spAutoFit/>
          </a:bodyPr>
          <a:lstStyle/>
          <a:p>
            <a:r>
              <a:rPr lang="en-US" b="1" dirty="0" smtClean="0"/>
              <a:t>2 km</a:t>
            </a:r>
            <a:endParaRPr lang="en-US" b="1" dirty="0"/>
          </a:p>
        </p:txBody>
      </p:sp>
      <p:sp>
        <p:nvSpPr>
          <p:cNvPr id="6" name="TextBox 5"/>
          <p:cNvSpPr txBox="1"/>
          <p:nvPr/>
        </p:nvSpPr>
        <p:spPr>
          <a:xfrm>
            <a:off x="8312936" y="2529435"/>
            <a:ext cx="831064" cy="369332"/>
          </a:xfrm>
          <a:prstGeom prst="rect">
            <a:avLst/>
          </a:prstGeom>
          <a:noFill/>
        </p:spPr>
        <p:txBody>
          <a:bodyPr wrap="none" rtlCol="0">
            <a:spAutoFit/>
          </a:bodyPr>
          <a:lstStyle/>
          <a:p>
            <a:r>
              <a:rPr lang="en-US" b="1" dirty="0" smtClean="0"/>
              <a:t>1.5 km</a:t>
            </a:r>
            <a:endParaRPr lang="en-US" b="1" dirty="0"/>
          </a:p>
        </p:txBody>
      </p:sp>
      <p:sp>
        <p:nvSpPr>
          <p:cNvPr id="12" name="Title 1"/>
          <p:cNvSpPr txBox="1">
            <a:spLocks/>
          </p:cNvSpPr>
          <p:nvPr/>
        </p:nvSpPr>
        <p:spPr>
          <a:xfrm>
            <a:off x="482600" y="0"/>
            <a:ext cx="8229600" cy="1143000"/>
          </a:xfrm>
          <a:prstGeom prst="rect">
            <a:avLst/>
          </a:prstGeom>
          <a:effectLst>
            <a:outerShdw blurRad="50800" dist="38100" dir="2700000" algn="tl" rotWithShape="0">
              <a:srgbClr val="000000">
                <a:alpha val="43000"/>
              </a:srgbClr>
            </a:outerShdw>
          </a:effectLst>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ParFlow</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modeling – local scale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ParFlow</a:t>
            </a:r>
            <a:r>
              <a:rPr lang="en-US" dirty="0" smtClean="0"/>
              <a:t> modeling – local scale</a:t>
            </a:r>
            <a:endParaRPr lang="en-US" dirty="0"/>
          </a:p>
        </p:txBody>
      </p:sp>
      <p:pic>
        <p:nvPicPr>
          <p:cNvPr id="7" name="Content Placeholder 6"/>
          <p:cNvPicPr>
            <a:picLocks noGrp="1" noChangeAspect="1"/>
          </p:cNvPicPr>
          <p:nvPr>
            <p:ph idx="1"/>
          </p:nvPr>
        </p:nvPicPr>
        <p:blipFill rotWithShape="1">
          <a:blip r:embed="rId3">
            <a:lum/>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7510" r="-17510"/>
          <a:stretch/>
        </p:blipFill>
        <p:spPr>
          <a:xfrm>
            <a:off x="-1642533" y="0"/>
            <a:ext cx="12483838" cy="6865620"/>
          </a:xfrm>
          <a:prstGeom prst="rect">
            <a:avLst/>
          </a:prstGeom>
        </p:spPr>
      </p:pic>
      <p:sp>
        <p:nvSpPr>
          <p:cNvPr id="8" name="TextBox 7"/>
          <p:cNvSpPr txBox="1"/>
          <p:nvPr/>
        </p:nvSpPr>
        <p:spPr>
          <a:xfrm>
            <a:off x="5711914" y="6478257"/>
            <a:ext cx="3506088" cy="369332"/>
          </a:xfrm>
          <a:prstGeom prst="rect">
            <a:avLst/>
          </a:prstGeom>
          <a:noFill/>
        </p:spPr>
        <p:txBody>
          <a:bodyPr wrap="none" rtlCol="0">
            <a:spAutoFit/>
          </a:bodyPr>
          <a:lstStyle/>
          <a:p>
            <a:r>
              <a:rPr lang="en-US" dirty="0" err="1" smtClean="0"/>
              <a:t>Lidar</a:t>
            </a:r>
            <a:r>
              <a:rPr lang="en-US" dirty="0" smtClean="0"/>
              <a:t> source: Baltimore County, MD</a:t>
            </a:r>
            <a:endParaRPr lang="en-US" dirty="0"/>
          </a:p>
        </p:txBody>
      </p:sp>
      <p:sp>
        <p:nvSpPr>
          <p:cNvPr id="5" name="TextBox 4"/>
          <p:cNvSpPr txBox="1"/>
          <p:nvPr/>
        </p:nvSpPr>
        <p:spPr>
          <a:xfrm>
            <a:off x="2409312" y="6488668"/>
            <a:ext cx="652417" cy="369332"/>
          </a:xfrm>
          <a:prstGeom prst="rect">
            <a:avLst/>
          </a:prstGeom>
          <a:noFill/>
        </p:spPr>
        <p:txBody>
          <a:bodyPr wrap="none" rtlCol="0">
            <a:spAutoFit/>
          </a:bodyPr>
          <a:lstStyle/>
          <a:p>
            <a:r>
              <a:rPr lang="en-US" b="1" dirty="0" smtClean="0"/>
              <a:t>2 km</a:t>
            </a:r>
            <a:endParaRPr lang="en-US" b="1" dirty="0"/>
          </a:p>
        </p:txBody>
      </p:sp>
      <p:sp>
        <p:nvSpPr>
          <p:cNvPr id="6" name="TextBox 5"/>
          <p:cNvSpPr txBox="1"/>
          <p:nvPr/>
        </p:nvSpPr>
        <p:spPr>
          <a:xfrm>
            <a:off x="8193078" y="2897735"/>
            <a:ext cx="831064" cy="369332"/>
          </a:xfrm>
          <a:prstGeom prst="rect">
            <a:avLst/>
          </a:prstGeom>
          <a:noFill/>
        </p:spPr>
        <p:txBody>
          <a:bodyPr wrap="none" rtlCol="0">
            <a:spAutoFit/>
          </a:bodyPr>
          <a:lstStyle/>
          <a:p>
            <a:r>
              <a:rPr lang="en-US" b="1" dirty="0" smtClean="0"/>
              <a:t>1.5 km</a:t>
            </a:r>
            <a:endParaRPr lang="en-US" b="1" dirty="0"/>
          </a:p>
        </p:txBody>
      </p:sp>
      <p:sp>
        <p:nvSpPr>
          <p:cNvPr id="9" name="Title 1"/>
          <p:cNvSpPr txBox="1">
            <a:spLocks/>
          </p:cNvSpPr>
          <p:nvPr/>
        </p:nvSpPr>
        <p:spPr>
          <a:xfrm>
            <a:off x="482600" y="0"/>
            <a:ext cx="8229600" cy="1143000"/>
          </a:xfrm>
          <a:prstGeom prst="rect">
            <a:avLst/>
          </a:prstGeom>
          <a:effectLst>
            <a:outerShdw blurRad="50800" dist="38100" dir="2700000" algn="tl" rotWithShape="0">
              <a:srgbClr val="000000">
                <a:alpha val="43000"/>
              </a:srgbClr>
            </a:outerShdw>
          </a:effectLst>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ParFlow</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modeling – local scale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lum bright="-9000"/>
          </a:blip>
          <a:srcRect l="-18274" r="-18274"/>
          <a:stretch>
            <a:fillRect/>
          </a:stretch>
        </p:blipFill>
        <p:spPr>
          <a:xfrm>
            <a:off x="-1727201" y="0"/>
            <a:ext cx="12833648" cy="7058025"/>
          </a:xfrm>
          <a:prstGeom prst="rect">
            <a:avLst/>
          </a:prstGeom>
        </p:spPr>
      </p:pic>
      <p:sp>
        <p:nvSpPr>
          <p:cNvPr id="2" name="Title 1"/>
          <p:cNvSpPr>
            <a:spLocks noGrp="1"/>
          </p:cNvSpPr>
          <p:nvPr>
            <p:ph type="title"/>
          </p:nvPr>
        </p:nvSpPr>
        <p:spPr>
          <a:xfrm>
            <a:off x="482600" y="0"/>
            <a:ext cx="8229600" cy="1143000"/>
          </a:xfrm>
          <a:effectLst>
            <a:outerShdw blurRad="50800" dist="38100" dir="2700000" algn="tl" rotWithShape="0">
              <a:srgbClr val="000000">
                <a:alpha val="43000"/>
              </a:srgbClr>
            </a:outerShdw>
          </a:effectLst>
        </p:spPr>
        <p:txBody>
          <a:bodyPr/>
          <a:lstStyle/>
          <a:p>
            <a:r>
              <a:rPr lang="en-US" dirty="0" err="1" smtClean="0"/>
              <a:t>ParFlow</a:t>
            </a:r>
            <a:r>
              <a:rPr lang="en-US" dirty="0" smtClean="0"/>
              <a:t> modeling – local scale</a:t>
            </a:r>
            <a:endParaRPr lang="en-US" dirty="0"/>
          </a:p>
        </p:txBody>
      </p:sp>
      <p:sp>
        <p:nvSpPr>
          <p:cNvPr id="7" name="TextBox 6"/>
          <p:cNvSpPr txBox="1"/>
          <p:nvPr/>
        </p:nvSpPr>
        <p:spPr>
          <a:xfrm>
            <a:off x="4799076" y="6488668"/>
            <a:ext cx="4788656" cy="369332"/>
          </a:xfrm>
          <a:prstGeom prst="rect">
            <a:avLst/>
          </a:prstGeom>
          <a:noFill/>
        </p:spPr>
        <p:txBody>
          <a:bodyPr wrap="square" rtlCol="0">
            <a:spAutoFit/>
          </a:bodyPr>
          <a:lstStyle/>
          <a:p>
            <a:r>
              <a:rPr lang="en-US" dirty="0" smtClean="0"/>
              <a:t>Barnes, Welty, and Miller 2012 (unpublished) </a:t>
            </a:r>
          </a:p>
        </p:txBody>
      </p:sp>
      <p:sp>
        <p:nvSpPr>
          <p:cNvPr id="5" name="TextBox 4"/>
          <p:cNvSpPr txBox="1"/>
          <p:nvPr/>
        </p:nvSpPr>
        <p:spPr>
          <a:xfrm>
            <a:off x="2599812" y="6488668"/>
            <a:ext cx="652417" cy="369332"/>
          </a:xfrm>
          <a:prstGeom prst="rect">
            <a:avLst/>
          </a:prstGeom>
          <a:noFill/>
        </p:spPr>
        <p:txBody>
          <a:bodyPr wrap="none" rtlCol="0">
            <a:spAutoFit/>
          </a:bodyPr>
          <a:lstStyle/>
          <a:p>
            <a:r>
              <a:rPr lang="en-US" b="1" dirty="0" smtClean="0"/>
              <a:t>2 km</a:t>
            </a:r>
            <a:endParaRPr lang="en-US" b="1" dirty="0"/>
          </a:p>
        </p:txBody>
      </p:sp>
      <p:sp>
        <p:nvSpPr>
          <p:cNvPr id="8" name="TextBox 7"/>
          <p:cNvSpPr txBox="1"/>
          <p:nvPr/>
        </p:nvSpPr>
        <p:spPr>
          <a:xfrm>
            <a:off x="8312936" y="3054369"/>
            <a:ext cx="831064" cy="369332"/>
          </a:xfrm>
          <a:prstGeom prst="rect">
            <a:avLst/>
          </a:prstGeom>
          <a:noFill/>
        </p:spPr>
        <p:txBody>
          <a:bodyPr wrap="none" rtlCol="0">
            <a:spAutoFit/>
          </a:bodyPr>
          <a:lstStyle/>
          <a:p>
            <a:r>
              <a:rPr lang="en-US" b="1" dirty="0" smtClean="0"/>
              <a:t>1.5 km</a:t>
            </a:r>
            <a:endParaRPr lang="en-US"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05919" y="361358"/>
            <a:ext cx="8229600" cy="6172200"/>
          </a:xfrm>
          <a:prstGeom prst="rect">
            <a:avLst/>
          </a:prstGeom>
        </p:spPr>
      </p:pic>
      <p:sp>
        <p:nvSpPr>
          <p:cNvPr id="3" name="Rectangle 2"/>
          <p:cNvSpPr/>
          <p:nvPr/>
        </p:nvSpPr>
        <p:spPr>
          <a:xfrm>
            <a:off x="3448521" y="2178454"/>
            <a:ext cx="1775885" cy="887901"/>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019693" y="3972438"/>
            <a:ext cx="1775885" cy="529011"/>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069"/>
            <a:ext cx="8229600" cy="1143000"/>
          </a:xfrm>
        </p:spPr>
        <p:txBody>
          <a:bodyPr/>
          <a:lstStyle/>
          <a:p>
            <a:r>
              <a:rPr lang="en-US" dirty="0" smtClean="0"/>
              <a:t>Approach</a:t>
            </a:r>
            <a:endParaRPr lang="en-US" dirty="0"/>
          </a:p>
        </p:txBody>
      </p:sp>
      <p:sp>
        <p:nvSpPr>
          <p:cNvPr id="3" name="Content Placeholder 2"/>
          <p:cNvSpPr>
            <a:spLocks noGrp="1"/>
          </p:cNvSpPr>
          <p:nvPr>
            <p:ph idx="1"/>
          </p:nvPr>
        </p:nvSpPr>
        <p:spPr>
          <a:xfrm>
            <a:off x="214949" y="1153165"/>
            <a:ext cx="9259248" cy="5446732"/>
          </a:xfrm>
        </p:spPr>
        <p:txBody>
          <a:bodyPr>
            <a:noAutofit/>
          </a:bodyPr>
          <a:lstStyle/>
          <a:p>
            <a:pPr>
              <a:buFont typeface="+mj-lt"/>
              <a:buAutoNum type="arabicPeriod"/>
            </a:pPr>
            <a:r>
              <a:rPr lang="en-US" dirty="0" smtClean="0"/>
              <a:t>Previous N work on quantification of N budgets 		inputs (atmosphere, fertilizer)  </a:t>
            </a:r>
            <a:br>
              <a:rPr lang="en-US" dirty="0" smtClean="0"/>
            </a:br>
            <a:r>
              <a:rPr lang="en-US" dirty="0" smtClean="0"/>
              <a:t>	storage (soils, lawns)  </a:t>
            </a:r>
            <a:br>
              <a:rPr lang="en-US" dirty="0" smtClean="0"/>
            </a:br>
            <a:r>
              <a:rPr lang="en-US" dirty="0" smtClean="0"/>
              <a:t>	outputs (streams)</a:t>
            </a:r>
          </a:p>
          <a:p>
            <a:pPr>
              <a:buNone/>
            </a:pPr>
            <a:r>
              <a:rPr lang="en-US" dirty="0" smtClean="0"/>
              <a:t>2. Important reduction pathway is denitrification </a:t>
            </a:r>
            <a:br>
              <a:rPr lang="en-US" dirty="0" smtClean="0"/>
            </a:br>
            <a:r>
              <a:rPr lang="en-US" dirty="0" smtClean="0"/>
              <a:t>(conversion of nitrate to nitrogen gas)</a:t>
            </a:r>
          </a:p>
          <a:p>
            <a:pPr>
              <a:buNone/>
            </a:pPr>
            <a:r>
              <a:rPr lang="en-US" dirty="0" smtClean="0"/>
              <a:t>3. New work on impacts of stormwater infrastructure on denitrification</a:t>
            </a:r>
          </a:p>
          <a:p>
            <a:pPr>
              <a:buNone/>
            </a:pPr>
            <a:r>
              <a:rPr lang="en-US" dirty="0" smtClean="0"/>
              <a:t>4. New work on N retention and uptake in streams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Title 1"/>
          <p:cNvSpPr>
            <a:spLocks noGrp="1"/>
          </p:cNvSpPr>
          <p:nvPr>
            <p:ph type="title"/>
          </p:nvPr>
        </p:nvSpPr>
        <p:spPr>
          <a:xfrm>
            <a:off x="7938" y="274638"/>
            <a:ext cx="9118600" cy="728662"/>
          </a:xfrm>
        </p:spPr>
        <p:txBody>
          <a:bodyPr>
            <a:noAutofit/>
          </a:bodyPr>
          <a:lstStyle/>
          <a:p>
            <a:pPr eaLnBrk="1" hangingPunct="1"/>
            <a:r>
              <a:rPr lang="en-US" dirty="0" smtClean="0">
                <a:ea typeface="ＭＳ Ｐゴシック" charset="-128"/>
                <a:cs typeface="ＭＳ Ｐゴシック" charset="-128"/>
              </a:rPr>
              <a:t>Stormwater management structures</a:t>
            </a:r>
          </a:p>
        </p:txBody>
      </p:sp>
      <p:pic>
        <p:nvPicPr>
          <p:cNvPr id="39939" name="Content Placeholder 3" descr="CapturFiles_3.jpg"/>
          <p:cNvPicPr>
            <a:picLocks noGrp="1" noChangeAspect="1"/>
          </p:cNvPicPr>
          <p:nvPr>
            <p:ph idx="1"/>
          </p:nvPr>
        </p:nvPicPr>
        <p:blipFill>
          <a:blip r:embed="rId3"/>
          <a:srcRect t="-1074" r="140" b="-1451"/>
          <a:stretch>
            <a:fillRect/>
          </a:stretch>
        </p:blipFill>
        <p:spPr>
          <a:xfrm>
            <a:off x="-25400" y="1973263"/>
            <a:ext cx="9174163" cy="4605337"/>
          </a:xfrm>
        </p:spPr>
      </p:pic>
      <p:sp>
        <p:nvSpPr>
          <p:cNvPr id="5" name="5-Point Star 4"/>
          <p:cNvSpPr/>
          <p:nvPr/>
        </p:nvSpPr>
        <p:spPr>
          <a:xfrm>
            <a:off x="2798763" y="2286000"/>
            <a:ext cx="228600" cy="228600"/>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6" name="5-Point Star 5"/>
          <p:cNvSpPr/>
          <p:nvPr/>
        </p:nvSpPr>
        <p:spPr>
          <a:xfrm rot="15720000" flipH="1" flipV="1">
            <a:off x="4586288" y="6026150"/>
            <a:ext cx="228600" cy="228600"/>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8" name="5-Point Star 7"/>
          <p:cNvSpPr/>
          <p:nvPr/>
        </p:nvSpPr>
        <p:spPr>
          <a:xfrm flipV="1">
            <a:off x="7961313" y="1614488"/>
            <a:ext cx="228600" cy="228600"/>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9" name="5-Point Star 8"/>
          <p:cNvSpPr/>
          <p:nvPr/>
        </p:nvSpPr>
        <p:spPr>
          <a:xfrm>
            <a:off x="7961313" y="1585913"/>
            <a:ext cx="228600" cy="257175"/>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0" name="5-Point Star 9"/>
          <p:cNvSpPr/>
          <p:nvPr/>
        </p:nvSpPr>
        <p:spPr>
          <a:xfrm>
            <a:off x="1866900" y="3771900"/>
            <a:ext cx="228600" cy="258763"/>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1" name="5-Point Star 10"/>
          <p:cNvSpPr/>
          <p:nvPr/>
        </p:nvSpPr>
        <p:spPr>
          <a:xfrm>
            <a:off x="8572500" y="4030663"/>
            <a:ext cx="228600" cy="228600"/>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2" name="5-Point Star 11"/>
          <p:cNvSpPr/>
          <p:nvPr/>
        </p:nvSpPr>
        <p:spPr>
          <a:xfrm>
            <a:off x="4830763" y="2514600"/>
            <a:ext cx="228600" cy="228600"/>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3" name="5-Point Star 12"/>
          <p:cNvSpPr/>
          <p:nvPr/>
        </p:nvSpPr>
        <p:spPr>
          <a:xfrm>
            <a:off x="228600" y="4259263"/>
            <a:ext cx="228600" cy="228600"/>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4" name="5-Point Star 13"/>
          <p:cNvSpPr/>
          <p:nvPr/>
        </p:nvSpPr>
        <p:spPr>
          <a:xfrm>
            <a:off x="5799138" y="4259263"/>
            <a:ext cx="228600" cy="228600"/>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5" name="5-Point Star 14"/>
          <p:cNvSpPr/>
          <p:nvPr/>
        </p:nvSpPr>
        <p:spPr>
          <a:xfrm>
            <a:off x="693738" y="2946400"/>
            <a:ext cx="228600" cy="228600"/>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6" name="5-Point Star 15"/>
          <p:cNvSpPr/>
          <p:nvPr/>
        </p:nvSpPr>
        <p:spPr>
          <a:xfrm>
            <a:off x="211878863" y="1714500"/>
            <a:ext cx="228600" cy="258763"/>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7" name="5-Point Star 16"/>
          <p:cNvSpPr/>
          <p:nvPr/>
        </p:nvSpPr>
        <p:spPr>
          <a:xfrm>
            <a:off x="4343400" y="3543300"/>
            <a:ext cx="228600" cy="228600"/>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8" name="5-Point Star 17"/>
          <p:cNvSpPr/>
          <p:nvPr/>
        </p:nvSpPr>
        <p:spPr>
          <a:xfrm>
            <a:off x="0" y="5897563"/>
            <a:ext cx="228600" cy="228600"/>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9" name="5-Point Star 18"/>
          <p:cNvSpPr/>
          <p:nvPr/>
        </p:nvSpPr>
        <p:spPr>
          <a:xfrm>
            <a:off x="3894138" y="5214938"/>
            <a:ext cx="228600" cy="258762"/>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20" name="5-Point Star 19"/>
          <p:cNvSpPr/>
          <p:nvPr/>
        </p:nvSpPr>
        <p:spPr>
          <a:xfrm>
            <a:off x="6726238" y="3543300"/>
            <a:ext cx="228600" cy="228600"/>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21" name="5-Point Star 20"/>
          <p:cNvSpPr/>
          <p:nvPr/>
        </p:nvSpPr>
        <p:spPr>
          <a:xfrm>
            <a:off x="4343400" y="4259263"/>
            <a:ext cx="228600" cy="257175"/>
          </a:xfrm>
          <a:prstGeom prst="star5">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22" name="Rectangle 21"/>
          <p:cNvSpPr/>
          <p:nvPr/>
        </p:nvSpPr>
        <p:spPr>
          <a:xfrm>
            <a:off x="7383463" y="1354138"/>
            <a:ext cx="1189037" cy="619125"/>
          </a:xfrm>
          <a:prstGeom prst="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25" name="Freeform 24"/>
          <p:cNvSpPr/>
          <p:nvPr/>
        </p:nvSpPr>
        <p:spPr>
          <a:xfrm>
            <a:off x="7938" y="3157538"/>
            <a:ext cx="9118600" cy="898525"/>
          </a:xfrm>
          <a:custGeom>
            <a:avLst/>
            <a:gdLst>
              <a:gd name="connsiteX0" fmla="*/ 0 w 9118600"/>
              <a:gd name="connsiteY0" fmla="*/ 762000 h 897466"/>
              <a:gd name="connsiteX1" fmla="*/ 245533 w 9118600"/>
              <a:gd name="connsiteY1" fmla="*/ 651933 h 897466"/>
              <a:gd name="connsiteX2" fmla="*/ 406400 w 9118600"/>
              <a:gd name="connsiteY2" fmla="*/ 558800 h 897466"/>
              <a:gd name="connsiteX3" fmla="*/ 592666 w 9118600"/>
              <a:gd name="connsiteY3" fmla="*/ 508000 h 897466"/>
              <a:gd name="connsiteX4" fmla="*/ 728133 w 9118600"/>
              <a:gd name="connsiteY4" fmla="*/ 474133 h 897466"/>
              <a:gd name="connsiteX5" fmla="*/ 931333 w 9118600"/>
              <a:gd name="connsiteY5" fmla="*/ 465666 h 897466"/>
              <a:gd name="connsiteX6" fmla="*/ 1159933 w 9118600"/>
              <a:gd name="connsiteY6" fmla="*/ 381000 h 897466"/>
              <a:gd name="connsiteX7" fmla="*/ 1354666 w 9118600"/>
              <a:gd name="connsiteY7" fmla="*/ 262466 h 897466"/>
              <a:gd name="connsiteX8" fmla="*/ 1532466 w 9118600"/>
              <a:gd name="connsiteY8" fmla="*/ 245533 h 897466"/>
              <a:gd name="connsiteX9" fmla="*/ 1651000 w 9118600"/>
              <a:gd name="connsiteY9" fmla="*/ 211666 h 897466"/>
              <a:gd name="connsiteX10" fmla="*/ 1778000 w 9118600"/>
              <a:gd name="connsiteY10" fmla="*/ 101600 h 897466"/>
              <a:gd name="connsiteX11" fmla="*/ 1921933 w 9118600"/>
              <a:gd name="connsiteY11" fmla="*/ 0 h 897466"/>
              <a:gd name="connsiteX12" fmla="*/ 2108200 w 9118600"/>
              <a:gd name="connsiteY12" fmla="*/ 16933 h 897466"/>
              <a:gd name="connsiteX13" fmla="*/ 2302933 w 9118600"/>
              <a:gd name="connsiteY13" fmla="*/ 93133 h 897466"/>
              <a:gd name="connsiteX14" fmla="*/ 2472266 w 9118600"/>
              <a:gd name="connsiteY14" fmla="*/ 110066 h 897466"/>
              <a:gd name="connsiteX15" fmla="*/ 2650066 w 9118600"/>
              <a:gd name="connsiteY15" fmla="*/ 127000 h 897466"/>
              <a:gd name="connsiteX16" fmla="*/ 2777066 w 9118600"/>
              <a:gd name="connsiteY16" fmla="*/ 220133 h 897466"/>
              <a:gd name="connsiteX17" fmla="*/ 2929466 w 9118600"/>
              <a:gd name="connsiteY17" fmla="*/ 287866 h 897466"/>
              <a:gd name="connsiteX18" fmla="*/ 2980266 w 9118600"/>
              <a:gd name="connsiteY18" fmla="*/ 414866 h 897466"/>
              <a:gd name="connsiteX19" fmla="*/ 2904066 w 9118600"/>
              <a:gd name="connsiteY19" fmla="*/ 508000 h 897466"/>
              <a:gd name="connsiteX20" fmla="*/ 2929466 w 9118600"/>
              <a:gd name="connsiteY20" fmla="*/ 651933 h 897466"/>
              <a:gd name="connsiteX21" fmla="*/ 3149600 w 9118600"/>
              <a:gd name="connsiteY21" fmla="*/ 778933 h 897466"/>
              <a:gd name="connsiteX22" fmla="*/ 3285066 w 9118600"/>
              <a:gd name="connsiteY22" fmla="*/ 787400 h 897466"/>
              <a:gd name="connsiteX23" fmla="*/ 3403600 w 9118600"/>
              <a:gd name="connsiteY23" fmla="*/ 787400 h 897466"/>
              <a:gd name="connsiteX24" fmla="*/ 3530600 w 9118600"/>
              <a:gd name="connsiteY24" fmla="*/ 778933 h 897466"/>
              <a:gd name="connsiteX25" fmla="*/ 3742266 w 9118600"/>
              <a:gd name="connsiteY25" fmla="*/ 770466 h 897466"/>
              <a:gd name="connsiteX26" fmla="*/ 3903133 w 9118600"/>
              <a:gd name="connsiteY26" fmla="*/ 736600 h 897466"/>
              <a:gd name="connsiteX27" fmla="*/ 4224866 w 9118600"/>
              <a:gd name="connsiteY27" fmla="*/ 745066 h 897466"/>
              <a:gd name="connsiteX28" fmla="*/ 4360333 w 9118600"/>
              <a:gd name="connsiteY28" fmla="*/ 787400 h 897466"/>
              <a:gd name="connsiteX29" fmla="*/ 4529666 w 9118600"/>
              <a:gd name="connsiteY29" fmla="*/ 787400 h 897466"/>
              <a:gd name="connsiteX30" fmla="*/ 4724400 w 9118600"/>
              <a:gd name="connsiteY30" fmla="*/ 770466 h 897466"/>
              <a:gd name="connsiteX31" fmla="*/ 4969933 w 9118600"/>
              <a:gd name="connsiteY31" fmla="*/ 787400 h 897466"/>
              <a:gd name="connsiteX32" fmla="*/ 5156200 w 9118600"/>
              <a:gd name="connsiteY32" fmla="*/ 795866 h 897466"/>
              <a:gd name="connsiteX33" fmla="*/ 5342466 w 9118600"/>
              <a:gd name="connsiteY33" fmla="*/ 762000 h 897466"/>
              <a:gd name="connsiteX34" fmla="*/ 5444066 w 9118600"/>
              <a:gd name="connsiteY34" fmla="*/ 694266 h 897466"/>
              <a:gd name="connsiteX35" fmla="*/ 5579533 w 9118600"/>
              <a:gd name="connsiteY35" fmla="*/ 643466 h 897466"/>
              <a:gd name="connsiteX36" fmla="*/ 5825066 w 9118600"/>
              <a:gd name="connsiteY36" fmla="*/ 694266 h 897466"/>
              <a:gd name="connsiteX37" fmla="*/ 6087533 w 9118600"/>
              <a:gd name="connsiteY37" fmla="*/ 694266 h 897466"/>
              <a:gd name="connsiteX38" fmla="*/ 6307666 w 9118600"/>
              <a:gd name="connsiteY38" fmla="*/ 685800 h 897466"/>
              <a:gd name="connsiteX39" fmla="*/ 6451600 w 9118600"/>
              <a:gd name="connsiteY39" fmla="*/ 660400 h 897466"/>
              <a:gd name="connsiteX40" fmla="*/ 6561666 w 9118600"/>
              <a:gd name="connsiteY40" fmla="*/ 643466 h 897466"/>
              <a:gd name="connsiteX41" fmla="*/ 6849533 w 9118600"/>
              <a:gd name="connsiteY41" fmla="*/ 626533 h 897466"/>
              <a:gd name="connsiteX42" fmla="*/ 7001933 w 9118600"/>
              <a:gd name="connsiteY42" fmla="*/ 677333 h 897466"/>
              <a:gd name="connsiteX43" fmla="*/ 7001933 w 9118600"/>
              <a:gd name="connsiteY43" fmla="*/ 778933 h 897466"/>
              <a:gd name="connsiteX44" fmla="*/ 7103533 w 9118600"/>
              <a:gd name="connsiteY44" fmla="*/ 863600 h 897466"/>
              <a:gd name="connsiteX45" fmla="*/ 7332133 w 9118600"/>
              <a:gd name="connsiteY45" fmla="*/ 889000 h 897466"/>
              <a:gd name="connsiteX46" fmla="*/ 7459133 w 9118600"/>
              <a:gd name="connsiteY46" fmla="*/ 897466 h 897466"/>
              <a:gd name="connsiteX47" fmla="*/ 7594600 w 9118600"/>
              <a:gd name="connsiteY47" fmla="*/ 829733 h 897466"/>
              <a:gd name="connsiteX48" fmla="*/ 7662333 w 9118600"/>
              <a:gd name="connsiteY48" fmla="*/ 787400 h 897466"/>
              <a:gd name="connsiteX49" fmla="*/ 7780866 w 9118600"/>
              <a:gd name="connsiteY49" fmla="*/ 702733 h 897466"/>
              <a:gd name="connsiteX50" fmla="*/ 7865533 w 9118600"/>
              <a:gd name="connsiteY50" fmla="*/ 651933 h 897466"/>
              <a:gd name="connsiteX51" fmla="*/ 7916333 w 9118600"/>
              <a:gd name="connsiteY51" fmla="*/ 491066 h 897466"/>
              <a:gd name="connsiteX52" fmla="*/ 8009466 w 9118600"/>
              <a:gd name="connsiteY52" fmla="*/ 414866 h 897466"/>
              <a:gd name="connsiteX53" fmla="*/ 8153400 w 9118600"/>
              <a:gd name="connsiteY53" fmla="*/ 389466 h 897466"/>
              <a:gd name="connsiteX54" fmla="*/ 8212666 w 9118600"/>
              <a:gd name="connsiteY54" fmla="*/ 296333 h 897466"/>
              <a:gd name="connsiteX55" fmla="*/ 8297333 w 9118600"/>
              <a:gd name="connsiteY55" fmla="*/ 220133 h 897466"/>
              <a:gd name="connsiteX56" fmla="*/ 8365066 w 9118600"/>
              <a:gd name="connsiteY56" fmla="*/ 262466 h 897466"/>
              <a:gd name="connsiteX57" fmla="*/ 8466666 w 9118600"/>
              <a:gd name="connsiteY57" fmla="*/ 270933 h 897466"/>
              <a:gd name="connsiteX58" fmla="*/ 8610600 w 9118600"/>
              <a:gd name="connsiteY58" fmla="*/ 245533 h 897466"/>
              <a:gd name="connsiteX59" fmla="*/ 8771466 w 9118600"/>
              <a:gd name="connsiteY59" fmla="*/ 186266 h 897466"/>
              <a:gd name="connsiteX60" fmla="*/ 8898466 w 9118600"/>
              <a:gd name="connsiteY60" fmla="*/ 152400 h 897466"/>
              <a:gd name="connsiteX61" fmla="*/ 9000066 w 9118600"/>
              <a:gd name="connsiteY61" fmla="*/ 169333 h 897466"/>
              <a:gd name="connsiteX62" fmla="*/ 9050866 w 9118600"/>
              <a:gd name="connsiteY62" fmla="*/ 169333 h 897466"/>
              <a:gd name="connsiteX63" fmla="*/ 9118600 w 9118600"/>
              <a:gd name="connsiteY63" fmla="*/ 194733 h 897466"/>
              <a:gd name="connsiteX64" fmla="*/ 9118600 w 9118600"/>
              <a:gd name="connsiteY64" fmla="*/ 194733 h 89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118600" h="897466">
                <a:moveTo>
                  <a:pt x="0" y="762000"/>
                </a:moveTo>
                <a:lnTo>
                  <a:pt x="245533" y="651933"/>
                </a:lnTo>
                <a:cubicBezTo>
                  <a:pt x="408897" y="565952"/>
                  <a:pt x="406400" y="627862"/>
                  <a:pt x="406400" y="558800"/>
                </a:cubicBezTo>
                <a:lnTo>
                  <a:pt x="592666" y="508000"/>
                </a:lnTo>
                <a:lnTo>
                  <a:pt x="728133" y="474133"/>
                </a:lnTo>
                <a:lnTo>
                  <a:pt x="931333" y="465666"/>
                </a:lnTo>
                <a:lnTo>
                  <a:pt x="1159933" y="381000"/>
                </a:lnTo>
                <a:lnTo>
                  <a:pt x="1354666" y="262466"/>
                </a:lnTo>
                <a:lnTo>
                  <a:pt x="1532466" y="245533"/>
                </a:lnTo>
                <a:lnTo>
                  <a:pt x="1651000" y="211666"/>
                </a:lnTo>
                <a:lnTo>
                  <a:pt x="1778000" y="101600"/>
                </a:lnTo>
                <a:lnTo>
                  <a:pt x="1921933" y="0"/>
                </a:lnTo>
                <a:lnTo>
                  <a:pt x="2108200" y="16933"/>
                </a:lnTo>
                <a:cubicBezTo>
                  <a:pt x="2297078" y="94202"/>
                  <a:pt x="2227383" y="93133"/>
                  <a:pt x="2302933" y="93133"/>
                </a:cubicBezTo>
                <a:cubicBezTo>
                  <a:pt x="2461634" y="101950"/>
                  <a:pt x="2409825" y="78848"/>
                  <a:pt x="2472266" y="110066"/>
                </a:cubicBezTo>
                <a:lnTo>
                  <a:pt x="2650066" y="127000"/>
                </a:lnTo>
                <a:cubicBezTo>
                  <a:pt x="2779414" y="213232"/>
                  <a:pt x="2777066" y="160788"/>
                  <a:pt x="2777066" y="220133"/>
                </a:cubicBezTo>
                <a:cubicBezTo>
                  <a:pt x="2924690" y="280920"/>
                  <a:pt x="2884311" y="242711"/>
                  <a:pt x="2929466" y="287866"/>
                </a:cubicBezTo>
                <a:lnTo>
                  <a:pt x="2980266" y="414866"/>
                </a:lnTo>
                <a:lnTo>
                  <a:pt x="2904066" y="508000"/>
                </a:lnTo>
                <a:cubicBezTo>
                  <a:pt x="2921495" y="647426"/>
                  <a:pt x="2888824" y="611286"/>
                  <a:pt x="2929466" y="651933"/>
                </a:cubicBezTo>
                <a:cubicBezTo>
                  <a:pt x="3137453" y="781925"/>
                  <a:pt x="3052792" y="778933"/>
                  <a:pt x="3149600" y="778933"/>
                </a:cubicBezTo>
                <a:lnTo>
                  <a:pt x="3285066" y="787400"/>
                </a:lnTo>
                <a:lnTo>
                  <a:pt x="3403600" y="787400"/>
                </a:lnTo>
                <a:lnTo>
                  <a:pt x="3530600" y="778933"/>
                </a:lnTo>
                <a:lnTo>
                  <a:pt x="3742266" y="770466"/>
                </a:lnTo>
                <a:lnTo>
                  <a:pt x="3903133" y="736600"/>
                </a:lnTo>
                <a:cubicBezTo>
                  <a:pt x="4010375" y="739498"/>
                  <a:pt x="4117585" y="745066"/>
                  <a:pt x="4224866" y="745066"/>
                </a:cubicBezTo>
                <a:lnTo>
                  <a:pt x="4360333" y="787400"/>
                </a:lnTo>
                <a:lnTo>
                  <a:pt x="4529666" y="787400"/>
                </a:lnTo>
                <a:lnTo>
                  <a:pt x="4724400" y="770466"/>
                </a:lnTo>
                <a:cubicBezTo>
                  <a:pt x="4972754" y="779030"/>
                  <a:pt x="4969933" y="697040"/>
                  <a:pt x="4969933" y="787400"/>
                </a:cubicBezTo>
                <a:lnTo>
                  <a:pt x="5156200" y="795866"/>
                </a:lnTo>
                <a:cubicBezTo>
                  <a:pt x="5336772" y="761472"/>
                  <a:pt x="5273668" y="762000"/>
                  <a:pt x="5342466" y="762000"/>
                </a:cubicBezTo>
                <a:lnTo>
                  <a:pt x="5444066" y="694266"/>
                </a:lnTo>
                <a:lnTo>
                  <a:pt x="5579533" y="643466"/>
                </a:lnTo>
                <a:lnTo>
                  <a:pt x="5825066" y="694266"/>
                </a:lnTo>
                <a:lnTo>
                  <a:pt x="6087533" y="694266"/>
                </a:lnTo>
                <a:lnTo>
                  <a:pt x="6307666" y="685800"/>
                </a:lnTo>
                <a:lnTo>
                  <a:pt x="6451600" y="660400"/>
                </a:lnTo>
                <a:lnTo>
                  <a:pt x="6561666" y="643466"/>
                </a:lnTo>
                <a:lnTo>
                  <a:pt x="6849533" y="626533"/>
                </a:lnTo>
                <a:lnTo>
                  <a:pt x="7001933" y="677333"/>
                </a:lnTo>
                <a:lnTo>
                  <a:pt x="7001933" y="778933"/>
                </a:lnTo>
                <a:cubicBezTo>
                  <a:pt x="7100170" y="850378"/>
                  <a:pt x="7077899" y="812332"/>
                  <a:pt x="7103533" y="863600"/>
                </a:cubicBezTo>
                <a:cubicBezTo>
                  <a:pt x="7315134" y="890050"/>
                  <a:pt x="7238473" y="889000"/>
                  <a:pt x="7332133" y="889000"/>
                </a:cubicBezTo>
                <a:lnTo>
                  <a:pt x="7459133" y="897466"/>
                </a:lnTo>
                <a:lnTo>
                  <a:pt x="7594600" y="829733"/>
                </a:lnTo>
                <a:cubicBezTo>
                  <a:pt x="7664857" y="794604"/>
                  <a:pt x="7662333" y="821109"/>
                  <a:pt x="7662333" y="787400"/>
                </a:cubicBezTo>
                <a:lnTo>
                  <a:pt x="7780866" y="702733"/>
                </a:lnTo>
                <a:lnTo>
                  <a:pt x="7865533" y="651933"/>
                </a:lnTo>
                <a:lnTo>
                  <a:pt x="7916333" y="491066"/>
                </a:lnTo>
                <a:lnTo>
                  <a:pt x="8009466" y="414866"/>
                </a:lnTo>
                <a:lnTo>
                  <a:pt x="8153400" y="389466"/>
                </a:lnTo>
                <a:cubicBezTo>
                  <a:pt x="8214284" y="302488"/>
                  <a:pt x="8212666" y="339249"/>
                  <a:pt x="8212666" y="296333"/>
                </a:cubicBezTo>
                <a:lnTo>
                  <a:pt x="8297333" y="220133"/>
                </a:lnTo>
                <a:lnTo>
                  <a:pt x="8365066" y="262466"/>
                </a:lnTo>
                <a:lnTo>
                  <a:pt x="8466666" y="270933"/>
                </a:lnTo>
                <a:lnTo>
                  <a:pt x="8610600" y="245533"/>
                </a:lnTo>
                <a:lnTo>
                  <a:pt x="8771466" y="186266"/>
                </a:lnTo>
                <a:lnTo>
                  <a:pt x="8898466" y="152400"/>
                </a:lnTo>
                <a:cubicBezTo>
                  <a:pt x="8995575" y="161227"/>
                  <a:pt x="8969559" y="138822"/>
                  <a:pt x="9000066" y="169333"/>
                </a:cubicBezTo>
                <a:lnTo>
                  <a:pt x="9050866" y="169333"/>
                </a:lnTo>
                <a:lnTo>
                  <a:pt x="9118600" y="194733"/>
                </a:lnTo>
                <a:lnTo>
                  <a:pt x="9118600" y="194733"/>
                </a:lnTo>
              </a:path>
            </a:pathLst>
          </a:custGeom>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charset="-128"/>
              <a:cs typeface="ＭＳ Ｐゴシック" charset="-128"/>
            </a:endParaRPr>
          </a:p>
        </p:txBody>
      </p:sp>
      <p:sp>
        <p:nvSpPr>
          <p:cNvPr id="39958" name="TextBox 22"/>
          <p:cNvSpPr txBox="1">
            <a:spLocks noChangeArrowheads="1"/>
          </p:cNvSpPr>
          <p:nvPr/>
        </p:nvSpPr>
        <p:spPr bwMode="auto">
          <a:xfrm>
            <a:off x="7938" y="1344613"/>
            <a:ext cx="9118600" cy="523220"/>
          </a:xfrm>
          <a:prstGeom prst="rect">
            <a:avLst/>
          </a:prstGeom>
          <a:noFill/>
          <a:ln w="9525">
            <a:noFill/>
            <a:miter lim="800000"/>
            <a:headEnd/>
            <a:tailEnd/>
          </a:ln>
        </p:spPr>
        <p:txBody>
          <a:bodyPr>
            <a:prstTxWarp prst="textNoShape">
              <a:avLst/>
            </a:prstTxWarp>
            <a:spAutoFit/>
          </a:bodyPr>
          <a:lstStyle/>
          <a:p>
            <a:pPr algn="ctr"/>
            <a:r>
              <a:rPr lang="en-US" sz="2800" dirty="0"/>
              <a:t>½ mile </a:t>
            </a:r>
            <a:r>
              <a:rPr lang="en-US" sz="2800" dirty="0" err="1"/>
              <a:t>x</a:t>
            </a:r>
            <a:r>
              <a:rPr lang="en-US" sz="2800" dirty="0"/>
              <a:t> ¾ mile area</a:t>
            </a:r>
          </a:p>
        </p:txBody>
      </p:sp>
      <p:sp>
        <p:nvSpPr>
          <p:cNvPr id="23" name="TextBox 22"/>
          <p:cNvSpPr txBox="1"/>
          <p:nvPr/>
        </p:nvSpPr>
        <p:spPr>
          <a:xfrm>
            <a:off x="6294975" y="6469416"/>
            <a:ext cx="3065150" cy="369332"/>
          </a:xfrm>
          <a:prstGeom prst="rect">
            <a:avLst/>
          </a:prstGeom>
          <a:noFill/>
        </p:spPr>
        <p:txBody>
          <a:bodyPr wrap="square" rtlCol="0">
            <a:spAutoFit/>
          </a:bodyPr>
          <a:lstStyle/>
          <a:p>
            <a:r>
              <a:rPr lang="en-US" dirty="0" err="1" smtClean="0"/>
              <a:t>Bettez</a:t>
            </a:r>
            <a:r>
              <a:rPr lang="en-US" dirty="0" smtClean="0"/>
              <a:t> and Groffman (2011)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Content Placeholder 2"/>
          <p:cNvSpPr>
            <a:spLocks noGrp="1"/>
          </p:cNvSpPr>
          <p:nvPr>
            <p:ph idx="1"/>
          </p:nvPr>
        </p:nvSpPr>
        <p:spPr/>
        <p:txBody>
          <a:bodyPr/>
          <a:lstStyle/>
          <a:p>
            <a:pPr eaLnBrk="1" hangingPunct="1"/>
            <a:endParaRPr lang="en-US">
              <a:ea typeface="ＭＳ Ｐゴシック" charset="-128"/>
              <a:cs typeface="ＭＳ Ｐゴシック" charset="-128"/>
            </a:endParaRPr>
          </a:p>
        </p:txBody>
      </p:sp>
      <p:pic>
        <p:nvPicPr>
          <p:cNvPr id="55299" name="Picture 3"/>
          <p:cNvPicPr>
            <a:picLocks noChangeAspect="1"/>
          </p:cNvPicPr>
          <p:nvPr/>
        </p:nvPicPr>
        <p:blipFill>
          <a:blip r:embed="rId3"/>
          <a:srcRect l="2592" t="6619" r="2592" b="10487"/>
          <a:stretch>
            <a:fillRect/>
          </a:stretch>
        </p:blipFill>
        <p:spPr bwMode="auto">
          <a:xfrm>
            <a:off x="134938" y="1109663"/>
            <a:ext cx="8670925" cy="4983162"/>
          </a:xfrm>
          <a:prstGeom prst="rect">
            <a:avLst/>
          </a:prstGeom>
          <a:noFill/>
          <a:ln w="9525">
            <a:noFill/>
            <a:miter lim="800000"/>
            <a:headEnd/>
            <a:tailEnd/>
          </a:ln>
        </p:spPr>
      </p:pic>
      <p:sp>
        <p:nvSpPr>
          <p:cNvPr id="55300" name="Title 1"/>
          <p:cNvSpPr>
            <a:spLocks noGrp="1"/>
          </p:cNvSpPr>
          <p:nvPr>
            <p:ph type="title"/>
          </p:nvPr>
        </p:nvSpPr>
        <p:spPr>
          <a:xfrm>
            <a:off x="457200" y="68263"/>
            <a:ext cx="8229600" cy="1143000"/>
          </a:xfrm>
        </p:spPr>
        <p:txBody>
          <a:bodyPr>
            <a:normAutofit/>
          </a:bodyPr>
          <a:lstStyle/>
          <a:p>
            <a:pPr eaLnBrk="1" hangingPunct="1"/>
            <a:r>
              <a:rPr lang="en-US" dirty="0" smtClean="0">
                <a:ea typeface="ＭＳ Ｐゴシック" charset="-128"/>
                <a:cs typeface="ＭＳ Ｐゴシック" charset="-128"/>
              </a:rPr>
              <a:t>Natural Riparian Areas</a:t>
            </a:r>
          </a:p>
        </p:txBody>
      </p:sp>
      <p:sp>
        <p:nvSpPr>
          <p:cNvPr id="6" name="Right Arrow 5"/>
          <p:cNvSpPr/>
          <p:nvPr/>
        </p:nvSpPr>
        <p:spPr>
          <a:xfrm>
            <a:off x="3287713" y="4508500"/>
            <a:ext cx="4395787" cy="819150"/>
          </a:xfrm>
          <a:prstGeom prst="rightArrow">
            <a:avLst>
              <a:gd name="adj1" fmla="val 50000"/>
              <a:gd name="adj2" fmla="val 110601"/>
            </a:avLst>
          </a:prstGeom>
          <a:gradFill flip="none" rotWithShape="1">
            <a:gsLst>
              <a:gs pos="0">
                <a:schemeClr val="tx1">
                  <a:lumMod val="65000"/>
                  <a:lumOff val="35000"/>
                </a:schemeClr>
              </a:gs>
              <a:gs pos="100000">
                <a:srgbClr val="FFFFFF"/>
              </a:gs>
            </a:gsLst>
            <a:lin ang="0" scaled="1"/>
            <a:tileRect/>
          </a:gradFill>
          <a:ln>
            <a:solidFill>
              <a:schemeClr val="tx1"/>
            </a:solidFill>
          </a:ln>
          <a:effectLst>
            <a:outerShdw blurRad="40000" dist="23000" dir="46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solidFill>
                  <a:schemeClr val="tx1"/>
                </a:solidFill>
                <a:effectLst>
                  <a:outerShdw blurRad="38100" dist="38100" dir="2700000" algn="tl">
                    <a:srgbClr val="FFFFFF"/>
                  </a:outerShdw>
                </a:effectLst>
                <a:ea typeface="ＭＳ Ｐゴシック" charset="-128"/>
                <a:cs typeface="ＭＳ Ｐゴシック" charset="-128"/>
              </a:rPr>
              <a:t>Decreasing Soil Moisture</a:t>
            </a:r>
          </a:p>
        </p:txBody>
      </p:sp>
      <p:sp>
        <p:nvSpPr>
          <p:cNvPr id="7" name="TextBox 6"/>
          <p:cNvSpPr txBox="1"/>
          <p:nvPr/>
        </p:nvSpPr>
        <p:spPr>
          <a:xfrm>
            <a:off x="6294975" y="6469416"/>
            <a:ext cx="3065150" cy="369332"/>
          </a:xfrm>
          <a:prstGeom prst="rect">
            <a:avLst/>
          </a:prstGeom>
          <a:noFill/>
        </p:spPr>
        <p:txBody>
          <a:bodyPr wrap="square" rtlCol="0">
            <a:spAutoFit/>
          </a:bodyPr>
          <a:lstStyle/>
          <a:p>
            <a:r>
              <a:rPr lang="en-US" dirty="0" err="1" smtClean="0"/>
              <a:t>Bettez</a:t>
            </a:r>
            <a:r>
              <a:rPr lang="en-US" dirty="0" smtClean="0"/>
              <a:t> and Groffman (2011)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itle 1"/>
          <p:cNvSpPr>
            <a:spLocks noGrp="1"/>
          </p:cNvSpPr>
          <p:nvPr>
            <p:ph type="title"/>
          </p:nvPr>
        </p:nvSpPr>
        <p:spPr>
          <a:xfrm>
            <a:off x="168102" y="202458"/>
            <a:ext cx="8845546" cy="860425"/>
          </a:xfrm>
        </p:spPr>
        <p:txBody>
          <a:bodyPr>
            <a:noAutofit/>
          </a:bodyPr>
          <a:lstStyle/>
          <a:p>
            <a:pPr eaLnBrk="1" hangingPunct="1"/>
            <a:r>
              <a:rPr lang="en-US" dirty="0" smtClean="0">
                <a:ea typeface="ＭＳ Ｐゴシック" charset="-128"/>
                <a:cs typeface="ＭＳ Ｐゴシック" charset="-128"/>
              </a:rPr>
              <a:t>Stormwater management structures</a:t>
            </a:r>
          </a:p>
        </p:txBody>
      </p:sp>
      <p:pic>
        <p:nvPicPr>
          <p:cNvPr id="58371" name="Content Placeholder 3" descr="IntroductionAppELandscapingSCraftonRev30March11_clip_image004.jpg"/>
          <p:cNvPicPr>
            <a:picLocks noGrp="1" noChangeAspect="1"/>
          </p:cNvPicPr>
          <p:nvPr>
            <p:ph idx="1"/>
          </p:nvPr>
        </p:nvPicPr>
        <p:blipFill>
          <a:blip r:embed="rId3"/>
          <a:srcRect l="5156" t="7143" r="3680" b="4671"/>
          <a:stretch>
            <a:fillRect/>
          </a:stretch>
        </p:blipFill>
        <p:spPr>
          <a:xfrm>
            <a:off x="25400" y="1017588"/>
            <a:ext cx="9170988" cy="5738812"/>
          </a:xfrm>
        </p:spPr>
      </p:pic>
      <p:sp>
        <p:nvSpPr>
          <p:cNvPr id="58372" name="TextBox 6"/>
          <p:cNvSpPr txBox="1">
            <a:spLocks noChangeArrowheads="1"/>
          </p:cNvSpPr>
          <p:nvPr/>
        </p:nvSpPr>
        <p:spPr bwMode="auto">
          <a:xfrm>
            <a:off x="1968500" y="3949700"/>
            <a:ext cx="1736725" cy="862013"/>
          </a:xfrm>
          <a:prstGeom prst="rect">
            <a:avLst/>
          </a:prstGeom>
          <a:solidFill>
            <a:schemeClr val="bg1"/>
          </a:solidFill>
          <a:ln w="9525">
            <a:noFill/>
            <a:miter lim="800000"/>
            <a:headEnd/>
            <a:tailEnd/>
          </a:ln>
        </p:spPr>
        <p:txBody>
          <a:bodyPr wrap="none">
            <a:prstTxWarp prst="textNoShape">
              <a:avLst/>
            </a:prstTxWarp>
            <a:spAutoFit/>
          </a:bodyPr>
          <a:lstStyle/>
          <a:p>
            <a:r>
              <a:rPr lang="en-US" sz="1400">
                <a:latin typeface="Calibri" charset="0"/>
              </a:rPr>
              <a:t>               Zone 1 and 2      </a:t>
            </a:r>
          </a:p>
          <a:p>
            <a:r>
              <a:rPr lang="en-US">
                <a:latin typeface="Calibri" charset="0"/>
              </a:rPr>
              <a:t>   </a:t>
            </a:r>
          </a:p>
          <a:p>
            <a:endParaRPr lang="en-US">
              <a:latin typeface="Calibri" charset="0"/>
            </a:endParaRPr>
          </a:p>
        </p:txBody>
      </p:sp>
      <p:sp>
        <p:nvSpPr>
          <p:cNvPr id="58373" name="TextBox 7"/>
          <p:cNvSpPr txBox="1">
            <a:spLocks noChangeArrowheads="1"/>
          </p:cNvSpPr>
          <p:nvPr/>
        </p:nvSpPr>
        <p:spPr bwMode="auto">
          <a:xfrm>
            <a:off x="3802063" y="3744913"/>
            <a:ext cx="595312" cy="554037"/>
          </a:xfrm>
          <a:prstGeom prst="rect">
            <a:avLst/>
          </a:prstGeom>
          <a:solidFill>
            <a:schemeClr val="bg1"/>
          </a:solidFill>
          <a:ln w="9525">
            <a:noFill/>
            <a:miter lim="800000"/>
            <a:headEnd/>
            <a:tailEnd/>
          </a:ln>
        </p:spPr>
        <p:txBody>
          <a:bodyPr>
            <a:prstTxWarp prst="textNoShape">
              <a:avLst/>
            </a:prstTxWarp>
            <a:spAutoFit/>
          </a:bodyPr>
          <a:lstStyle/>
          <a:p>
            <a:r>
              <a:rPr lang="en-US" sz="1500">
                <a:latin typeface="Calibri" charset="0"/>
              </a:rPr>
              <a:t>Zone</a:t>
            </a:r>
          </a:p>
          <a:p>
            <a:r>
              <a:rPr lang="en-US" sz="1500">
                <a:latin typeface="Calibri" charset="0"/>
              </a:rPr>
              <a:t>    3 </a:t>
            </a:r>
          </a:p>
        </p:txBody>
      </p:sp>
      <p:sp>
        <p:nvSpPr>
          <p:cNvPr id="58374" name="TextBox 8"/>
          <p:cNvSpPr txBox="1">
            <a:spLocks noChangeArrowheads="1"/>
          </p:cNvSpPr>
          <p:nvPr/>
        </p:nvSpPr>
        <p:spPr bwMode="auto">
          <a:xfrm>
            <a:off x="4637088" y="3446463"/>
            <a:ext cx="595312" cy="554037"/>
          </a:xfrm>
          <a:prstGeom prst="rect">
            <a:avLst/>
          </a:prstGeom>
          <a:solidFill>
            <a:schemeClr val="bg1"/>
          </a:solidFill>
          <a:ln w="9525">
            <a:noFill/>
            <a:miter lim="800000"/>
            <a:headEnd/>
            <a:tailEnd/>
          </a:ln>
        </p:spPr>
        <p:txBody>
          <a:bodyPr>
            <a:prstTxWarp prst="textNoShape">
              <a:avLst/>
            </a:prstTxWarp>
            <a:spAutoFit/>
          </a:bodyPr>
          <a:lstStyle/>
          <a:p>
            <a:r>
              <a:rPr lang="en-US" sz="1500">
                <a:latin typeface="Calibri" charset="0"/>
              </a:rPr>
              <a:t>Zone</a:t>
            </a:r>
          </a:p>
          <a:p>
            <a:r>
              <a:rPr lang="en-US" sz="1500">
                <a:latin typeface="Calibri" charset="0"/>
              </a:rPr>
              <a:t>    4 </a:t>
            </a:r>
          </a:p>
        </p:txBody>
      </p:sp>
      <p:sp>
        <p:nvSpPr>
          <p:cNvPr id="58375" name="TextBox 9"/>
          <p:cNvSpPr txBox="1">
            <a:spLocks noChangeArrowheads="1"/>
          </p:cNvSpPr>
          <p:nvPr/>
        </p:nvSpPr>
        <p:spPr bwMode="auto">
          <a:xfrm>
            <a:off x="6067425" y="3097213"/>
            <a:ext cx="595313" cy="554037"/>
          </a:xfrm>
          <a:prstGeom prst="rect">
            <a:avLst/>
          </a:prstGeom>
          <a:solidFill>
            <a:schemeClr val="bg1"/>
          </a:solidFill>
          <a:ln w="9525">
            <a:noFill/>
            <a:miter lim="800000"/>
            <a:headEnd/>
            <a:tailEnd/>
          </a:ln>
        </p:spPr>
        <p:txBody>
          <a:bodyPr>
            <a:prstTxWarp prst="textNoShape">
              <a:avLst/>
            </a:prstTxWarp>
            <a:spAutoFit/>
          </a:bodyPr>
          <a:lstStyle/>
          <a:p>
            <a:r>
              <a:rPr lang="en-US" sz="1500">
                <a:latin typeface="Calibri" charset="0"/>
              </a:rPr>
              <a:t>Zone</a:t>
            </a:r>
          </a:p>
          <a:p>
            <a:r>
              <a:rPr lang="en-US" sz="1500">
                <a:latin typeface="Calibri" charset="0"/>
              </a:rPr>
              <a:t>    5 </a:t>
            </a:r>
          </a:p>
        </p:txBody>
      </p:sp>
      <p:sp>
        <p:nvSpPr>
          <p:cNvPr id="16" name="Rectangle 15"/>
          <p:cNvSpPr/>
          <p:nvPr/>
        </p:nvSpPr>
        <p:spPr>
          <a:xfrm>
            <a:off x="863600" y="5262563"/>
            <a:ext cx="3260725" cy="1582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7" name="Rectangle 16"/>
          <p:cNvSpPr/>
          <p:nvPr/>
        </p:nvSpPr>
        <p:spPr>
          <a:xfrm>
            <a:off x="4876800" y="4922838"/>
            <a:ext cx="3810000" cy="1584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8" name="Rectangle 17"/>
          <p:cNvSpPr/>
          <p:nvPr/>
        </p:nvSpPr>
        <p:spPr>
          <a:xfrm>
            <a:off x="1016000" y="5199063"/>
            <a:ext cx="3260725" cy="1582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9" name="Rectangle 18"/>
          <p:cNvSpPr/>
          <p:nvPr/>
        </p:nvSpPr>
        <p:spPr>
          <a:xfrm>
            <a:off x="8113713" y="4805363"/>
            <a:ext cx="1030287"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58380" name="TextBox 19"/>
          <p:cNvSpPr txBox="1">
            <a:spLocks noChangeArrowheads="1"/>
          </p:cNvSpPr>
          <p:nvPr/>
        </p:nvSpPr>
        <p:spPr bwMode="auto">
          <a:xfrm>
            <a:off x="7969250" y="2576513"/>
            <a:ext cx="595313" cy="554037"/>
          </a:xfrm>
          <a:prstGeom prst="rect">
            <a:avLst/>
          </a:prstGeom>
          <a:solidFill>
            <a:schemeClr val="bg1"/>
          </a:solidFill>
          <a:ln w="9525">
            <a:noFill/>
            <a:miter lim="800000"/>
            <a:headEnd/>
            <a:tailEnd/>
          </a:ln>
        </p:spPr>
        <p:txBody>
          <a:bodyPr>
            <a:prstTxWarp prst="textNoShape">
              <a:avLst/>
            </a:prstTxWarp>
            <a:spAutoFit/>
          </a:bodyPr>
          <a:lstStyle/>
          <a:p>
            <a:r>
              <a:rPr lang="en-US" sz="1500">
                <a:latin typeface="Calibri" charset="0"/>
              </a:rPr>
              <a:t>Zone</a:t>
            </a:r>
          </a:p>
          <a:p>
            <a:r>
              <a:rPr lang="en-US" sz="1500">
                <a:latin typeface="Calibri" charset="0"/>
              </a:rPr>
              <a:t>    6</a:t>
            </a:r>
          </a:p>
        </p:txBody>
      </p:sp>
      <p:sp>
        <p:nvSpPr>
          <p:cNvPr id="23" name="Right Arrow 22"/>
          <p:cNvSpPr/>
          <p:nvPr/>
        </p:nvSpPr>
        <p:spPr>
          <a:xfrm>
            <a:off x="2654300" y="5759450"/>
            <a:ext cx="4395788" cy="819150"/>
          </a:xfrm>
          <a:prstGeom prst="rightArrow">
            <a:avLst>
              <a:gd name="adj1" fmla="val 50000"/>
              <a:gd name="adj2" fmla="val 110601"/>
            </a:avLst>
          </a:prstGeom>
          <a:gradFill flip="none" rotWithShape="1">
            <a:gsLst>
              <a:gs pos="0">
                <a:schemeClr val="tx1">
                  <a:lumMod val="65000"/>
                  <a:lumOff val="35000"/>
                </a:schemeClr>
              </a:gs>
              <a:gs pos="100000">
                <a:srgbClr val="FFFFFF"/>
              </a:gs>
            </a:gsLst>
            <a:lin ang="0" scaled="1"/>
            <a:tileRect/>
          </a:gradFill>
          <a:ln>
            <a:solidFill>
              <a:schemeClr val="tx1"/>
            </a:solidFill>
          </a:ln>
          <a:effectLst>
            <a:outerShdw blurRad="40000" dist="23000" dir="46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en-US">
                <a:solidFill>
                  <a:schemeClr val="tx1"/>
                </a:solidFill>
                <a:effectLst>
                  <a:outerShdw blurRad="38100" dist="38100" dir="2700000" algn="tl">
                    <a:srgbClr val="FFFFFF"/>
                  </a:outerShdw>
                </a:effectLst>
                <a:ea typeface="ＭＳ Ｐゴシック" charset="-128"/>
                <a:cs typeface="ＭＳ Ｐゴシック" charset="-128"/>
              </a:rPr>
              <a:t>Decreasing Soil Moisture</a:t>
            </a:r>
          </a:p>
        </p:txBody>
      </p:sp>
      <p:sp>
        <p:nvSpPr>
          <p:cNvPr id="11" name="TextBox 10"/>
          <p:cNvSpPr txBox="1"/>
          <p:nvPr/>
        </p:nvSpPr>
        <p:spPr>
          <a:xfrm>
            <a:off x="2825750" y="4711700"/>
            <a:ext cx="1108075" cy="338138"/>
          </a:xfrm>
          <a:prstGeom prst="rect">
            <a:avLst/>
          </a:prstGeom>
          <a:noFill/>
          <a:effectLst>
            <a:outerShdw blurRad="50800" dist="38100" dir="2700000" algn="tl" rotWithShape="0">
              <a:srgbClr val="000000">
                <a:alpha val="43000"/>
              </a:srgbClr>
            </a:outerShdw>
          </a:effectLst>
        </p:spPr>
        <p:txBody>
          <a:bodyPr wrap="none">
            <a:prstTxWarp prst="textNoShape">
              <a:avLst/>
            </a:prstTxWarp>
            <a:spAutoFit/>
          </a:bodyPr>
          <a:lstStyle/>
          <a:p>
            <a:r>
              <a:rPr lang="en-US" sz="1600">
                <a:solidFill>
                  <a:srgbClr val="7F7F7F"/>
                </a:solidFill>
                <a:latin typeface="Calibri" charset="0"/>
              </a:rPr>
              <a:t>Perennially </a:t>
            </a:r>
          </a:p>
        </p:txBody>
      </p:sp>
      <p:sp>
        <p:nvSpPr>
          <p:cNvPr id="12" name="TextBox 11"/>
          <p:cNvSpPr txBox="1"/>
          <p:nvPr/>
        </p:nvSpPr>
        <p:spPr>
          <a:xfrm>
            <a:off x="3921125" y="4386263"/>
            <a:ext cx="955675" cy="338137"/>
          </a:xfrm>
          <a:prstGeom prst="rect">
            <a:avLst/>
          </a:prstGeom>
          <a:noFill/>
          <a:effectLst>
            <a:outerShdw blurRad="50800" dist="38100" dir="2700000" algn="tl" rotWithShape="0">
              <a:srgbClr val="000000">
                <a:alpha val="43000"/>
              </a:srgbClr>
            </a:outerShdw>
          </a:effectLst>
        </p:spPr>
        <p:txBody>
          <a:bodyPr wrap="none">
            <a:prstTxWarp prst="textNoShape">
              <a:avLst/>
            </a:prstTxWarp>
            <a:spAutoFit/>
          </a:bodyPr>
          <a:lstStyle/>
          <a:p>
            <a:r>
              <a:rPr lang="en-US" sz="1600">
                <a:solidFill>
                  <a:srgbClr val="7F7F7F"/>
                </a:solidFill>
                <a:latin typeface="Calibri" charset="0"/>
              </a:rPr>
              <a:t>Regularly</a:t>
            </a:r>
          </a:p>
        </p:txBody>
      </p:sp>
      <p:sp>
        <p:nvSpPr>
          <p:cNvPr id="13" name="TextBox 12"/>
          <p:cNvSpPr txBox="1"/>
          <p:nvPr/>
        </p:nvSpPr>
        <p:spPr>
          <a:xfrm>
            <a:off x="4899025" y="4086225"/>
            <a:ext cx="1141413" cy="338138"/>
          </a:xfrm>
          <a:prstGeom prst="rect">
            <a:avLst/>
          </a:prstGeom>
          <a:noFill/>
          <a:effectLst>
            <a:outerShdw blurRad="50800" dist="38100" dir="2700000" algn="tl" rotWithShape="0">
              <a:srgbClr val="000000">
                <a:alpha val="43000"/>
              </a:srgbClr>
            </a:outerShdw>
          </a:effectLst>
        </p:spPr>
        <p:txBody>
          <a:bodyPr wrap="none">
            <a:prstTxWarp prst="textNoShape">
              <a:avLst/>
            </a:prstTxWarp>
            <a:spAutoFit/>
          </a:bodyPr>
          <a:lstStyle/>
          <a:p>
            <a:r>
              <a:rPr lang="en-US" sz="1600">
                <a:solidFill>
                  <a:srgbClr val="7F7F7F"/>
                </a:solidFill>
                <a:latin typeface="Calibri" charset="0"/>
              </a:rPr>
              <a:t>Periodically</a:t>
            </a:r>
          </a:p>
        </p:txBody>
      </p:sp>
      <p:sp>
        <p:nvSpPr>
          <p:cNvPr id="14" name="TextBox 13"/>
          <p:cNvSpPr txBox="1"/>
          <p:nvPr/>
        </p:nvSpPr>
        <p:spPr>
          <a:xfrm>
            <a:off x="6027738" y="3738563"/>
            <a:ext cx="1209675" cy="338137"/>
          </a:xfrm>
          <a:prstGeom prst="rect">
            <a:avLst/>
          </a:prstGeom>
          <a:noFill/>
          <a:effectLst>
            <a:outerShdw blurRad="50800" dist="38100" dir="2700000" algn="tl" rotWithShape="0">
              <a:srgbClr val="000000">
                <a:alpha val="43000"/>
              </a:srgbClr>
            </a:outerShdw>
          </a:effectLst>
        </p:spPr>
        <p:txBody>
          <a:bodyPr wrap="none">
            <a:prstTxWarp prst="textNoShape">
              <a:avLst/>
            </a:prstTxWarp>
            <a:spAutoFit/>
          </a:bodyPr>
          <a:lstStyle/>
          <a:p>
            <a:r>
              <a:rPr lang="en-US" sz="1600">
                <a:solidFill>
                  <a:srgbClr val="7F7F7F"/>
                </a:solidFill>
                <a:latin typeface="Calibri" charset="0"/>
              </a:rPr>
              <a:t>Infrequently</a:t>
            </a:r>
          </a:p>
        </p:txBody>
      </p:sp>
      <p:sp>
        <p:nvSpPr>
          <p:cNvPr id="15" name="TextBox 14"/>
          <p:cNvSpPr txBox="1"/>
          <p:nvPr/>
        </p:nvSpPr>
        <p:spPr>
          <a:xfrm rot="20610392">
            <a:off x="4638675" y="4733925"/>
            <a:ext cx="2230438" cy="338138"/>
          </a:xfrm>
          <a:prstGeom prst="rect">
            <a:avLst/>
          </a:prstGeom>
          <a:noFill/>
          <a:effectLst>
            <a:outerShdw blurRad="50800" dist="38100" dir="2700000" algn="tl" rotWithShape="0">
              <a:srgbClr val="000000">
                <a:alpha val="43000"/>
              </a:srgbClr>
            </a:outerShdw>
          </a:effectLst>
        </p:spPr>
        <p:txBody>
          <a:bodyPr wrap="none">
            <a:prstTxWarp prst="textNoShape">
              <a:avLst/>
            </a:prstTxWarp>
            <a:spAutoFit/>
          </a:bodyPr>
          <a:lstStyle/>
          <a:p>
            <a:r>
              <a:rPr lang="en-US" sz="1600">
                <a:solidFill>
                  <a:srgbClr val="7F7F7F"/>
                </a:solidFill>
                <a:latin typeface="Calibri" charset="0"/>
              </a:rPr>
              <a:t>Frequency of Inundation</a:t>
            </a:r>
          </a:p>
        </p:txBody>
      </p:sp>
      <p:cxnSp>
        <p:nvCxnSpPr>
          <p:cNvPr id="22" name="Straight Connector 21"/>
          <p:cNvCxnSpPr/>
          <p:nvPr/>
        </p:nvCxnSpPr>
        <p:spPr>
          <a:xfrm rot="5400000">
            <a:off x="-625475" y="4489450"/>
            <a:ext cx="2139950"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7242175" y="3879851"/>
            <a:ext cx="3349625"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55613" y="5554663"/>
            <a:ext cx="8461375"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440715" y="6406950"/>
            <a:ext cx="3065150" cy="369332"/>
          </a:xfrm>
          <a:prstGeom prst="rect">
            <a:avLst/>
          </a:prstGeom>
          <a:noFill/>
        </p:spPr>
        <p:txBody>
          <a:bodyPr wrap="square" rtlCol="0">
            <a:spAutoFit/>
          </a:bodyPr>
          <a:lstStyle/>
          <a:p>
            <a:r>
              <a:rPr lang="en-US" dirty="0" err="1" smtClean="0"/>
              <a:t>Bettez</a:t>
            </a:r>
            <a:r>
              <a:rPr lang="en-US" dirty="0" smtClean="0"/>
              <a:t> and Groffman (2011)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lum bright="-9000"/>
          </a:blip>
          <a:srcRect/>
          <a:stretch>
            <a:fillRect/>
          </a:stretch>
        </p:blipFill>
        <p:spPr bwMode="auto">
          <a:xfrm>
            <a:off x="228600" y="1548096"/>
            <a:ext cx="4267200" cy="4490395"/>
          </a:xfrm>
          <a:prstGeom prst="rect">
            <a:avLst/>
          </a:prstGeom>
          <a:noFill/>
          <a:ln w="9525">
            <a:noFill/>
            <a:miter lim="800000"/>
            <a:headEnd/>
            <a:tailEnd/>
          </a:ln>
        </p:spPr>
      </p:pic>
      <p:pic>
        <p:nvPicPr>
          <p:cNvPr id="12" name="Picture 11"/>
          <p:cNvPicPr>
            <a:picLocks noChangeAspect="1"/>
          </p:cNvPicPr>
          <p:nvPr/>
        </p:nvPicPr>
        <p:blipFill>
          <a:blip r:embed="rId4">
            <a:lum bright="-9000"/>
          </a:blip>
          <a:srcRect/>
          <a:stretch>
            <a:fillRect/>
          </a:stretch>
        </p:blipFill>
        <p:spPr bwMode="auto">
          <a:xfrm>
            <a:off x="4562423" y="1548096"/>
            <a:ext cx="4429177" cy="4490395"/>
          </a:xfrm>
          <a:prstGeom prst="rect">
            <a:avLst/>
          </a:prstGeom>
          <a:noFill/>
          <a:ln w="9525">
            <a:noFill/>
            <a:miter lim="800000"/>
            <a:headEnd/>
            <a:tailEnd/>
          </a:ln>
        </p:spPr>
      </p:pic>
      <p:sp>
        <p:nvSpPr>
          <p:cNvPr id="22" name="Title 1"/>
          <p:cNvSpPr>
            <a:spLocks noGrp="1"/>
          </p:cNvSpPr>
          <p:nvPr>
            <p:ph type="title"/>
          </p:nvPr>
        </p:nvSpPr>
        <p:spPr>
          <a:xfrm>
            <a:off x="457200" y="109454"/>
            <a:ext cx="8229600" cy="1143000"/>
          </a:xfrm>
        </p:spPr>
        <p:txBody>
          <a:bodyPr/>
          <a:lstStyle/>
          <a:p>
            <a:r>
              <a:rPr lang="en-US" dirty="0" smtClean="0"/>
              <a:t>Baltimore Ecosystem Study LTER</a:t>
            </a:r>
            <a:endParaRPr lang="en-US" dirty="0"/>
          </a:p>
        </p:txBody>
      </p:sp>
      <p:sp>
        <p:nvSpPr>
          <p:cNvPr id="23" name="TextBox 22"/>
          <p:cNvSpPr txBox="1"/>
          <p:nvPr/>
        </p:nvSpPr>
        <p:spPr>
          <a:xfrm>
            <a:off x="1238991" y="6132710"/>
            <a:ext cx="3160240" cy="923330"/>
          </a:xfrm>
          <a:prstGeom prst="rect">
            <a:avLst/>
          </a:prstGeom>
          <a:noFill/>
        </p:spPr>
        <p:txBody>
          <a:bodyPr wrap="none" rtlCol="0">
            <a:spAutoFit/>
          </a:bodyPr>
          <a:lstStyle/>
          <a:p>
            <a:r>
              <a:rPr lang="en-US" b="1" dirty="0" smtClean="0"/>
              <a:t>Population 2.67 million  (2010)</a:t>
            </a:r>
          </a:p>
          <a:p>
            <a:r>
              <a:rPr lang="en-US" b="1" dirty="0" smtClean="0"/>
              <a:t>		    2.92  million (2030)</a:t>
            </a:r>
          </a:p>
          <a:p>
            <a:r>
              <a:rPr lang="en-US" b="1" dirty="0" smtClean="0"/>
              <a:t>			</a:t>
            </a:r>
            <a:endParaRPr lang="en-US" b="1" dirty="0"/>
          </a:p>
        </p:txBody>
      </p:sp>
      <p:cxnSp>
        <p:nvCxnSpPr>
          <p:cNvPr id="7" name="Straight Connector 6"/>
          <p:cNvCxnSpPr/>
          <p:nvPr/>
        </p:nvCxnSpPr>
        <p:spPr>
          <a:xfrm flipV="1">
            <a:off x="1879600" y="2294467"/>
            <a:ext cx="3132667" cy="46566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463800" y="3615267"/>
            <a:ext cx="3979333" cy="127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1"/>
          <p:cNvSpPr>
            <a:spLocks noGrp="1"/>
          </p:cNvSpPr>
          <p:nvPr>
            <p:ph type="title"/>
          </p:nvPr>
        </p:nvSpPr>
        <p:spPr>
          <a:xfrm>
            <a:off x="415900" y="123888"/>
            <a:ext cx="8450263" cy="1371600"/>
          </a:xfrm>
        </p:spPr>
        <p:txBody>
          <a:bodyPr>
            <a:normAutofit/>
          </a:bodyPr>
          <a:lstStyle/>
          <a:p>
            <a:pPr eaLnBrk="1" hangingPunct="1"/>
            <a:r>
              <a:rPr lang="en-US" sz="4000" dirty="0" smtClean="0">
                <a:ea typeface="ＭＳ Ｐゴシック" charset="-128"/>
                <a:cs typeface="ＭＳ Ｐゴシック" charset="-128"/>
              </a:rPr>
              <a:t>Stormwater management structures                               and N removal</a:t>
            </a:r>
          </a:p>
        </p:txBody>
      </p:sp>
      <p:graphicFrame>
        <p:nvGraphicFramePr>
          <p:cNvPr id="6" name="Table 5"/>
          <p:cNvGraphicFramePr>
            <a:graphicFrameLocks noGrp="1"/>
          </p:cNvGraphicFramePr>
          <p:nvPr/>
        </p:nvGraphicFramePr>
        <p:xfrm>
          <a:off x="763108" y="1463139"/>
          <a:ext cx="7558770" cy="5095117"/>
        </p:xfrm>
        <a:graphic>
          <a:graphicData uri="http://schemas.openxmlformats.org/drawingml/2006/table">
            <a:tbl>
              <a:tblPr/>
              <a:tblGrid>
                <a:gridCol w="686962"/>
                <a:gridCol w="4235537"/>
                <a:gridCol w="2636271"/>
              </a:tblGrid>
              <a:tr h="705997">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128"/>
                          <a:cs typeface="ＭＳ Ｐゴシック" charset="-128"/>
                        </a:rPr>
                        <a:t>Type</a:t>
                      </a:r>
                      <a:endParaRPr kumimoji="0" lang="en-US" sz="18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128"/>
                          <a:cs typeface="ＭＳ Ｐゴシック" charset="-128"/>
                        </a:rPr>
                        <a:t>Structure Type (TN removal efficiency)</a:t>
                      </a: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128"/>
                          <a:cs typeface="ＭＳ Ｐゴシック" charset="-128"/>
                        </a:rPr>
                        <a:t>Type of Structure</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128"/>
                          <a:cs typeface="ＭＳ Ｐゴシック" charset="-128"/>
                        </a:rPr>
                        <a:t>A</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128"/>
                          <a:cs typeface="ＭＳ Ｐゴシック" charset="-128"/>
                        </a:rPr>
                        <a:t>Wet Ponds and Wetlands (30%)</a:t>
                      </a: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cs typeface="ＭＳ Ｐゴシック" charset="-128"/>
                        </a:rPr>
                        <a:t>  Shallow Marsh</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vMerge="1">
                  <a:txBody>
                    <a:bodyPr/>
                    <a:lstStyle/>
                    <a:p>
                      <a:endParaRPr lang="en-US"/>
                    </a:p>
                  </a:txBody>
                  <a:tcPr/>
                </a:tc>
                <a:tc vMerge="1">
                  <a:txBody>
                    <a:bodyPr/>
                    <a:lstStyle/>
                    <a:p>
                      <a:endParaRPr lang="en-US"/>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charset="-128"/>
                          <a:cs typeface="ＭＳ Ｐゴシック" charset="-128"/>
                        </a:rPr>
                        <a:t>  Retention Pond</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rowSpan="5">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128"/>
                          <a:cs typeface="ＭＳ Ｐゴシック" charset="-128"/>
                        </a:rPr>
                        <a:t>B</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5">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128"/>
                          <a:cs typeface="ＭＳ Ｐゴシック" charset="-128"/>
                        </a:rPr>
                        <a:t>Dry Detention &amp; Hydrodynamic structure (5%)</a:t>
                      </a: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charset="-128"/>
                          <a:cs typeface="ＭＳ Ｐゴシック" charset="-128"/>
                        </a:rPr>
                        <a:t>  Bay Separator</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vMerge="1">
                  <a:txBody>
                    <a:bodyPr/>
                    <a:lstStyle/>
                    <a:p>
                      <a:endParaRPr lang="en-US"/>
                    </a:p>
                  </a:txBody>
                  <a:tcPr/>
                </a:tc>
                <a:tc vMerge="1">
                  <a:txBody>
                    <a:bodyPr/>
                    <a:lstStyle/>
                    <a:p>
                      <a:endParaRPr lang="en-US"/>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charset="-128"/>
                          <a:cs typeface="ＭＳ Ｐゴシック" charset="-128"/>
                        </a:rPr>
                        <a:t>  Oil &amp; Grit Separator</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vMerge="1">
                  <a:txBody>
                    <a:bodyPr/>
                    <a:lstStyle/>
                    <a:p>
                      <a:endParaRPr lang="en-US"/>
                    </a:p>
                  </a:txBody>
                  <a:tcPr/>
                </a:tc>
                <a:tc vMerge="1">
                  <a:txBody>
                    <a:bodyPr/>
                    <a:lstStyle/>
                    <a:p>
                      <a:endParaRPr lang="en-US"/>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charset="-128"/>
                          <a:cs typeface="ＭＳ Ｐゴシック" charset="-128"/>
                        </a:rPr>
                        <a:t>  Still Basin</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vMerge="1">
                  <a:txBody>
                    <a:bodyPr/>
                    <a:lstStyle/>
                    <a:p>
                      <a:endParaRPr lang="en-US"/>
                    </a:p>
                  </a:txBody>
                  <a:tcPr/>
                </a:tc>
                <a:tc vMerge="1">
                  <a:txBody>
                    <a:bodyPr/>
                    <a:lstStyle/>
                    <a:p>
                      <a:endParaRPr lang="en-US"/>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ＭＳ Ｐゴシック" charset="-128"/>
                          <a:cs typeface="ＭＳ Ｐゴシック" charset="-128"/>
                        </a:rPr>
                        <a:t>  Underground storage</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vMerge="1">
                  <a:txBody>
                    <a:bodyPr/>
                    <a:lstStyle/>
                    <a:p>
                      <a:endParaRPr lang="en-US"/>
                    </a:p>
                  </a:txBody>
                  <a:tcPr/>
                </a:tc>
                <a:tc vMerge="1">
                  <a:txBody>
                    <a:bodyPr/>
                    <a:lstStyle/>
                    <a:p>
                      <a:endParaRPr lang="en-US"/>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cs typeface="ＭＳ Ｐゴシック" charset="-128"/>
                        </a:rPr>
                        <a:t>  Detention Pond</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128"/>
                          <a:cs typeface="ＭＳ Ｐゴシック" charset="-128"/>
                        </a:rPr>
                        <a:t>C</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128"/>
                          <a:cs typeface="ＭＳ Ｐゴシック" charset="-128"/>
                        </a:rPr>
                        <a:t>Dry Extended Detention (30%)</a:t>
                      </a: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cs typeface="ＭＳ Ｐゴシック" charset="-128"/>
                        </a:rPr>
                        <a:t>  Dry Ext Detention Pond</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vMerge="1">
                  <a:txBody>
                    <a:bodyPr/>
                    <a:lstStyle/>
                    <a:p>
                      <a:endParaRPr lang="en-US"/>
                    </a:p>
                  </a:txBody>
                  <a:tcPr/>
                </a:tc>
                <a:tc vMerge="1">
                  <a:txBody>
                    <a:bodyPr/>
                    <a:lstStyle/>
                    <a:p>
                      <a:endParaRPr lang="en-US"/>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cs typeface="ＭＳ Ｐゴシック" charset="-128"/>
                        </a:rPr>
                        <a:t>  Ext </a:t>
                      </a:r>
                      <a:r>
                        <a:rPr kumimoji="0" lang="en-US" sz="1800" b="0" i="0" u="none" strike="noStrike" cap="none" normalizeH="0" baseline="0" dirty="0" err="1" smtClean="0">
                          <a:ln>
                            <a:noFill/>
                          </a:ln>
                          <a:solidFill>
                            <a:schemeClr val="tx1"/>
                          </a:solidFill>
                          <a:effectLst/>
                          <a:latin typeface="Arial" charset="0"/>
                          <a:ea typeface="ＭＳ Ｐゴシック" charset="-128"/>
                          <a:cs typeface="ＭＳ Ｐゴシック" charset="-128"/>
                        </a:rPr>
                        <a:t>Det</a:t>
                      </a:r>
                      <a:r>
                        <a:rPr kumimoji="0" lang="en-US" sz="1800" b="0" i="0" u="none" strike="noStrike" cap="none" normalizeH="0" baseline="0" dirty="0" smtClean="0">
                          <a:ln>
                            <a:noFill/>
                          </a:ln>
                          <a:solidFill>
                            <a:schemeClr val="tx1"/>
                          </a:solidFill>
                          <a:effectLst/>
                          <a:latin typeface="Arial" charset="0"/>
                          <a:ea typeface="ＭＳ Ｐゴシック" charset="-128"/>
                          <a:cs typeface="ＭＳ Ｐゴシック" charset="-128"/>
                        </a:rPr>
                        <a:t> Pond</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rowSpan="4">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128"/>
                          <a:cs typeface="ＭＳ Ｐゴシック" charset="-128"/>
                        </a:rPr>
                        <a:t>D</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128"/>
                          <a:cs typeface="ＭＳ Ｐゴシック" charset="-128"/>
                        </a:rPr>
                        <a:t>Infiltration Practices (50%)</a:t>
                      </a: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cs typeface="ＭＳ Ｐゴシック" charset="-128"/>
                        </a:rPr>
                        <a:t>  Porous Pavement</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vMerge="1">
                  <a:txBody>
                    <a:bodyPr/>
                    <a:lstStyle/>
                    <a:p>
                      <a:endParaRPr lang="en-US"/>
                    </a:p>
                  </a:txBody>
                  <a:tcPr/>
                </a:tc>
                <a:tc vMerge="1">
                  <a:txBody>
                    <a:bodyPr/>
                    <a:lstStyle/>
                    <a:p>
                      <a:endParaRPr lang="en-US"/>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cs typeface="ＭＳ Ｐゴシック" charset="-128"/>
                        </a:rPr>
                        <a:t>  Swale</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vMerge="1">
                  <a:txBody>
                    <a:bodyPr/>
                    <a:lstStyle/>
                    <a:p>
                      <a:endParaRPr lang="en-US"/>
                    </a:p>
                  </a:txBody>
                  <a:tcPr/>
                </a:tc>
                <a:tc vMerge="1">
                  <a:txBody>
                    <a:bodyPr/>
                    <a:lstStyle/>
                    <a:p>
                      <a:endParaRPr lang="en-US"/>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cs typeface="ＭＳ Ｐゴシック" charset="-128"/>
                        </a:rPr>
                        <a:t>  Infiltration Trench</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vMerge="1">
                  <a:txBody>
                    <a:bodyPr/>
                    <a:lstStyle/>
                    <a:p>
                      <a:endParaRPr lang="en-US"/>
                    </a:p>
                  </a:txBody>
                  <a:tcPr/>
                </a:tc>
                <a:tc vMerge="1">
                  <a:txBody>
                    <a:bodyPr/>
                    <a:lstStyle/>
                    <a:p>
                      <a:endParaRPr lang="en-US"/>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cs typeface="ＭＳ Ｐゴシック" charset="-128"/>
                        </a:rPr>
                        <a:t>  Infiltration Basin</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rowSpan="3">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128"/>
                          <a:cs typeface="ＭＳ Ｐゴシック" charset="-128"/>
                        </a:rPr>
                        <a:t>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128"/>
                          <a:cs typeface="ＭＳ Ｐゴシック" charset="-128"/>
                        </a:rPr>
                        <a:t>Filtering Practices (40%)</a:t>
                      </a: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cs typeface="ＭＳ Ｐゴシック" charset="-128"/>
                        </a:rPr>
                        <a:t>  Dry Well</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vMerge="1">
                  <a:txBody>
                    <a:bodyPr/>
                    <a:lstStyle/>
                    <a:p>
                      <a:endParaRPr lang="en-US"/>
                    </a:p>
                  </a:txBody>
                  <a:tcPr/>
                </a:tc>
                <a:tc vMerge="1">
                  <a:txBody>
                    <a:bodyPr/>
                    <a:lstStyle/>
                    <a:p>
                      <a:endParaRPr lang="en-US"/>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cs typeface="ＭＳ Ｐゴシック" charset="-128"/>
                        </a:rPr>
                        <a:t>  BIO-Retention</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5875">
                <a:tc vMerge="1">
                  <a:txBody>
                    <a:bodyPr/>
                    <a:lstStyle/>
                    <a:p>
                      <a:endParaRPr lang="en-US"/>
                    </a:p>
                  </a:txBody>
                  <a:tcPr/>
                </a:tc>
                <a:tc vMerge="1">
                  <a:txBody>
                    <a:bodyPr/>
                    <a:lstStyle/>
                    <a:p>
                      <a:endParaRPr lang="en-US"/>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ＭＳ Ｐゴシック" charset="-128"/>
                          <a:cs typeface="ＭＳ Ｐゴシック" charset="-128"/>
                        </a:rPr>
                        <a:t>  Sand Filter</a:t>
                      </a:r>
                    </a:p>
                  </a:txBody>
                  <a:tcPr marL="0" marR="0" marT="0"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TextBox 3"/>
          <p:cNvSpPr txBox="1"/>
          <p:nvPr/>
        </p:nvSpPr>
        <p:spPr>
          <a:xfrm>
            <a:off x="6294975" y="6521471"/>
            <a:ext cx="3065150" cy="369332"/>
          </a:xfrm>
          <a:prstGeom prst="rect">
            <a:avLst/>
          </a:prstGeom>
          <a:noFill/>
        </p:spPr>
        <p:txBody>
          <a:bodyPr wrap="square" rtlCol="0">
            <a:spAutoFit/>
          </a:bodyPr>
          <a:lstStyle/>
          <a:p>
            <a:r>
              <a:rPr lang="en-US" dirty="0" err="1" smtClean="0"/>
              <a:t>Bettez</a:t>
            </a:r>
            <a:r>
              <a:rPr lang="en-US" dirty="0" smtClean="0"/>
              <a:t> and Groffman (2011)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 name="Chart 6"/>
          <p:cNvGraphicFramePr/>
          <p:nvPr/>
        </p:nvGraphicFramePr>
        <p:xfrm>
          <a:off x="63502" y="526902"/>
          <a:ext cx="9080497" cy="5966712"/>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707902" y="480506"/>
            <a:ext cx="8229600" cy="1143000"/>
          </a:xfrm>
        </p:spPr>
        <p:txBody>
          <a:bodyPr>
            <a:normAutofit fontScale="90000"/>
          </a:bodyPr>
          <a:lstStyle/>
          <a:p>
            <a:pPr lvl="0"/>
            <a:r>
              <a:rPr lang="en-US" dirty="0" smtClean="0">
                <a:ea typeface="ＭＳ Ｐゴシック" charset="-128"/>
                <a:cs typeface="ＭＳ Ｐゴシック" charset="-128"/>
              </a:rPr>
              <a:t>Stormwater structure </a:t>
            </a:r>
            <a:br>
              <a:rPr lang="en-US" dirty="0" smtClean="0">
                <a:ea typeface="ＭＳ Ｐゴシック" charset="-128"/>
                <a:cs typeface="ＭＳ Ｐゴシック" charset="-128"/>
              </a:rPr>
            </a:br>
            <a:r>
              <a:rPr lang="en-US" dirty="0" smtClean="0">
                <a:ea typeface="ＭＳ Ｐゴシック" charset="-128"/>
                <a:cs typeface="ＭＳ Ｐゴシック" charset="-128"/>
              </a:rPr>
              <a:t>denitrification potential</a:t>
            </a:r>
            <a:br>
              <a:rPr lang="en-US" dirty="0" smtClean="0">
                <a:ea typeface="ＭＳ Ｐゴシック" charset="-128"/>
                <a:cs typeface="ＭＳ Ｐゴシック" charset="-128"/>
              </a:rPr>
            </a:br>
            <a:endParaRPr lang="en-US" dirty="0"/>
          </a:p>
        </p:txBody>
      </p:sp>
      <p:sp>
        <p:nvSpPr>
          <p:cNvPr id="5" name="Title 1"/>
          <p:cNvSpPr txBox="1">
            <a:spLocks/>
          </p:cNvSpPr>
          <p:nvPr/>
        </p:nvSpPr>
        <p:spPr>
          <a:xfrm>
            <a:off x="0" y="209846"/>
            <a:ext cx="9144000" cy="8763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ＭＳ Ｐゴシック" charset="-128"/>
              <a:cs typeface="ＭＳ Ｐゴシック" charset="-128"/>
            </a:endParaRPr>
          </a:p>
        </p:txBody>
      </p:sp>
      <p:sp>
        <p:nvSpPr>
          <p:cNvPr id="6" name="TextBox 5"/>
          <p:cNvSpPr txBox="1"/>
          <p:nvPr/>
        </p:nvSpPr>
        <p:spPr>
          <a:xfrm>
            <a:off x="6597790" y="5521150"/>
            <a:ext cx="2357624" cy="369332"/>
          </a:xfrm>
          <a:prstGeom prst="rect">
            <a:avLst/>
          </a:prstGeom>
          <a:solidFill>
            <a:schemeClr val="bg1"/>
          </a:solidFill>
        </p:spPr>
        <p:txBody>
          <a:bodyPr wrap="none" rtlCol="0">
            <a:spAutoFit/>
          </a:bodyPr>
          <a:lstStyle/>
          <a:p>
            <a:r>
              <a:rPr lang="en-US" b="1" dirty="0" smtClean="0"/>
              <a:t>Herbaceous   Forested</a:t>
            </a:r>
            <a:endParaRPr lang="en-US" b="1" dirty="0"/>
          </a:p>
        </p:txBody>
      </p:sp>
      <p:sp>
        <p:nvSpPr>
          <p:cNvPr id="8" name="TextBox 7"/>
          <p:cNvSpPr txBox="1"/>
          <p:nvPr/>
        </p:nvSpPr>
        <p:spPr>
          <a:xfrm>
            <a:off x="6357436" y="6499079"/>
            <a:ext cx="3065150" cy="369332"/>
          </a:xfrm>
          <a:prstGeom prst="rect">
            <a:avLst/>
          </a:prstGeom>
          <a:noFill/>
        </p:spPr>
        <p:txBody>
          <a:bodyPr wrap="square" rtlCol="0">
            <a:spAutoFit/>
          </a:bodyPr>
          <a:lstStyle/>
          <a:p>
            <a:r>
              <a:rPr lang="en-US" dirty="0" err="1" smtClean="0"/>
              <a:t>Bettez</a:t>
            </a:r>
            <a:r>
              <a:rPr lang="en-US" dirty="0" smtClean="0"/>
              <a:t> and Groffman (2011) </a:t>
            </a:r>
          </a:p>
        </p:txBody>
      </p:sp>
      <p:sp>
        <p:nvSpPr>
          <p:cNvPr id="9" name="Rectangle 8"/>
          <p:cNvSpPr/>
          <p:nvPr/>
        </p:nvSpPr>
        <p:spPr>
          <a:xfrm>
            <a:off x="1651136" y="5795234"/>
            <a:ext cx="1069524" cy="646331"/>
          </a:xfrm>
          <a:prstGeom prst="rect">
            <a:avLst/>
          </a:prstGeom>
        </p:spPr>
        <p:txBody>
          <a:bodyPr wrap="none">
            <a:spAutoFit/>
          </a:bodyPr>
          <a:lstStyle/>
          <a:p>
            <a:r>
              <a:rPr lang="en-US" b="1" dirty="0" smtClean="0">
                <a:latin typeface="Arial" charset="0"/>
                <a:ea typeface="ＭＳ Ｐゴシック" charset="-128"/>
                <a:cs typeface="ＭＳ Ｐゴシック" charset="-128"/>
              </a:rPr>
              <a:t>Shallow </a:t>
            </a:r>
            <a:br>
              <a:rPr lang="en-US" b="1" dirty="0" smtClean="0">
                <a:latin typeface="Arial" charset="0"/>
                <a:ea typeface="ＭＳ Ｐゴシック" charset="-128"/>
                <a:cs typeface="ＭＳ Ｐゴシック" charset="-128"/>
              </a:rPr>
            </a:br>
            <a:r>
              <a:rPr lang="en-US" b="1" dirty="0" smtClean="0">
                <a:latin typeface="Arial" charset="0"/>
                <a:ea typeface="ＭＳ Ｐゴシック" charset="-128"/>
                <a:cs typeface="ＭＳ Ｐゴシック" charset="-128"/>
              </a:rPr>
              <a:t>Marsh</a:t>
            </a:r>
            <a:endParaRPr lang="en-US" b="1" dirty="0"/>
          </a:p>
        </p:txBody>
      </p:sp>
      <p:sp>
        <p:nvSpPr>
          <p:cNvPr id="10" name="Rectangle 9"/>
          <p:cNvSpPr/>
          <p:nvPr/>
        </p:nvSpPr>
        <p:spPr>
          <a:xfrm>
            <a:off x="2974045" y="6114939"/>
            <a:ext cx="447635" cy="312318"/>
          </a:xfrm>
          <a:prstGeom prst="rect">
            <a:avLst/>
          </a:prstGeom>
          <a:solidFill>
            <a:sysClr val="window" lastClr="FFFFFF"/>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Rectangle 10"/>
          <p:cNvSpPr/>
          <p:nvPr/>
        </p:nvSpPr>
        <p:spPr>
          <a:xfrm>
            <a:off x="4972789" y="6104529"/>
            <a:ext cx="447635" cy="312318"/>
          </a:xfrm>
          <a:prstGeom prst="rect">
            <a:avLst/>
          </a:prstGeom>
          <a:solidFill>
            <a:sysClr val="window" lastClr="FFFFFF"/>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2" name="Rectangle 11"/>
          <p:cNvSpPr/>
          <p:nvPr/>
        </p:nvSpPr>
        <p:spPr>
          <a:xfrm>
            <a:off x="3886383" y="6048573"/>
            <a:ext cx="610794" cy="312318"/>
          </a:xfrm>
          <a:prstGeom prst="rect">
            <a:avLst/>
          </a:prstGeom>
          <a:solidFill>
            <a:sysClr val="window" lastClr="FFFFFF"/>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3" name="Rectangle 12"/>
          <p:cNvSpPr/>
          <p:nvPr/>
        </p:nvSpPr>
        <p:spPr>
          <a:xfrm>
            <a:off x="2601328" y="5806081"/>
            <a:ext cx="1248997" cy="646331"/>
          </a:xfrm>
          <a:prstGeom prst="rect">
            <a:avLst/>
          </a:prstGeom>
        </p:spPr>
        <p:txBody>
          <a:bodyPr wrap="none">
            <a:spAutoFit/>
          </a:bodyPr>
          <a:lstStyle/>
          <a:p>
            <a:r>
              <a:rPr lang="en-US" b="1" dirty="0" smtClean="0">
                <a:latin typeface="Arial" charset="0"/>
                <a:ea typeface="ＭＳ Ｐゴシック" charset="-128"/>
                <a:cs typeface="ＭＳ Ｐゴシック" charset="-128"/>
              </a:rPr>
              <a:t>Detention </a:t>
            </a:r>
            <a:br>
              <a:rPr lang="en-US" b="1" dirty="0" smtClean="0">
                <a:latin typeface="Arial" charset="0"/>
                <a:ea typeface="ＭＳ Ｐゴシック" charset="-128"/>
                <a:cs typeface="ＭＳ Ｐゴシック" charset="-128"/>
              </a:rPr>
            </a:br>
            <a:r>
              <a:rPr lang="en-US" b="1" dirty="0" smtClean="0">
                <a:latin typeface="Arial" charset="0"/>
                <a:ea typeface="ＭＳ Ｐゴシック" charset="-128"/>
                <a:cs typeface="ＭＳ Ｐゴシック" charset="-128"/>
              </a:rPr>
              <a:t>Pond</a:t>
            </a:r>
            <a:endParaRPr lang="en-US" b="1" dirty="0"/>
          </a:p>
        </p:txBody>
      </p:sp>
      <p:sp>
        <p:nvSpPr>
          <p:cNvPr id="14" name="Rectangle 13"/>
          <p:cNvSpPr/>
          <p:nvPr/>
        </p:nvSpPr>
        <p:spPr>
          <a:xfrm>
            <a:off x="3742055" y="5840971"/>
            <a:ext cx="992918" cy="923330"/>
          </a:xfrm>
          <a:prstGeom prst="rect">
            <a:avLst/>
          </a:prstGeom>
        </p:spPr>
        <p:txBody>
          <a:bodyPr wrap="none">
            <a:spAutoFit/>
          </a:bodyPr>
          <a:lstStyle/>
          <a:p>
            <a:pPr lvl="0" fontAlgn="ctr">
              <a:spcBef>
                <a:spcPct val="0"/>
              </a:spcBef>
              <a:spcAft>
                <a:spcPct val="0"/>
              </a:spcAft>
            </a:pPr>
            <a:r>
              <a:rPr lang="en-US" b="1" dirty="0" smtClean="0">
                <a:latin typeface="Arial" charset="0"/>
                <a:ea typeface="ＭＳ Ｐゴシック" charset="-128"/>
                <a:cs typeface="ＭＳ Ｐゴシック" charset="-128"/>
              </a:rPr>
              <a:t>Dry Ext </a:t>
            </a:r>
            <a:br>
              <a:rPr lang="en-US" b="1" dirty="0" smtClean="0">
                <a:latin typeface="Arial" charset="0"/>
                <a:ea typeface="ＭＳ Ｐゴシック" charset="-128"/>
                <a:cs typeface="ＭＳ Ｐゴシック" charset="-128"/>
              </a:rPr>
            </a:br>
            <a:r>
              <a:rPr lang="en-US" b="1" dirty="0" smtClean="0">
                <a:latin typeface="Arial" charset="0"/>
                <a:ea typeface="ＭＳ Ｐゴシック" charset="-128"/>
                <a:cs typeface="ＭＳ Ｐゴシック" charset="-128"/>
              </a:rPr>
              <a:t>Detent</a:t>
            </a:r>
          </a:p>
          <a:p>
            <a:pPr lvl="0" fontAlgn="ctr">
              <a:spcBef>
                <a:spcPct val="0"/>
              </a:spcBef>
              <a:spcAft>
                <a:spcPct val="0"/>
              </a:spcAft>
            </a:pPr>
            <a:r>
              <a:rPr lang="en-US" b="1" dirty="0" smtClean="0">
                <a:latin typeface="Arial" charset="0"/>
                <a:ea typeface="ＭＳ Ｐゴシック" charset="-128"/>
                <a:cs typeface="ＭＳ Ｐゴシック" charset="-128"/>
              </a:rPr>
              <a:t>Pond</a:t>
            </a:r>
          </a:p>
        </p:txBody>
      </p:sp>
      <p:sp>
        <p:nvSpPr>
          <p:cNvPr id="15" name="Rectangle 14"/>
          <p:cNvSpPr/>
          <p:nvPr/>
        </p:nvSpPr>
        <p:spPr>
          <a:xfrm>
            <a:off x="4814031" y="5826905"/>
            <a:ext cx="813256" cy="646331"/>
          </a:xfrm>
          <a:prstGeom prst="rect">
            <a:avLst/>
          </a:prstGeom>
        </p:spPr>
        <p:txBody>
          <a:bodyPr wrap="none">
            <a:spAutoFit/>
          </a:bodyPr>
          <a:lstStyle/>
          <a:p>
            <a:r>
              <a:rPr lang="en-US" b="1" dirty="0" err="1" smtClean="0">
                <a:latin typeface="Arial" charset="0"/>
                <a:ea typeface="ＭＳ Ｐゴシック" charset="-128"/>
                <a:cs typeface="ＭＳ Ｐゴシック" charset="-128"/>
              </a:rPr>
              <a:t>Infiltr</a:t>
            </a:r>
            <a:r>
              <a:rPr lang="en-US" b="1" dirty="0" smtClean="0">
                <a:latin typeface="Arial" charset="0"/>
                <a:ea typeface="ＭＳ Ｐゴシック" charset="-128"/>
                <a:cs typeface="ＭＳ Ｐゴシック" charset="-128"/>
              </a:rPr>
              <a:t/>
            </a:r>
            <a:br>
              <a:rPr lang="en-US" b="1" dirty="0" smtClean="0">
                <a:latin typeface="Arial" charset="0"/>
                <a:ea typeface="ＭＳ Ｐゴシック" charset="-128"/>
                <a:cs typeface="ＭＳ Ｐゴシック" charset="-128"/>
              </a:rPr>
            </a:br>
            <a:r>
              <a:rPr lang="en-US" b="1" dirty="0" smtClean="0">
                <a:latin typeface="Arial" charset="0"/>
                <a:ea typeface="ＭＳ Ｐゴシック" charset="-128"/>
                <a:cs typeface="ＭＳ Ｐゴシック" charset="-128"/>
              </a:rPr>
              <a:t>Basin</a:t>
            </a:r>
            <a:endParaRPr lang="en-US" b="1" dirty="0"/>
          </a:p>
        </p:txBody>
      </p:sp>
      <p:sp>
        <p:nvSpPr>
          <p:cNvPr id="17" name="Rectangle 16"/>
          <p:cNvSpPr/>
          <p:nvPr/>
        </p:nvSpPr>
        <p:spPr>
          <a:xfrm>
            <a:off x="5999640" y="6048716"/>
            <a:ext cx="447635" cy="312318"/>
          </a:xfrm>
          <a:prstGeom prst="rect">
            <a:avLst/>
          </a:prstGeom>
          <a:solidFill>
            <a:sysClr val="window" lastClr="FFFFFF"/>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 name="Rectangle 15"/>
          <p:cNvSpPr/>
          <p:nvPr/>
        </p:nvSpPr>
        <p:spPr>
          <a:xfrm>
            <a:off x="5836206" y="5857399"/>
            <a:ext cx="749011" cy="646331"/>
          </a:xfrm>
          <a:prstGeom prst="rect">
            <a:avLst/>
          </a:prstGeom>
        </p:spPr>
        <p:txBody>
          <a:bodyPr wrap="none">
            <a:spAutoFit/>
          </a:bodyPr>
          <a:lstStyle/>
          <a:p>
            <a:r>
              <a:rPr lang="en-US" b="1" dirty="0" smtClean="0">
                <a:latin typeface="Arial" charset="0"/>
                <a:ea typeface="ＭＳ Ｐゴシック" charset="-128"/>
                <a:cs typeface="ＭＳ Ｐゴシック" charset="-128"/>
              </a:rPr>
              <a:t>Sand </a:t>
            </a:r>
            <a:br>
              <a:rPr lang="en-US" b="1" dirty="0" smtClean="0">
                <a:latin typeface="Arial" charset="0"/>
                <a:ea typeface="ＭＳ Ｐゴシック" charset="-128"/>
                <a:cs typeface="ＭＳ Ｐゴシック" charset="-128"/>
              </a:rPr>
            </a:br>
            <a:r>
              <a:rPr lang="en-US" b="1" dirty="0" smtClean="0">
                <a:latin typeface="Arial" charset="0"/>
                <a:ea typeface="ＭＳ Ｐゴシック" charset="-128"/>
                <a:cs typeface="ＭＳ Ｐゴシック" charset="-128"/>
              </a:rPr>
              <a:t>Filter</a:t>
            </a:r>
            <a:endParaRPr lang="en-US"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Nitrogen modeling</a:t>
            </a:r>
            <a:endParaRPr lang="en-US" dirty="0"/>
          </a:p>
        </p:txBody>
      </p:sp>
      <p:sp>
        <p:nvSpPr>
          <p:cNvPr id="3" name="Content Placeholder 2"/>
          <p:cNvSpPr>
            <a:spLocks noGrp="1"/>
          </p:cNvSpPr>
          <p:nvPr>
            <p:ph idx="1"/>
          </p:nvPr>
        </p:nvSpPr>
        <p:spPr>
          <a:xfrm>
            <a:off x="404725" y="1411268"/>
            <a:ext cx="8686800" cy="4525963"/>
          </a:xfrm>
        </p:spPr>
        <p:txBody>
          <a:bodyPr>
            <a:noAutofit/>
          </a:bodyPr>
          <a:lstStyle/>
          <a:p>
            <a:pPr>
              <a:buFont typeface="+mj-lt"/>
              <a:buAutoNum type="arabicPeriod"/>
            </a:pPr>
            <a:r>
              <a:rPr lang="en-US" dirty="0" smtClean="0"/>
              <a:t>New particle tracking code for subsurface transport of nitrogen using </a:t>
            </a:r>
            <a:r>
              <a:rPr lang="en-US" dirty="0" err="1" smtClean="0"/>
              <a:t>ParFlow</a:t>
            </a:r>
            <a:r>
              <a:rPr lang="en-US" dirty="0" smtClean="0"/>
              <a:t> flow fields </a:t>
            </a:r>
            <a:br>
              <a:rPr lang="en-US" dirty="0" smtClean="0"/>
            </a:br>
            <a:r>
              <a:rPr lang="en-US" dirty="0" smtClean="0"/>
              <a:t>as input</a:t>
            </a:r>
          </a:p>
          <a:p>
            <a:pPr>
              <a:buFont typeface="+mj-lt"/>
              <a:buAutoNum type="arabicPeriod"/>
            </a:pPr>
            <a:r>
              <a:rPr lang="en-US" dirty="0" smtClean="0"/>
              <a:t>Goal is to conduct simulations of nitrogen transport at nested watershed scales, using previous and new observational data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64621" y="361356"/>
            <a:ext cx="8229600" cy="6172200"/>
          </a:xfrm>
          <a:prstGeom prst="rect">
            <a:avLst/>
          </a:prstGeom>
        </p:spPr>
      </p:pic>
      <p:sp>
        <p:nvSpPr>
          <p:cNvPr id="5" name="Rectangle 4"/>
          <p:cNvSpPr/>
          <p:nvPr/>
        </p:nvSpPr>
        <p:spPr>
          <a:xfrm>
            <a:off x="6992760" y="3967382"/>
            <a:ext cx="1355037" cy="869718"/>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396897" y="3076680"/>
            <a:ext cx="1899784" cy="887901"/>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577797" y="4078148"/>
            <a:ext cx="1522709" cy="1011794"/>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a:xfrm>
            <a:off x="302326" y="1300099"/>
            <a:ext cx="8993922" cy="5257800"/>
          </a:xfrm>
        </p:spPr>
        <p:txBody>
          <a:bodyPr>
            <a:normAutofit fontScale="92500"/>
          </a:bodyPr>
          <a:lstStyle/>
          <a:p>
            <a:pPr>
              <a:buNone/>
            </a:pPr>
            <a:r>
              <a:rPr lang="en-US" sz="3429" dirty="0" smtClean="0"/>
              <a:t>1. Goal is to construct integrated model of  urban land-use dynamics</a:t>
            </a:r>
          </a:p>
          <a:p>
            <a:pPr lvl="1">
              <a:buFont typeface="Wingdings" charset="2"/>
              <a:buChar char="à"/>
            </a:pPr>
            <a:r>
              <a:rPr lang="en-US" sz="3429" dirty="0" smtClean="0"/>
              <a:t>Link household </a:t>
            </a:r>
            <a:r>
              <a:rPr lang="en-US" sz="3429" dirty="0" err="1" smtClean="0"/>
              <a:t>locational</a:t>
            </a:r>
            <a:r>
              <a:rPr lang="en-US" sz="3429" dirty="0" smtClean="0"/>
              <a:t> demand and developer supply costs in land conversion model</a:t>
            </a:r>
          </a:p>
          <a:p>
            <a:pPr lvl="1">
              <a:buFont typeface="Wingdings" charset="2"/>
              <a:buChar char="à"/>
            </a:pPr>
            <a:r>
              <a:rPr lang="en-US" sz="3429" dirty="0" smtClean="0"/>
              <a:t>Simulate annual predictions of urban land development at the parcel, neighborhood, and jurisdictional scales</a:t>
            </a:r>
          </a:p>
          <a:p>
            <a:pPr>
              <a:buNone/>
            </a:pPr>
            <a:r>
              <a:rPr lang="en-US" sz="3429" dirty="0" smtClean="0"/>
              <a:t>2. Model includes policy constraints on development location and effects of ecosystem amenities</a:t>
            </a:r>
          </a:p>
          <a:p>
            <a:pPr>
              <a:buNone/>
            </a:pPr>
            <a:endParaRPr lang="en-US" sz="3429" dirty="0" smtClean="0"/>
          </a:p>
          <a:p>
            <a:pPr lvl="1"/>
            <a:endParaRPr lang="en-US" dirty="0" smtClean="0"/>
          </a:p>
          <a:p>
            <a:endParaRPr lang="en-US" dirty="0" smtClean="0"/>
          </a:p>
          <a:p>
            <a:pPr>
              <a:buNone/>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carroll and md.wmf"/>
          <p:cNvPicPr>
            <a:picLocks noGrp="1" noChangeAspect="1"/>
          </p:cNvPicPr>
          <p:nvPr>
            <p:ph idx="1"/>
          </p:nvPr>
        </p:nvPicPr>
        <p:blipFill>
          <a:blip r:embed="rId3" cstate="print"/>
          <a:srcRect t="10069"/>
          <a:stretch>
            <a:fillRect/>
          </a:stretch>
        </p:blipFill>
        <p:spPr>
          <a:xfrm>
            <a:off x="-386158" y="818637"/>
            <a:ext cx="9750851" cy="6268405"/>
          </a:xfrm>
          <a:prstGeom prst="rect">
            <a:avLst/>
          </a:prstGeom>
        </p:spPr>
      </p:pic>
      <p:sp>
        <p:nvSpPr>
          <p:cNvPr id="2" name="Title 1"/>
          <p:cNvSpPr>
            <a:spLocks noGrp="1"/>
          </p:cNvSpPr>
          <p:nvPr>
            <p:ph type="title"/>
          </p:nvPr>
        </p:nvSpPr>
        <p:spPr>
          <a:xfrm>
            <a:off x="72872" y="265010"/>
            <a:ext cx="8998258" cy="1143000"/>
          </a:xfrm>
        </p:spPr>
        <p:txBody>
          <a:bodyPr>
            <a:noAutofit/>
          </a:bodyPr>
          <a:lstStyle/>
          <a:p>
            <a:r>
              <a:rPr lang="en-US" dirty="0" smtClean="0"/>
              <a:t>Carroll County exurban development</a:t>
            </a:r>
            <a:endParaRPr lang="en-US" dirty="0"/>
          </a:p>
        </p:txBody>
      </p:sp>
      <p:sp>
        <p:nvSpPr>
          <p:cNvPr id="5" name="TextBox 4"/>
          <p:cNvSpPr txBox="1"/>
          <p:nvPr/>
        </p:nvSpPr>
        <p:spPr>
          <a:xfrm>
            <a:off x="724620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01761"/>
            <a:ext cx="8229600" cy="1143000"/>
          </a:xfrm>
        </p:spPr>
        <p:txBody>
          <a:bodyPr/>
          <a:lstStyle/>
          <a:p>
            <a:r>
              <a:rPr lang="en-US" sz="3200" dirty="0" smtClean="0"/>
              <a:t>Example of historical subdivision data: Plat map </a:t>
            </a:r>
            <a:endParaRPr lang="en-US" sz="2400" dirty="0" smtClean="0"/>
          </a:p>
        </p:txBody>
      </p:sp>
      <p:pic>
        <p:nvPicPr>
          <p:cNvPr id="7171" name="Content Placeholder 3" descr="subdivision plat Southern_Vista.tiff"/>
          <p:cNvPicPr>
            <a:picLocks noGrp="1" noChangeAspect="1"/>
          </p:cNvPicPr>
          <p:nvPr>
            <p:ph idx="1"/>
          </p:nvPr>
        </p:nvPicPr>
        <p:blipFill>
          <a:blip r:embed="rId3" cstate="print"/>
          <a:srcRect/>
          <a:stretch>
            <a:fillRect/>
          </a:stretch>
        </p:blipFill>
        <p:spPr>
          <a:xfrm>
            <a:off x="887943" y="1192761"/>
            <a:ext cx="7395018" cy="5385447"/>
          </a:xfrm>
        </p:spPr>
      </p:pic>
      <p:sp>
        <p:nvSpPr>
          <p:cNvPr id="4" name="Rectangle 3"/>
          <p:cNvSpPr/>
          <p:nvPr/>
        </p:nvSpPr>
        <p:spPr>
          <a:xfrm>
            <a:off x="4902830" y="6488668"/>
            <a:ext cx="4241170" cy="369332"/>
          </a:xfrm>
          <a:prstGeom prst="rect">
            <a:avLst/>
          </a:prstGeom>
        </p:spPr>
        <p:txBody>
          <a:bodyPr wrap="square">
            <a:spAutoFit/>
          </a:bodyPr>
          <a:lstStyle/>
          <a:p>
            <a:r>
              <a:rPr lang="en-US" dirty="0" smtClean="0"/>
              <a:t>Source: State of MD Archives, </a:t>
            </a:r>
            <a:r>
              <a:rPr lang="en-US" dirty="0" err="1" smtClean="0"/>
              <a:t>mdplats.net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Land Use 1960</a:t>
            </a:r>
            <a:endParaRPr lang="en-US" dirty="0"/>
          </a:p>
        </p:txBody>
      </p:sp>
      <p:pic>
        <p:nvPicPr>
          <p:cNvPr id="7" name="Picture 6" descr="LU1960.jpg"/>
          <p:cNvPicPr>
            <a:picLocks noChangeAspect="1"/>
          </p:cNvPicPr>
          <p:nvPr/>
        </p:nvPicPr>
        <p:blipFill>
          <a:blip r:embed="rId3" cstate="print"/>
          <a:srcRect l="16580" r="17624"/>
          <a:stretch>
            <a:fillRect/>
          </a:stretch>
        </p:blipFill>
        <p:spPr>
          <a:xfrm>
            <a:off x="2091959" y="1282333"/>
            <a:ext cx="4896587" cy="4294251"/>
          </a:xfrm>
          <a:prstGeom prst="rect">
            <a:avLst/>
          </a:prstGeom>
        </p:spPr>
      </p:pic>
      <p:pic>
        <p:nvPicPr>
          <p:cNvPr id="1026" name="Picture 2" descr="C:\Users\irwin.78\Documents\Elena\data\bes\Research_Presentations\Legend.jpg"/>
          <p:cNvPicPr>
            <a:picLocks noChangeAspect="1" noChangeArrowheads="1"/>
          </p:cNvPicPr>
          <p:nvPr/>
        </p:nvPicPr>
        <p:blipFill>
          <a:blip r:embed="rId4" cstate="print"/>
          <a:srcRect/>
          <a:stretch>
            <a:fillRect/>
          </a:stretch>
        </p:blipFill>
        <p:spPr bwMode="auto">
          <a:xfrm>
            <a:off x="7162800" y="4114800"/>
            <a:ext cx="1428750" cy="2428875"/>
          </a:xfrm>
          <a:prstGeom prst="rect">
            <a:avLst/>
          </a:prstGeom>
          <a:noFill/>
        </p:spPr>
      </p:pic>
      <p:sp>
        <p:nvSpPr>
          <p:cNvPr id="5" name="TextBox 4"/>
          <p:cNvSpPr txBox="1"/>
          <p:nvPr/>
        </p:nvSpPr>
        <p:spPr>
          <a:xfrm>
            <a:off x="710046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Land Use 1965</a:t>
            </a:r>
            <a:endParaRPr lang="en-US" dirty="0"/>
          </a:p>
        </p:txBody>
      </p:sp>
      <p:pic>
        <p:nvPicPr>
          <p:cNvPr id="5" name="Picture 4" descr="LU1965.jpg"/>
          <p:cNvPicPr>
            <a:picLocks noChangeAspect="1"/>
          </p:cNvPicPr>
          <p:nvPr/>
        </p:nvPicPr>
        <p:blipFill>
          <a:blip r:embed="rId3" cstate="print"/>
          <a:stretch>
            <a:fillRect/>
          </a:stretch>
        </p:blipFill>
        <p:spPr>
          <a:xfrm>
            <a:off x="851055" y="1282331"/>
            <a:ext cx="7442073" cy="4294251"/>
          </a:xfrm>
          <a:prstGeom prst="rect">
            <a:avLst/>
          </a:prstGeom>
        </p:spPr>
      </p:pic>
      <p:pic>
        <p:nvPicPr>
          <p:cNvPr id="1026" name="Picture 2" descr="C:\Users\irwin.78\Documents\Elena\data\bes\Research_Presentations\Legend.jpg"/>
          <p:cNvPicPr>
            <a:picLocks noChangeAspect="1" noChangeArrowheads="1"/>
          </p:cNvPicPr>
          <p:nvPr/>
        </p:nvPicPr>
        <p:blipFill>
          <a:blip r:embed="rId4" cstate="print"/>
          <a:srcRect/>
          <a:stretch>
            <a:fillRect/>
          </a:stretch>
        </p:blipFill>
        <p:spPr bwMode="auto">
          <a:xfrm>
            <a:off x="7162800" y="4114800"/>
            <a:ext cx="1428750" cy="2428875"/>
          </a:xfrm>
          <a:prstGeom prst="rect">
            <a:avLst/>
          </a:prstGeom>
          <a:noFill/>
        </p:spPr>
      </p:pic>
      <p:sp>
        <p:nvSpPr>
          <p:cNvPr id="7" name="TextBox 6"/>
          <p:cNvSpPr txBox="1"/>
          <p:nvPr/>
        </p:nvSpPr>
        <p:spPr>
          <a:xfrm>
            <a:off x="710046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Land Use 1970</a:t>
            </a:r>
            <a:endParaRPr lang="en-US" dirty="0"/>
          </a:p>
        </p:txBody>
      </p:sp>
      <p:pic>
        <p:nvPicPr>
          <p:cNvPr id="7" name="Picture 6" descr="LU1970.jpg"/>
          <p:cNvPicPr>
            <a:picLocks noChangeAspect="1"/>
          </p:cNvPicPr>
          <p:nvPr/>
        </p:nvPicPr>
        <p:blipFill>
          <a:blip r:embed="rId3" cstate="print"/>
          <a:srcRect l="18668" r="18668"/>
          <a:stretch>
            <a:fillRect/>
          </a:stretch>
        </p:blipFill>
        <p:spPr>
          <a:xfrm>
            <a:off x="2244360" y="1282331"/>
            <a:ext cx="4663500" cy="4294251"/>
          </a:xfrm>
          <a:prstGeom prst="rect">
            <a:avLst/>
          </a:prstGeom>
        </p:spPr>
      </p:pic>
      <p:pic>
        <p:nvPicPr>
          <p:cNvPr id="1026" name="Picture 2" descr="C:\Users\irwin.78\Documents\Elena\data\bes\Research_Presentations\Legend.jpg"/>
          <p:cNvPicPr>
            <a:picLocks noChangeAspect="1" noChangeArrowheads="1"/>
          </p:cNvPicPr>
          <p:nvPr/>
        </p:nvPicPr>
        <p:blipFill>
          <a:blip r:embed="rId4" cstate="print"/>
          <a:srcRect/>
          <a:stretch>
            <a:fillRect/>
          </a:stretch>
        </p:blipFill>
        <p:spPr bwMode="auto">
          <a:xfrm>
            <a:off x="7162800" y="4114800"/>
            <a:ext cx="1428750" cy="2428875"/>
          </a:xfrm>
          <a:prstGeom prst="rect">
            <a:avLst/>
          </a:prstGeom>
          <a:noFill/>
        </p:spPr>
      </p:pic>
      <p:sp>
        <p:nvSpPr>
          <p:cNvPr id="5" name="TextBox 4"/>
          <p:cNvSpPr txBox="1"/>
          <p:nvPr/>
        </p:nvSpPr>
        <p:spPr>
          <a:xfrm>
            <a:off x="710046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 LTER</a:t>
            </a:r>
            <a:endParaRPr lang="en-US" dirty="0"/>
          </a:p>
        </p:txBody>
      </p:sp>
      <p:sp>
        <p:nvSpPr>
          <p:cNvPr id="3" name="Content Placeholder 2"/>
          <p:cNvSpPr>
            <a:spLocks noGrp="1"/>
          </p:cNvSpPr>
          <p:nvPr>
            <p:ph idx="1"/>
          </p:nvPr>
        </p:nvSpPr>
        <p:spPr>
          <a:xfrm>
            <a:off x="282574" y="1439333"/>
            <a:ext cx="9242425" cy="5067300"/>
          </a:xfrm>
        </p:spPr>
        <p:txBody>
          <a:bodyPr>
            <a:normAutofit fontScale="92500" lnSpcReduction="20000"/>
          </a:bodyPr>
          <a:lstStyle/>
          <a:p>
            <a:r>
              <a:rPr lang="en-US" dirty="0" smtClean="0"/>
              <a:t>One of two urban LTER sites</a:t>
            </a:r>
          </a:p>
          <a:p>
            <a:r>
              <a:rPr lang="en-US" dirty="0" smtClean="0"/>
              <a:t>Started in 1998</a:t>
            </a:r>
          </a:p>
          <a:p>
            <a:r>
              <a:rPr lang="en-US" dirty="0" smtClean="0"/>
              <a:t>Phase 3 , 2011 – 2016</a:t>
            </a:r>
          </a:p>
          <a:p>
            <a:r>
              <a:rPr lang="en-US" dirty="0" smtClean="0"/>
              <a:t>New theme</a:t>
            </a:r>
            <a:br>
              <a:rPr lang="en-US" dirty="0" smtClean="0"/>
            </a:br>
            <a:r>
              <a:rPr lang="en-US" sz="3243" i="1" dirty="0" smtClean="0">
                <a:solidFill>
                  <a:srgbClr val="0000FF"/>
                </a:solidFill>
              </a:rPr>
              <a:t>Adaptive Processes in the Baltimore Socio-Ecological System: From the Sanitary to the Sustainable City</a:t>
            </a:r>
            <a:endParaRPr lang="en-US" sz="3243" dirty="0" smtClean="0"/>
          </a:p>
          <a:p>
            <a:r>
              <a:rPr lang="en-US" dirty="0" smtClean="0"/>
              <a:t>New theoretical areas</a:t>
            </a:r>
            <a:br>
              <a:rPr lang="en-US" dirty="0" smtClean="0"/>
            </a:br>
            <a:r>
              <a:rPr lang="en-US" dirty="0" smtClean="0"/>
              <a:t>		</a:t>
            </a:r>
            <a:r>
              <a:rPr lang="en-US" dirty="0" smtClean="0">
                <a:sym typeface="Wingdings"/>
              </a:rPr>
              <a:t>- </a:t>
            </a:r>
            <a:r>
              <a:rPr lang="en-US" dirty="0" err="1" smtClean="0"/>
              <a:t>Locational</a:t>
            </a:r>
            <a:r>
              <a:rPr lang="en-US" dirty="0" smtClean="0"/>
              <a:t> choice</a:t>
            </a:r>
            <a:br>
              <a:rPr lang="en-US" dirty="0" smtClean="0"/>
            </a:br>
            <a:r>
              <a:rPr lang="en-US" dirty="0" smtClean="0"/>
              <a:t>		</a:t>
            </a:r>
            <a:r>
              <a:rPr lang="en-US" dirty="0" smtClean="0">
                <a:sym typeface="Wingdings"/>
              </a:rPr>
              <a:t>- </a:t>
            </a:r>
            <a:r>
              <a:rPr lang="en-US" dirty="0" smtClean="0"/>
              <a:t>The urban stream continuum</a:t>
            </a:r>
            <a:br>
              <a:rPr lang="en-US" dirty="0" smtClean="0"/>
            </a:br>
            <a:r>
              <a:rPr lang="en-US" dirty="0" smtClean="0"/>
              <a:t>		</a:t>
            </a:r>
            <a:r>
              <a:rPr lang="en-US" dirty="0" smtClean="0">
                <a:sym typeface="Wingdings"/>
              </a:rPr>
              <a:t>- </a:t>
            </a:r>
            <a:r>
              <a:rPr lang="en-US" dirty="0" smtClean="0"/>
              <a:t>Human behavior and </a:t>
            </a:r>
            <a:r>
              <a:rPr lang="en-US" dirty="0" err="1" smtClean="0"/>
              <a:t>metacommunity</a:t>
            </a:r>
            <a:r>
              <a:rPr lang="en-US" dirty="0" smtClean="0"/>
              <a:t> theory</a:t>
            </a:r>
          </a:p>
          <a:p>
            <a:r>
              <a:rPr lang="en-US" dirty="0" smtClean="0">
                <a:hlinkClick r:id="rId3"/>
              </a:rPr>
              <a:t>http://beslter.org</a:t>
            </a:r>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Land Use 1975</a:t>
            </a:r>
            <a:endParaRPr lang="en-US" dirty="0"/>
          </a:p>
        </p:txBody>
      </p:sp>
      <p:pic>
        <p:nvPicPr>
          <p:cNvPr id="5" name="Picture 4" descr="LU1975.jpg"/>
          <p:cNvPicPr>
            <a:picLocks noChangeAspect="1"/>
          </p:cNvPicPr>
          <p:nvPr/>
        </p:nvPicPr>
        <p:blipFill>
          <a:blip r:embed="rId3" cstate="print"/>
          <a:stretch>
            <a:fillRect/>
          </a:stretch>
        </p:blipFill>
        <p:spPr>
          <a:xfrm>
            <a:off x="851055" y="1282331"/>
            <a:ext cx="7442073" cy="4294251"/>
          </a:xfrm>
          <a:prstGeom prst="rect">
            <a:avLst/>
          </a:prstGeom>
        </p:spPr>
      </p:pic>
      <p:pic>
        <p:nvPicPr>
          <p:cNvPr id="1026" name="Picture 2" descr="C:\Users\irwin.78\Documents\Elena\data\bes\Research_Presentations\Legend.jpg"/>
          <p:cNvPicPr>
            <a:picLocks noChangeAspect="1" noChangeArrowheads="1"/>
          </p:cNvPicPr>
          <p:nvPr/>
        </p:nvPicPr>
        <p:blipFill>
          <a:blip r:embed="rId4" cstate="print"/>
          <a:srcRect/>
          <a:stretch>
            <a:fillRect/>
          </a:stretch>
        </p:blipFill>
        <p:spPr bwMode="auto">
          <a:xfrm>
            <a:off x="7162800" y="4114800"/>
            <a:ext cx="1428750" cy="2428875"/>
          </a:xfrm>
          <a:prstGeom prst="rect">
            <a:avLst/>
          </a:prstGeom>
          <a:noFill/>
        </p:spPr>
      </p:pic>
      <p:sp>
        <p:nvSpPr>
          <p:cNvPr id="7" name="TextBox 6"/>
          <p:cNvSpPr txBox="1"/>
          <p:nvPr/>
        </p:nvSpPr>
        <p:spPr>
          <a:xfrm>
            <a:off x="710046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Land Use 1980</a:t>
            </a:r>
            <a:endParaRPr lang="en-US" dirty="0"/>
          </a:p>
        </p:txBody>
      </p:sp>
      <p:pic>
        <p:nvPicPr>
          <p:cNvPr id="7" name="Picture 6" descr="LU1980.jpg"/>
          <p:cNvPicPr>
            <a:picLocks noChangeAspect="1"/>
          </p:cNvPicPr>
          <p:nvPr/>
        </p:nvPicPr>
        <p:blipFill>
          <a:blip r:embed="rId3" cstate="print"/>
          <a:srcRect l="18668" r="18668"/>
          <a:stretch>
            <a:fillRect/>
          </a:stretch>
        </p:blipFill>
        <p:spPr>
          <a:xfrm>
            <a:off x="2244360" y="1282331"/>
            <a:ext cx="4663500" cy="4294251"/>
          </a:xfrm>
          <a:prstGeom prst="rect">
            <a:avLst/>
          </a:prstGeom>
        </p:spPr>
      </p:pic>
      <p:pic>
        <p:nvPicPr>
          <p:cNvPr id="1026" name="Picture 2" descr="C:\Users\irwin.78\Documents\Elena\data\bes\Research_Presentations\Legend.jpg"/>
          <p:cNvPicPr>
            <a:picLocks noChangeAspect="1" noChangeArrowheads="1"/>
          </p:cNvPicPr>
          <p:nvPr/>
        </p:nvPicPr>
        <p:blipFill>
          <a:blip r:embed="rId4" cstate="print"/>
          <a:srcRect/>
          <a:stretch>
            <a:fillRect/>
          </a:stretch>
        </p:blipFill>
        <p:spPr bwMode="auto">
          <a:xfrm>
            <a:off x="7162800" y="4114800"/>
            <a:ext cx="1428750" cy="2428875"/>
          </a:xfrm>
          <a:prstGeom prst="rect">
            <a:avLst/>
          </a:prstGeom>
          <a:noFill/>
        </p:spPr>
      </p:pic>
      <p:sp>
        <p:nvSpPr>
          <p:cNvPr id="5" name="TextBox 4"/>
          <p:cNvSpPr txBox="1"/>
          <p:nvPr/>
        </p:nvSpPr>
        <p:spPr>
          <a:xfrm>
            <a:off x="710046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Land Use 1985</a:t>
            </a:r>
            <a:endParaRPr lang="en-US" dirty="0"/>
          </a:p>
        </p:txBody>
      </p:sp>
      <p:pic>
        <p:nvPicPr>
          <p:cNvPr id="5" name="Picture 4" descr="LU1985.jpg"/>
          <p:cNvPicPr>
            <a:picLocks noChangeAspect="1"/>
          </p:cNvPicPr>
          <p:nvPr/>
        </p:nvPicPr>
        <p:blipFill>
          <a:blip r:embed="rId3" cstate="print"/>
          <a:stretch>
            <a:fillRect/>
          </a:stretch>
        </p:blipFill>
        <p:spPr>
          <a:xfrm>
            <a:off x="851056" y="1282332"/>
            <a:ext cx="7442073" cy="4294251"/>
          </a:xfrm>
          <a:prstGeom prst="rect">
            <a:avLst/>
          </a:prstGeom>
        </p:spPr>
      </p:pic>
      <p:pic>
        <p:nvPicPr>
          <p:cNvPr id="1026" name="Picture 2" descr="C:\Users\irwin.78\Documents\Elena\data\bes\Research_Presentations\Legend.jpg"/>
          <p:cNvPicPr>
            <a:picLocks noChangeAspect="1" noChangeArrowheads="1"/>
          </p:cNvPicPr>
          <p:nvPr/>
        </p:nvPicPr>
        <p:blipFill>
          <a:blip r:embed="rId4" cstate="print"/>
          <a:srcRect/>
          <a:stretch>
            <a:fillRect/>
          </a:stretch>
        </p:blipFill>
        <p:spPr bwMode="auto">
          <a:xfrm>
            <a:off x="7162800" y="4114800"/>
            <a:ext cx="1428750" cy="2428875"/>
          </a:xfrm>
          <a:prstGeom prst="rect">
            <a:avLst/>
          </a:prstGeom>
          <a:noFill/>
        </p:spPr>
      </p:pic>
      <p:sp>
        <p:nvSpPr>
          <p:cNvPr id="7" name="TextBox 6"/>
          <p:cNvSpPr txBox="1"/>
          <p:nvPr/>
        </p:nvSpPr>
        <p:spPr>
          <a:xfrm>
            <a:off x="710046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LU1990.jpg"/>
          <p:cNvPicPr>
            <a:picLocks noChangeAspect="1"/>
          </p:cNvPicPr>
          <p:nvPr/>
        </p:nvPicPr>
        <p:blipFill>
          <a:blip r:embed="rId3" cstate="print"/>
          <a:srcRect l="15266" r="15266"/>
          <a:stretch>
            <a:fillRect/>
          </a:stretch>
        </p:blipFill>
        <p:spPr>
          <a:xfrm>
            <a:off x="2209800" y="1100137"/>
            <a:ext cx="4724400" cy="4657725"/>
          </a:xfrm>
          <a:prstGeom prst="rect">
            <a:avLst/>
          </a:prstGeom>
        </p:spPr>
      </p:pic>
      <p:pic>
        <p:nvPicPr>
          <p:cNvPr id="1026" name="Picture 2" descr="C:\Users\irwin.78\Documents\Elena\data\bes\Research_Presentations\Legend.jpg"/>
          <p:cNvPicPr>
            <a:picLocks noChangeAspect="1" noChangeArrowheads="1"/>
          </p:cNvPicPr>
          <p:nvPr/>
        </p:nvPicPr>
        <p:blipFill>
          <a:blip r:embed="rId4" cstate="print"/>
          <a:srcRect/>
          <a:stretch>
            <a:fillRect/>
          </a:stretch>
        </p:blipFill>
        <p:spPr bwMode="auto">
          <a:xfrm>
            <a:off x="7162800" y="4114800"/>
            <a:ext cx="1428750" cy="2428875"/>
          </a:xfrm>
          <a:prstGeom prst="rect">
            <a:avLst/>
          </a:prstGeom>
          <a:noFill/>
        </p:spPr>
      </p:pic>
      <p:sp>
        <p:nvSpPr>
          <p:cNvPr id="6" name="Title 5"/>
          <p:cNvSpPr>
            <a:spLocks noGrp="1"/>
          </p:cNvSpPr>
          <p:nvPr>
            <p:ph type="title"/>
          </p:nvPr>
        </p:nvSpPr>
        <p:spPr/>
        <p:txBody>
          <a:bodyPr/>
          <a:lstStyle/>
          <a:p>
            <a:r>
              <a:rPr lang="en-US" dirty="0" smtClean="0"/>
              <a:t>Land Use 1990</a:t>
            </a:r>
            <a:endParaRPr lang="en-US" dirty="0"/>
          </a:p>
        </p:txBody>
      </p:sp>
      <p:sp>
        <p:nvSpPr>
          <p:cNvPr id="7" name="TextBox 6"/>
          <p:cNvSpPr txBox="1"/>
          <p:nvPr/>
        </p:nvSpPr>
        <p:spPr>
          <a:xfrm>
            <a:off x="710046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LU1990.jpg"/>
          <p:cNvPicPr>
            <a:picLocks noChangeAspect="1"/>
          </p:cNvPicPr>
          <p:nvPr/>
        </p:nvPicPr>
        <p:blipFill>
          <a:blip r:embed="rId3" cstate="print"/>
          <a:stretch>
            <a:fillRect/>
          </a:stretch>
        </p:blipFill>
        <p:spPr>
          <a:xfrm>
            <a:off x="1171575" y="1100137"/>
            <a:ext cx="6800850" cy="4657725"/>
          </a:xfrm>
          <a:prstGeom prst="rect">
            <a:avLst/>
          </a:prstGeom>
        </p:spPr>
      </p:pic>
      <p:sp>
        <p:nvSpPr>
          <p:cNvPr id="6" name="Title 5"/>
          <p:cNvSpPr>
            <a:spLocks noGrp="1"/>
          </p:cNvSpPr>
          <p:nvPr>
            <p:ph type="title"/>
          </p:nvPr>
        </p:nvSpPr>
        <p:spPr/>
        <p:txBody>
          <a:bodyPr/>
          <a:lstStyle/>
          <a:p>
            <a:r>
              <a:rPr lang="en-US" dirty="0" smtClean="0"/>
              <a:t>Land Use 1993</a:t>
            </a:r>
            <a:endParaRPr lang="en-US" dirty="0"/>
          </a:p>
        </p:txBody>
      </p:sp>
      <p:pic>
        <p:nvPicPr>
          <p:cNvPr id="7" name="Picture 6" descr="LU1993.jpg"/>
          <p:cNvPicPr>
            <a:picLocks noChangeAspect="1"/>
          </p:cNvPicPr>
          <p:nvPr/>
        </p:nvPicPr>
        <p:blipFill>
          <a:blip r:embed="rId4" cstate="print"/>
          <a:stretch>
            <a:fillRect/>
          </a:stretch>
        </p:blipFill>
        <p:spPr>
          <a:xfrm>
            <a:off x="1171575" y="1100137"/>
            <a:ext cx="6800850" cy="4657725"/>
          </a:xfrm>
          <a:prstGeom prst="rect">
            <a:avLst/>
          </a:prstGeom>
        </p:spPr>
      </p:pic>
      <p:pic>
        <p:nvPicPr>
          <p:cNvPr id="1026" name="Picture 2" descr="C:\Users\irwin.78\Documents\Elena\data\bes\Research_Presentations\Legend.jpg"/>
          <p:cNvPicPr>
            <a:picLocks noChangeAspect="1" noChangeArrowheads="1"/>
          </p:cNvPicPr>
          <p:nvPr/>
        </p:nvPicPr>
        <p:blipFill>
          <a:blip r:embed="rId5" cstate="print"/>
          <a:srcRect/>
          <a:stretch>
            <a:fillRect/>
          </a:stretch>
        </p:blipFill>
        <p:spPr bwMode="auto">
          <a:xfrm>
            <a:off x="7162800" y="4114800"/>
            <a:ext cx="1428750" cy="2428875"/>
          </a:xfrm>
          <a:prstGeom prst="rect">
            <a:avLst/>
          </a:prstGeom>
          <a:noFill/>
        </p:spPr>
      </p:pic>
      <p:sp>
        <p:nvSpPr>
          <p:cNvPr id="8" name="TextBox 7"/>
          <p:cNvSpPr txBox="1"/>
          <p:nvPr/>
        </p:nvSpPr>
        <p:spPr>
          <a:xfrm>
            <a:off x="710046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LU1990.jpg"/>
          <p:cNvPicPr>
            <a:picLocks noChangeAspect="1"/>
          </p:cNvPicPr>
          <p:nvPr/>
        </p:nvPicPr>
        <p:blipFill>
          <a:blip r:embed="rId3" cstate="print"/>
          <a:stretch>
            <a:fillRect/>
          </a:stretch>
        </p:blipFill>
        <p:spPr>
          <a:xfrm>
            <a:off x="1171575" y="1100137"/>
            <a:ext cx="6800850" cy="4657725"/>
          </a:xfrm>
          <a:prstGeom prst="rect">
            <a:avLst/>
          </a:prstGeom>
        </p:spPr>
      </p:pic>
      <p:sp>
        <p:nvSpPr>
          <p:cNvPr id="6" name="Title 5"/>
          <p:cNvSpPr>
            <a:spLocks noGrp="1"/>
          </p:cNvSpPr>
          <p:nvPr>
            <p:ph type="title"/>
          </p:nvPr>
        </p:nvSpPr>
        <p:spPr/>
        <p:txBody>
          <a:bodyPr/>
          <a:lstStyle/>
          <a:p>
            <a:r>
              <a:rPr lang="en-US" dirty="0" smtClean="0"/>
              <a:t>Land Use 1996</a:t>
            </a:r>
            <a:endParaRPr lang="en-US" dirty="0"/>
          </a:p>
        </p:txBody>
      </p:sp>
      <p:pic>
        <p:nvPicPr>
          <p:cNvPr id="7" name="Picture 6" descr="LU1993.jpg"/>
          <p:cNvPicPr>
            <a:picLocks noChangeAspect="1"/>
          </p:cNvPicPr>
          <p:nvPr/>
        </p:nvPicPr>
        <p:blipFill>
          <a:blip r:embed="rId4" cstate="print"/>
          <a:stretch>
            <a:fillRect/>
          </a:stretch>
        </p:blipFill>
        <p:spPr>
          <a:xfrm>
            <a:off x="1171575" y="1100137"/>
            <a:ext cx="6800850" cy="4657725"/>
          </a:xfrm>
          <a:prstGeom prst="rect">
            <a:avLst/>
          </a:prstGeom>
        </p:spPr>
      </p:pic>
      <p:pic>
        <p:nvPicPr>
          <p:cNvPr id="8" name="Picture 7" descr="LU1996.jpg"/>
          <p:cNvPicPr>
            <a:picLocks noChangeAspect="1"/>
          </p:cNvPicPr>
          <p:nvPr/>
        </p:nvPicPr>
        <p:blipFill>
          <a:blip r:embed="rId5" cstate="print"/>
          <a:stretch>
            <a:fillRect/>
          </a:stretch>
        </p:blipFill>
        <p:spPr>
          <a:xfrm>
            <a:off x="1171575" y="1100137"/>
            <a:ext cx="6800850" cy="4657725"/>
          </a:xfrm>
          <a:prstGeom prst="rect">
            <a:avLst/>
          </a:prstGeom>
        </p:spPr>
      </p:pic>
      <p:pic>
        <p:nvPicPr>
          <p:cNvPr id="1026" name="Picture 2" descr="C:\Users\irwin.78\Documents\Elena\data\bes\Research_Presentations\Legend.jpg"/>
          <p:cNvPicPr>
            <a:picLocks noChangeAspect="1" noChangeArrowheads="1"/>
          </p:cNvPicPr>
          <p:nvPr/>
        </p:nvPicPr>
        <p:blipFill>
          <a:blip r:embed="rId6" cstate="print"/>
          <a:srcRect/>
          <a:stretch>
            <a:fillRect/>
          </a:stretch>
        </p:blipFill>
        <p:spPr bwMode="auto">
          <a:xfrm>
            <a:off x="7162800" y="4114800"/>
            <a:ext cx="1428750" cy="2428875"/>
          </a:xfrm>
          <a:prstGeom prst="rect">
            <a:avLst/>
          </a:prstGeom>
          <a:noFill/>
        </p:spPr>
      </p:pic>
      <p:sp>
        <p:nvSpPr>
          <p:cNvPr id="9" name="TextBox 8"/>
          <p:cNvSpPr txBox="1"/>
          <p:nvPr/>
        </p:nvSpPr>
        <p:spPr>
          <a:xfrm>
            <a:off x="710046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LU1990.jpg"/>
          <p:cNvPicPr>
            <a:picLocks noChangeAspect="1"/>
          </p:cNvPicPr>
          <p:nvPr/>
        </p:nvPicPr>
        <p:blipFill>
          <a:blip r:embed="rId3" cstate="print"/>
          <a:stretch>
            <a:fillRect/>
          </a:stretch>
        </p:blipFill>
        <p:spPr>
          <a:xfrm>
            <a:off x="1171575" y="1100137"/>
            <a:ext cx="6800850" cy="4657725"/>
          </a:xfrm>
          <a:prstGeom prst="rect">
            <a:avLst/>
          </a:prstGeom>
        </p:spPr>
      </p:pic>
      <p:sp>
        <p:nvSpPr>
          <p:cNvPr id="6" name="Title 5"/>
          <p:cNvSpPr>
            <a:spLocks noGrp="1"/>
          </p:cNvSpPr>
          <p:nvPr>
            <p:ph type="title"/>
          </p:nvPr>
        </p:nvSpPr>
        <p:spPr/>
        <p:txBody>
          <a:bodyPr/>
          <a:lstStyle/>
          <a:p>
            <a:r>
              <a:rPr lang="en-US" dirty="0" smtClean="0"/>
              <a:t>Land Use 1999</a:t>
            </a:r>
            <a:endParaRPr lang="en-US" dirty="0"/>
          </a:p>
        </p:txBody>
      </p:sp>
      <p:pic>
        <p:nvPicPr>
          <p:cNvPr id="7" name="Picture 6" descr="LU1993.jpg"/>
          <p:cNvPicPr>
            <a:picLocks noChangeAspect="1"/>
          </p:cNvPicPr>
          <p:nvPr/>
        </p:nvPicPr>
        <p:blipFill>
          <a:blip r:embed="rId4" cstate="print"/>
          <a:stretch>
            <a:fillRect/>
          </a:stretch>
        </p:blipFill>
        <p:spPr>
          <a:xfrm>
            <a:off x="1171575" y="1100137"/>
            <a:ext cx="6800850" cy="4657725"/>
          </a:xfrm>
          <a:prstGeom prst="rect">
            <a:avLst/>
          </a:prstGeom>
        </p:spPr>
      </p:pic>
      <p:pic>
        <p:nvPicPr>
          <p:cNvPr id="8" name="Picture 7" descr="LU1996.jpg"/>
          <p:cNvPicPr>
            <a:picLocks noChangeAspect="1"/>
          </p:cNvPicPr>
          <p:nvPr/>
        </p:nvPicPr>
        <p:blipFill>
          <a:blip r:embed="rId5" cstate="print"/>
          <a:stretch>
            <a:fillRect/>
          </a:stretch>
        </p:blipFill>
        <p:spPr>
          <a:xfrm>
            <a:off x="1171575" y="1100137"/>
            <a:ext cx="6800850" cy="4657725"/>
          </a:xfrm>
          <a:prstGeom prst="rect">
            <a:avLst/>
          </a:prstGeom>
        </p:spPr>
      </p:pic>
      <p:pic>
        <p:nvPicPr>
          <p:cNvPr id="9" name="Picture 8" descr="LU1999.jpg"/>
          <p:cNvPicPr>
            <a:picLocks noChangeAspect="1"/>
          </p:cNvPicPr>
          <p:nvPr/>
        </p:nvPicPr>
        <p:blipFill>
          <a:blip r:embed="rId6" cstate="print"/>
          <a:srcRect l="15266" r="15266"/>
          <a:stretch>
            <a:fillRect/>
          </a:stretch>
        </p:blipFill>
        <p:spPr>
          <a:xfrm>
            <a:off x="2209800" y="1100137"/>
            <a:ext cx="4724400" cy="4657725"/>
          </a:xfrm>
          <a:prstGeom prst="rect">
            <a:avLst/>
          </a:prstGeom>
        </p:spPr>
      </p:pic>
      <p:pic>
        <p:nvPicPr>
          <p:cNvPr id="1026" name="Picture 2" descr="C:\Users\irwin.78\Documents\Elena\data\bes\Research_Presentations\Legend.jpg"/>
          <p:cNvPicPr>
            <a:picLocks noChangeAspect="1" noChangeArrowheads="1"/>
          </p:cNvPicPr>
          <p:nvPr/>
        </p:nvPicPr>
        <p:blipFill>
          <a:blip r:embed="rId7" cstate="print"/>
          <a:srcRect/>
          <a:stretch>
            <a:fillRect/>
          </a:stretch>
        </p:blipFill>
        <p:spPr bwMode="auto">
          <a:xfrm>
            <a:off x="7162800" y="4114800"/>
            <a:ext cx="1428750" cy="2428875"/>
          </a:xfrm>
          <a:prstGeom prst="rect">
            <a:avLst/>
          </a:prstGeom>
          <a:noFill/>
        </p:spPr>
      </p:pic>
      <p:sp>
        <p:nvSpPr>
          <p:cNvPr id="10" name="TextBox 9"/>
          <p:cNvSpPr txBox="1"/>
          <p:nvPr/>
        </p:nvSpPr>
        <p:spPr>
          <a:xfrm>
            <a:off x="710046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LU1990.jpg"/>
          <p:cNvPicPr>
            <a:picLocks noChangeAspect="1"/>
          </p:cNvPicPr>
          <p:nvPr/>
        </p:nvPicPr>
        <p:blipFill>
          <a:blip r:embed="rId3" cstate="print"/>
          <a:stretch>
            <a:fillRect/>
          </a:stretch>
        </p:blipFill>
        <p:spPr>
          <a:xfrm>
            <a:off x="1171575" y="1100137"/>
            <a:ext cx="6800850" cy="4657725"/>
          </a:xfrm>
          <a:prstGeom prst="rect">
            <a:avLst/>
          </a:prstGeom>
        </p:spPr>
      </p:pic>
      <p:sp>
        <p:nvSpPr>
          <p:cNvPr id="6" name="Title 5"/>
          <p:cNvSpPr>
            <a:spLocks noGrp="1"/>
          </p:cNvSpPr>
          <p:nvPr>
            <p:ph type="title"/>
          </p:nvPr>
        </p:nvSpPr>
        <p:spPr/>
        <p:txBody>
          <a:bodyPr/>
          <a:lstStyle/>
          <a:p>
            <a:r>
              <a:rPr lang="en-US" dirty="0" smtClean="0"/>
              <a:t>Land Use 2002</a:t>
            </a:r>
            <a:endParaRPr lang="en-US" dirty="0"/>
          </a:p>
        </p:txBody>
      </p:sp>
      <p:pic>
        <p:nvPicPr>
          <p:cNvPr id="7" name="Picture 6" descr="LU1993.jpg"/>
          <p:cNvPicPr>
            <a:picLocks noChangeAspect="1"/>
          </p:cNvPicPr>
          <p:nvPr/>
        </p:nvPicPr>
        <p:blipFill>
          <a:blip r:embed="rId4" cstate="print"/>
          <a:stretch>
            <a:fillRect/>
          </a:stretch>
        </p:blipFill>
        <p:spPr>
          <a:xfrm>
            <a:off x="1171575" y="1100137"/>
            <a:ext cx="6800850" cy="4657725"/>
          </a:xfrm>
          <a:prstGeom prst="rect">
            <a:avLst/>
          </a:prstGeom>
        </p:spPr>
      </p:pic>
      <p:pic>
        <p:nvPicPr>
          <p:cNvPr id="8" name="Picture 7" descr="LU1996.jpg"/>
          <p:cNvPicPr>
            <a:picLocks noChangeAspect="1"/>
          </p:cNvPicPr>
          <p:nvPr/>
        </p:nvPicPr>
        <p:blipFill>
          <a:blip r:embed="rId5" cstate="print"/>
          <a:stretch>
            <a:fillRect/>
          </a:stretch>
        </p:blipFill>
        <p:spPr>
          <a:xfrm>
            <a:off x="1171575" y="1100137"/>
            <a:ext cx="6800850" cy="4657725"/>
          </a:xfrm>
          <a:prstGeom prst="rect">
            <a:avLst/>
          </a:prstGeom>
        </p:spPr>
      </p:pic>
      <p:pic>
        <p:nvPicPr>
          <p:cNvPr id="9" name="Picture 8" descr="LU1999.jpg"/>
          <p:cNvPicPr>
            <a:picLocks noChangeAspect="1"/>
          </p:cNvPicPr>
          <p:nvPr/>
        </p:nvPicPr>
        <p:blipFill>
          <a:blip r:embed="rId6" cstate="print"/>
          <a:stretch>
            <a:fillRect/>
          </a:stretch>
        </p:blipFill>
        <p:spPr>
          <a:xfrm>
            <a:off x="1171575" y="1100137"/>
            <a:ext cx="6800850" cy="4657725"/>
          </a:xfrm>
          <a:prstGeom prst="rect">
            <a:avLst/>
          </a:prstGeom>
        </p:spPr>
      </p:pic>
      <p:pic>
        <p:nvPicPr>
          <p:cNvPr id="10" name="Picture 9" descr="LU2002.jpg"/>
          <p:cNvPicPr>
            <a:picLocks noChangeAspect="1"/>
          </p:cNvPicPr>
          <p:nvPr/>
        </p:nvPicPr>
        <p:blipFill>
          <a:blip r:embed="rId7" cstate="print"/>
          <a:stretch>
            <a:fillRect/>
          </a:stretch>
        </p:blipFill>
        <p:spPr>
          <a:xfrm>
            <a:off x="1171575" y="1100137"/>
            <a:ext cx="6800850" cy="4657725"/>
          </a:xfrm>
          <a:prstGeom prst="rect">
            <a:avLst/>
          </a:prstGeom>
        </p:spPr>
      </p:pic>
      <p:pic>
        <p:nvPicPr>
          <p:cNvPr id="1026" name="Picture 2" descr="C:\Users\irwin.78\Documents\Elena\data\bes\Research_Presentations\Legend.jpg"/>
          <p:cNvPicPr>
            <a:picLocks noChangeAspect="1" noChangeArrowheads="1"/>
          </p:cNvPicPr>
          <p:nvPr/>
        </p:nvPicPr>
        <p:blipFill>
          <a:blip r:embed="rId8" cstate="print"/>
          <a:srcRect/>
          <a:stretch>
            <a:fillRect/>
          </a:stretch>
        </p:blipFill>
        <p:spPr bwMode="auto">
          <a:xfrm>
            <a:off x="7162800" y="4114800"/>
            <a:ext cx="1428750" cy="2428875"/>
          </a:xfrm>
          <a:prstGeom prst="rect">
            <a:avLst/>
          </a:prstGeom>
          <a:noFill/>
        </p:spPr>
      </p:pic>
      <p:sp>
        <p:nvSpPr>
          <p:cNvPr id="11" name="TextBox 10"/>
          <p:cNvSpPr txBox="1"/>
          <p:nvPr/>
        </p:nvSpPr>
        <p:spPr>
          <a:xfrm>
            <a:off x="710046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LU1990.jpg"/>
          <p:cNvPicPr>
            <a:picLocks noChangeAspect="1"/>
          </p:cNvPicPr>
          <p:nvPr/>
        </p:nvPicPr>
        <p:blipFill>
          <a:blip r:embed="rId3" cstate="print"/>
          <a:stretch>
            <a:fillRect/>
          </a:stretch>
        </p:blipFill>
        <p:spPr>
          <a:xfrm>
            <a:off x="1171575" y="1100137"/>
            <a:ext cx="6800850" cy="4657725"/>
          </a:xfrm>
          <a:prstGeom prst="rect">
            <a:avLst/>
          </a:prstGeom>
        </p:spPr>
      </p:pic>
      <p:sp>
        <p:nvSpPr>
          <p:cNvPr id="6" name="Title 5"/>
          <p:cNvSpPr>
            <a:spLocks noGrp="1"/>
          </p:cNvSpPr>
          <p:nvPr>
            <p:ph type="title"/>
          </p:nvPr>
        </p:nvSpPr>
        <p:spPr/>
        <p:txBody>
          <a:bodyPr/>
          <a:lstStyle/>
          <a:p>
            <a:r>
              <a:rPr lang="en-US" dirty="0" smtClean="0"/>
              <a:t>Land Use 2005</a:t>
            </a:r>
            <a:endParaRPr lang="en-US" dirty="0"/>
          </a:p>
        </p:txBody>
      </p:sp>
      <p:pic>
        <p:nvPicPr>
          <p:cNvPr id="7" name="Picture 6" descr="LU1993.jpg"/>
          <p:cNvPicPr>
            <a:picLocks noChangeAspect="1"/>
          </p:cNvPicPr>
          <p:nvPr/>
        </p:nvPicPr>
        <p:blipFill>
          <a:blip r:embed="rId4" cstate="print"/>
          <a:stretch>
            <a:fillRect/>
          </a:stretch>
        </p:blipFill>
        <p:spPr>
          <a:xfrm>
            <a:off x="1171575" y="1100137"/>
            <a:ext cx="6800850" cy="4657725"/>
          </a:xfrm>
          <a:prstGeom prst="rect">
            <a:avLst/>
          </a:prstGeom>
        </p:spPr>
      </p:pic>
      <p:pic>
        <p:nvPicPr>
          <p:cNvPr id="8" name="Picture 7" descr="LU1996.jpg"/>
          <p:cNvPicPr>
            <a:picLocks noChangeAspect="1"/>
          </p:cNvPicPr>
          <p:nvPr/>
        </p:nvPicPr>
        <p:blipFill>
          <a:blip r:embed="rId5" cstate="print"/>
          <a:stretch>
            <a:fillRect/>
          </a:stretch>
        </p:blipFill>
        <p:spPr>
          <a:xfrm>
            <a:off x="1171575" y="1100137"/>
            <a:ext cx="6800850" cy="4657725"/>
          </a:xfrm>
          <a:prstGeom prst="rect">
            <a:avLst/>
          </a:prstGeom>
        </p:spPr>
      </p:pic>
      <p:pic>
        <p:nvPicPr>
          <p:cNvPr id="9" name="Picture 8" descr="LU1999.jpg"/>
          <p:cNvPicPr>
            <a:picLocks noChangeAspect="1"/>
          </p:cNvPicPr>
          <p:nvPr/>
        </p:nvPicPr>
        <p:blipFill>
          <a:blip r:embed="rId6" cstate="print"/>
          <a:stretch>
            <a:fillRect/>
          </a:stretch>
        </p:blipFill>
        <p:spPr>
          <a:xfrm>
            <a:off x="1171575" y="1100137"/>
            <a:ext cx="6800850" cy="4657725"/>
          </a:xfrm>
          <a:prstGeom prst="rect">
            <a:avLst/>
          </a:prstGeom>
        </p:spPr>
      </p:pic>
      <p:pic>
        <p:nvPicPr>
          <p:cNvPr id="10" name="Picture 9" descr="LU2002.jpg"/>
          <p:cNvPicPr>
            <a:picLocks noChangeAspect="1"/>
          </p:cNvPicPr>
          <p:nvPr/>
        </p:nvPicPr>
        <p:blipFill>
          <a:blip r:embed="rId7" cstate="print"/>
          <a:stretch>
            <a:fillRect/>
          </a:stretch>
        </p:blipFill>
        <p:spPr>
          <a:xfrm>
            <a:off x="1171575" y="1100137"/>
            <a:ext cx="6800850" cy="4657725"/>
          </a:xfrm>
          <a:prstGeom prst="rect">
            <a:avLst/>
          </a:prstGeom>
        </p:spPr>
      </p:pic>
      <p:pic>
        <p:nvPicPr>
          <p:cNvPr id="11" name="Picture 10" descr="LU2005.jpg"/>
          <p:cNvPicPr>
            <a:picLocks noChangeAspect="1"/>
          </p:cNvPicPr>
          <p:nvPr/>
        </p:nvPicPr>
        <p:blipFill>
          <a:blip r:embed="rId8" cstate="print"/>
          <a:srcRect l="15266" r="15266"/>
          <a:stretch>
            <a:fillRect/>
          </a:stretch>
        </p:blipFill>
        <p:spPr>
          <a:xfrm>
            <a:off x="2209800" y="1100137"/>
            <a:ext cx="4724400" cy="4657725"/>
          </a:xfrm>
          <a:prstGeom prst="rect">
            <a:avLst/>
          </a:prstGeom>
        </p:spPr>
      </p:pic>
      <p:pic>
        <p:nvPicPr>
          <p:cNvPr id="1026" name="Picture 2" descr="C:\Users\irwin.78\Documents\Elena\data\bes\Research_Presentations\Legend.jpg"/>
          <p:cNvPicPr>
            <a:picLocks noChangeAspect="1" noChangeArrowheads="1"/>
          </p:cNvPicPr>
          <p:nvPr/>
        </p:nvPicPr>
        <p:blipFill>
          <a:blip r:embed="rId9" cstate="print"/>
          <a:srcRect/>
          <a:stretch>
            <a:fillRect/>
          </a:stretch>
        </p:blipFill>
        <p:spPr bwMode="auto">
          <a:xfrm>
            <a:off x="7162800" y="4114800"/>
            <a:ext cx="1428750" cy="2428875"/>
          </a:xfrm>
          <a:prstGeom prst="rect">
            <a:avLst/>
          </a:prstGeom>
          <a:noFill/>
        </p:spPr>
      </p:pic>
      <p:sp>
        <p:nvSpPr>
          <p:cNvPr id="12" name="TextBox 11"/>
          <p:cNvSpPr txBox="1"/>
          <p:nvPr/>
        </p:nvSpPr>
        <p:spPr>
          <a:xfrm>
            <a:off x="710046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LU1990.jpg"/>
          <p:cNvPicPr>
            <a:picLocks noChangeAspect="1"/>
          </p:cNvPicPr>
          <p:nvPr/>
        </p:nvPicPr>
        <p:blipFill>
          <a:blip r:embed="rId3" cstate="print"/>
          <a:stretch>
            <a:fillRect/>
          </a:stretch>
        </p:blipFill>
        <p:spPr>
          <a:xfrm>
            <a:off x="1171575" y="1100137"/>
            <a:ext cx="6800850" cy="4657725"/>
          </a:xfrm>
          <a:prstGeom prst="rect">
            <a:avLst/>
          </a:prstGeom>
        </p:spPr>
      </p:pic>
      <p:sp>
        <p:nvSpPr>
          <p:cNvPr id="6" name="Title 5"/>
          <p:cNvSpPr>
            <a:spLocks noGrp="1"/>
          </p:cNvSpPr>
          <p:nvPr>
            <p:ph type="title"/>
          </p:nvPr>
        </p:nvSpPr>
        <p:spPr/>
        <p:txBody>
          <a:bodyPr/>
          <a:lstStyle/>
          <a:p>
            <a:r>
              <a:rPr lang="en-US" dirty="0" smtClean="0"/>
              <a:t>Land Use 2007</a:t>
            </a:r>
            <a:endParaRPr lang="en-US" dirty="0"/>
          </a:p>
        </p:txBody>
      </p:sp>
      <p:pic>
        <p:nvPicPr>
          <p:cNvPr id="7" name="Picture 6" descr="LU1993.jpg"/>
          <p:cNvPicPr>
            <a:picLocks noChangeAspect="1"/>
          </p:cNvPicPr>
          <p:nvPr/>
        </p:nvPicPr>
        <p:blipFill>
          <a:blip r:embed="rId4" cstate="print"/>
          <a:stretch>
            <a:fillRect/>
          </a:stretch>
        </p:blipFill>
        <p:spPr>
          <a:xfrm>
            <a:off x="1171575" y="1100137"/>
            <a:ext cx="6800850" cy="4657725"/>
          </a:xfrm>
          <a:prstGeom prst="rect">
            <a:avLst/>
          </a:prstGeom>
        </p:spPr>
      </p:pic>
      <p:pic>
        <p:nvPicPr>
          <p:cNvPr id="8" name="Picture 7" descr="LU1996.jpg"/>
          <p:cNvPicPr>
            <a:picLocks noChangeAspect="1"/>
          </p:cNvPicPr>
          <p:nvPr/>
        </p:nvPicPr>
        <p:blipFill>
          <a:blip r:embed="rId5" cstate="print"/>
          <a:stretch>
            <a:fillRect/>
          </a:stretch>
        </p:blipFill>
        <p:spPr>
          <a:xfrm>
            <a:off x="1171575" y="1100137"/>
            <a:ext cx="6800850" cy="4657725"/>
          </a:xfrm>
          <a:prstGeom prst="rect">
            <a:avLst/>
          </a:prstGeom>
        </p:spPr>
      </p:pic>
      <p:pic>
        <p:nvPicPr>
          <p:cNvPr id="9" name="Picture 8" descr="LU1999.jpg"/>
          <p:cNvPicPr>
            <a:picLocks noChangeAspect="1"/>
          </p:cNvPicPr>
          <p:nvPr/>
        </p:nvPicPr>
        <p:blipFill>
          <a:blip r:embed="rId6" cstate="print"/>
          <a:stretch>
            <a:fillRect/>
          </a:stretch>
        </p:blipFill>
        <p:spPr>
          <a:xfrm>
            <a:off x="1171575" y="1100137"/>
            <a:ext cx="6800850" cy="4657725"/>
          </a:xfrm>
          <a:prstGeom prst="rect">
            <a:avLst/>
          </a:prstGeom>
        </p:spPr>
      </p:pic>
      <p:pic>
        <p:nvPicPr>
          <p:cNvPr id="10" name="Picture 9" descr="LU2002.jpg"/>
          <p:cNvPicPr>
            <a:picLocks noChangeAspect="1"/>
          </p:cNvPicPr>
          <p:nvPr/>
        </p:nvPicPr>
        <p:blipFill>
          <a:blip r:embed="rId7" cstate="print"/>
          <a:stretch>
            <a:fillRect/>
          </a:stretch>
        </p:blipFill>
        <p:spPr>
          <a:xfrm>
            <a:off x="1171575" y="1100137"/>
            <a:ext cx="6800850" cy="4657725"/>
          </a:xfrm>
          <a:prstGeom prst="rect">
            <a:avLst/>
          </a:prstGeom>
        </p:spPr>
      </p:pic>
      <p:pic>
        <p:nvPicPr>
          <p:cNvPr id="11" name="Picture 10" descr="LU2005.jpg"/>
          <p:cNvPicPr>
            <a:picLocks noChangeAspect="1"/>
          </p:cNvPicPr>
          <p:nvPr/>
        </p:nvPicPr>
        <p:blipFill>
          <a:blip r:embed="rId8" cstate="print"/>
          <a:stretch>
            <a:fillRect/>
          </a:stretch>
        </p:blipFill>
        <p:spPr>
          <a:xfrm>
            <a:off x="1171575" y="1100137"/>
            <a:ext cx="6800850" cy="4657725"/>
          </a:xfrm>
          <a:prstGeom prst="rect">
            <a:avLst/>
          </a:prstGeom>
        </p:spPr>
      </p:pic>
      <p:pic>
        <p:nvPicPr>
          <p:cNvPr id="12" name="Picture 11" descr="LU2007.jpg"/>
          <p:cNvPicPr>
            <a:picLocks noChangeAspect="1"/>
          </p:cNvPicPr>
          <p:nvPr/>
        </p:nvPicPr>
        <p:blipFill>
          <a:blip r:embed="rId9" cstate="print"/>
          <a:srcRect l="15266" r="15266"/>
          <a:stretch>
            <a:fillRect/>
          </a:stretch>
        </p:blipFill>
        <p:spPr>
          <a:xfrm>
            <a:off x="2209800" y="1100137"/>
            <a:ext cx="4724400" cy="4657725"/>
          </a:xfrm>
          <a:prstGeom prst="rect">
            <a:avLst/>
          </a:prstGeom>
        </p:spPr>
      </p:pic>
      <p:pic>
        <p:nvPicPr>
          <p:cNvPr id="1026" name="Picture 2" descr="C:\Users\irwin.78\Documents\Elena\data\bes\Research_Presentations\Legend.jpg"/>
          <p:cNvPicPr>
            <a:picLocks noChangeAspect="1" noChangeArrowheads="1"/>
          </p:cNvPicPr>
          <p:nvPr/>
        </p:nvPicPr>
        <p:blipFill>
          <a:blip r:embed="rId10" cstate="print"/>
          <a:srcRect/>
          <a:stretch>
            <a:fillRect/>
          </a:stretch>
        </p:blipFill>
        <p:spPr bwMode="auto">
          <a:xfrm>
            <a:off x="7162800" y="4114800"/>
            <a:ext cx="1428750" cy="2428875"/>
          </a:xfrm>
          <a:prstGeom prst="rect">
            <a:avLst/>
          </a:prstGeom>
          <a:noFill/>
        </p:spPr>
      </p:pic>
      <p:sp>
        <p:nvSpPr>
          <p:cNvPr id="13" name="TextBox 12"/>
          <p:cNvSpPr txBox="1"/>
          <p:nvPr/>
        </p:nvSpPr>
        <p:spPr>
          <a:xfrm>
            <a:off x="7100461" y="6488668"/>
            <a:ext cx="1887389" cy="369332"/>
          </a:xfrm>
          <a:prstGeom prst="rect">
            <a:avLst/>
          </a:prstGeom>
          <a:noFill/>
        </p:spPr>
        <p:txBody>
          <a:bodyPr wrap="square" rtlCol="0">
            <a:spAutoFit/>
          </a:bodyPr>
          <a:lstStyle/>
          <a:p>
            <a:r>
              <a:rPr lang="en-US" dirty="0" smtClean="0"/>
              <a:t>Irwin et al.  (2011)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584"/>
            <a:ext cx="9143999" cy="1143000"/>
          </a:xfrm>
        </p:spPr>
        <p:txBody>
          <a:bodyPr>
            <a:normAutofit fontScale="90000"/>
          </a:bodyPr>
          <a:lstStyle/>
          <a:p>
            <a:r>
              <a:rPr lang="en-US" dirty="0" smtClean="0"/>
              <a:t>BES as a platform for place-based research</a:t>
            </a:r>
            <a:endParaRPr lang="en-US" dirty="0"/>
          </a:p>
        </p:txBody>
      </p:sp>
      <p:sp>
        <p:nvSpPr>
          <p:cNvPr id="3" name="Content Placeholder 2"/>
          <p:cNvSpPr>
            <a:spLocks noGrp="1"/>
          </p:cNvSpPr>
          <p:nvPr>
            <p:ph idx="1"/>
          </p:nvPr>
        </p:nvSpPr>
        <p:spPr>
          <a:xfrm>
            <a:off x="333300" y="1196902"/>
            <a:ext cx="9021069" cy="5661098"/>
          </a:xfrm>
        </p:spPr>
        <p:txBody>
          <a:bodyPr>
            <a:noAutofit/>
          </a:bodyPr>
          <a:lstStyle/>
          <a:p>
            <a:r>
              <a:rPr lang="en-US" sz="2700" dirty="0" smtClean="0"/>
              <a:t>Fluxes of water, carbon, and nutrients through the </a:t>
            </a:r>
            <a:br>
              <a:rPr lang="en-US" sz="2700" dirty="0" smtClean="0"/>
            </a:br>
            <a:r>
              <a:rPr lang="en-US" sz="2700" dirty="0" smtClean="0"/>
              <a:t>terrestrial urban water cycle (14 years of BES LTER data)</a:t>
            </a:r>
          </a:p>
          <a:p>
            <a:r>
              <a:rPr lang="en-US" sz="2700" dirty="0" smtClean="0"/>
              <a:t>Bias-corrected 1-km radar rainfall fields</a:t>
            </a:r>
          </a:p>
          <a:p>
            <a:r>
              <a:rPr lang="en-US" sz="2700" dirty="0" smtClean="0"/>
              <a:t>Eddy covariance stations (water vapor flux)</a:t>
            </a:r>
          </a:p>
          <a:p>
            <a:r>
              <a:rPr lang="en-US" sz="2700" dirty="0" smtClean="0"/>
              <a:t>Geology, soils, land cover/use, LIDAR topography</a:t>
            </a:r>
          </a:p>
          <a:p>
            <a:r>
              <a:rPr lang="en-US" sz="2700" dirty="0" smtClean="0"/>
              <a:t>Roads, pipes, stormwater facilities, building footprints</a:t>
            </a:r>
          </a:p>
          <a:p>
            <a:r>
              <a:rPr lang="en-US" sz="2700" dirty="0" smtClean="0"/>
              <a:t>High resolution </a:t>
            </a:r>
            <a:r>
              <a:rPr lang="en-US" sz="2700" dirty="0" err="1" smtClean="0"/>
              <a:t>orthoimagery</a:t>
            </a:r>
            <a:endParaRPr lang="en-US" sz="2700" dirty="0" smtClean="0"/>
          </a:p>
          <a:p>
            <a:r>
              <a:rPr lang="en-US" sz="2700" dirty="0" smtClean="0"/>
              <a:t>Parcel boundaries, parcel sales transactions, zoning, census, preserved lands, history of residential subdivision</a:t>
            </a:r>
          </a:p>
          <a:p>
            <a:r>
              <a:rPr lang="en-US" sz="2700" dirty="0" smtClean="0"/>
              <a:t>“Legacy” data – e.g., MD State well permits </a:t>
            </a:r>
          </a:p>
          <a:p>
            <a:r>
              <a:rPr lang="en-US" sz="2700" dirty="0" smtClean="0"/>
              <a:t>Mining of previous modeling studies (more legacy data)</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03660" y="1010018"/>
            <a:ext cx="7629718" cy="5722289"/>
          </a:xfrm>
          <a:prstGeom prst="rect">
            <a:avLst/>
          </a:prstGeom>
        </p:spPr>
      </p:pic>
      <p:sp>
        <p:nvSpPr>
          <p:cNvPr id="3" name="Title 1"/>
          <p:cNvSpPr>
            <a:spLocks noGrp="1"/>
          </p:cNvSpPr>
          <p:nvPr>
            <p:ph type="title"/>
          </p:nvPr>
        </p:nvSpPr>
        <p:spPr>
          <a:xfrm>
            <a:off x="437356" y="0"/>
            <a:ext cx="8229600" cy="1143000"/>
          </a:xfrm>
        </p:spPr>
        <p:txBody>
          <a:bodyPr/>
          <a:lstStyle/>
          <a:p>
            <a:r>
              <a:rPr lang="en-US" dirty="0" smtClean="0"/>
              <a:t>Coupling and feedbacks</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8585200" cy="4525963"/>
          </a:xfrm>
        </p:spPr>
        <p:txBody>
          <a:bodyPr>
            <a:normAutofit fontScale="92500" lnSpcReduction="10000"/>
          </a:bodyPr>
          <a:lstStyle/>
          <a:p>
            <a:r>
              <a:rPr lang="en-US" dirty="0" smtClean="0"/>
              <a:t>Wealth of BES LTER amassed data can serve as platform for large multidisciplinary investigations</a:t>
            </a:r>
          </a:p>
          <a:p>
            <a:r>
              <a:rPr lang="en-US" dirty="0" smtClean="0"/>
              <a:t>WSC project - opportunity to address issues of urban water sustainability </a:t>
            </a:r>
          </a:p>
          <a:p>
            <a:pPr lvl="1">
              <a:buNone/>
            </a:pPr>
            <a:r>
              <a:rPr lang="en-US" dirty="0" smtClean="0"/>
              <a:t>	</a:t>
            </a:r>
            <a:r>
              <a:rPr lang="en-US" sz="3243" dirty="0" err="1" smtClean="0">
                <a:sym typeface="Wingdings"/>
              </a:rPr>
              <a:t></a:t>
            </a:r>
            <a:r>
              <a:rPr lang="en-US" sz="3243" dirty="0" smtClean="0">
                <a:sym typeface="Wingdings"/>
              </a:rPr>
              <a:t> </a:t>
            </a:r>
            <a:r>
              <a:rPr lang="en-US" sz="3243" dirty="0" smtClean="0"/>
              <a:t>place-based approach </a:t>
            </a:r>
          </a:p>
          <a:p>
            <a:pPr lvl="1">
              <a:buNone/>
            </a:pPr>
            <a:r>
              <a:rPr lang="en-US" sz="3243" dirty="0" smtClean="0"/>
              <a:t>	</a:t>
            </a:r>
            <a:r>
              <a:rPr lang="en-US" sz="3243" dirty="0" err="1" smtClean="0">
                <a:sym typeface="Wingdings"/>
              </a:rPr>
              <a:t></a:t>
            </a:r>
            <a:r>
              <a:rPr lang="en-US" sz="3243" dirty="0" smtClean="0">
                <a:sym typeface="Wingdings"/>
              </a:rPr>
              <a:t> </a:t>
            </a:r>
            <a:r>
              <a:rPr lang="en-US" sz="3243" dirty="0" smtClean="0"/>
              <a:t>integration of biophysical processes and 			human decision making</a:t>
            </a:r>
          </a:p>
          <a:p>
            <a:r>
              <a:rPr lang="en-US" dirty="0" smtClean="0"/>
              <a:t>Goal is to develop methodology transferable to other locations</a:t>
            </a:r>
          </a:p>
          <a:p>
            <a:endParaRPr lang="en-US" dirty="0" smtClean="0"/>
          </a:p>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561300" y="1412802"/>
            <a:ext cx="8229600" cy="5257800"/>
          </a:xfrm>
        </p:spPr>
        <p:txBody>
          <a:bodyPr>
            <a:normAutofit fontScale="92500" lnSpcReduction="20000"/>
          </a:bodyPr>
          <a:lstStyle/>
          <a:p>
            <a:pPr>
              <a:buNone/>
            </a:pPr>
            <a:r>
              <a:rPr lang="en-US" dirty="0" smtClean="0"/>
              <a:t>NSF - BIO/DEB, ENG/CBET, GEO/EAR, EHR/DGE</a:t>
            </a:r>
          </a:p>
          <a:p>
            <a:pPr>
              <a:buNone/>
            </a:pPr>
            <a:r>
              <a:rPr lang="en-US" dirty="0" smtClean="0"/>
              <a:t>Steward Pickett, BES PI/PD</a:t>
            </a:r>
          </a:p>
          <a:p>
            <a:pPr>
              <a:buNone/>
            </a:pPr>
            <a:r>
              <a:rPr lang="en-US" dirty="0" smtClean="0"/>
              <a:t>Collaborators</a:t>
            </a:r>
          </a:p>
          <a:p>
            <a:pPr>
              <a:buNone/>
            </a:pPr>
            <a:r>
              <a:rPr lang="en-US" dirty="0" smtClean="0"/>
              <a:t>	Andrew Miller (UMBC)</a:t>
            </a:r>
            <a:br>
              <a:rPr lang="en-US" dirty="0" smtClean="0"/>
            </a:br>
            <a:r>
              <a:rPr lang="en-US" dirty="0" smtClean="0"/>
              <a:t>James Smith, </a:t>
            </a:r>
            <a:r>
              <a:rPr lang="en-US" dirty="0" err="1" smtClean="0"/>
              <a:t>Elie</a:t>
            </a:r>
            <a:r>
              <a:rPr lang="en-US" dirty="0" smtClean="0"/>
              <a:t> </a:t>
            </a:r>
            <a:r>
              <a:rPr lang="en-US" dirty="0" err="1" smtClean="0"/>
              <a:t>Bou-Zeid</a:t>
            </a:r>
            <a:r>
              <a:rPr lang="en-US" dirty="0" smtClean="0"/>
              <a:t> (Princeton U.)</a:t>
            </a:r>
            <a:br>
              <a:rPr lang="en-US" dirty="0" smtClean="0"/>
            </a:br>
            <a:r>
              <a:rPr lang="en-US" dirty="0" smtClean="0"/>
              <a:t>Reed Maxwell (Colorado School of Mines)</a:t>
            </a:r>
            <a:br>
              <a:rPr lang="en-US" dirty="0" smtClean="0"/>
            </a:br>
            <a:r>
              <a:rPr lang="en-US" dirty="0" err="1" smtClean="0"/>
              <a:t>Sujay</a:t>
            </a:r>
            <a:r>
              <a:rPr lang="en-US" dirty="0" smtClean="0"/>
              <a:t> Kaushal, Charles </a:t>
            </a:r>
            <a:r>
              <a:rPr lang="en-US" dirty="0" err="1" smtClean="0"/>
              <a:t>Towe</a:t>
            </a:r>
            <a:r>
              <a:rPr lang="en-US" dirty="0" smtClean="0"/>
              <a:t> (U MD)</a:t>
            </a:r>
            <a:br>
              <a:rPr lang="en-US" dirty="0" smtClean="0"/>
            </a:br>
            <a:r>
              <a:rPr lang="en-US" dirty="0" smtClean="0"/>
              <a:t>Peter Groffman, Neil </a:t>
            </a:r>
            <a:r>
              <a:rPr lang="en-US" dirty="0" err="1" smtClean="0"/>
              <a:t>Bettez</a:t>
            </a:r>
            <a:r>
              <a:rPr lang="en-US" dirty="0" smtClean="0"/>
              <a:t> (Cary Institute)</a:t>
            </a:r>
            <a:br>
              <a:rPr lang="en-US" dirty="0" smtClean="0"/>
            </a:br>
            <a:r>
              <a:rPr lang="en-US" dirty="0" smtClean="0"/>
              <a:t>Ed Doheny, Jon </a:t>
            </a:r>
            <a:r>
              <a:rPr lang="en-US" dirty="0" err="1" smtClean="0"/>
              <a:t>Dillow</a:t>
            </a:r>
            <a:r>
              <a:rPr lang="en-US" dirty="0" smtClean="0"/>
              <a:t> (USGS)</a:t>
            </a:r>
            <a:br>
              <a:rPr lang="en-US" dirty="0" smtClean="0"/>
            </a:br>
            <a:r>
              <a:rPr lang="en-US" dirty="0" smtClean="0"/>
              <a:t>Ken Belt, Morgan Grove (USFS)</a:t>
            </a:r>
            <a:br>
              <a:rPr lang="en-US" dirty="0" smtClean="0"/>
            </a:br>
            <a:r>
              <a:rPr lang="en-US" dirty="0" smtClean="0"/>
              <a:t>Elena Irwin, Allen </a:t>
            </a:r>
            <a:r>
              <a:rPr lang="en-US" dirty="0" err="1" smtClean="0"/>
              <a:t>Klaiber</a:t>
            </a:r>
            <a:r>
              <a:rPr lang="en-US" dirty="0" smtClean="0"/>
              <a:t> (Ohio State)</a:t>
            </a:r>
            <a:br>
              <a:rPr lang="en-US" dirty="0" smtClean="0"/>
            </a:br>
            <a:r>
              <a:rPr lang="en-US" dirty="0" smtClean="0"/>
              <a:t>Larry Band (UNC)</a:t>
            </a:r>
            <a:br>
              <a:rPr lang="en-US" dirty="0" smtClean="0"/>
            </a:br>
            <a:r>
              <a:rPr lang="en-US" dirty="0" smtClean="0"/>
              <a:t>Art Gold (U RI)</a:t>
            </a:r>
          </a:p>
          <a:p>
            <a:pPr>
              <a:buNone/>
            </a:pPr>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6886" y="2484547"/>
            <a:ext cx="8229600" cy="3197778"/>
          </a:xfrm>
        </p:spPr>
        <p:txBody>
          <a:bodyPr>
            <a:normAutofit fontScale="90000"/>
          </a:bodyPr>
          <a:lstStyle/>
          <a:p>
            <a:r>
              <a:rPr lang="en-US" sz="4889" i="1" dirty="0" smtClean="0">
                <a:solidFill>
                  <a:srgbClr val="0000FF"/>
                </a:solidFill>
              </a:rPr>
              <a:t>Regional Climate Variability and Patterns of Urban Development: </a:t>
            </a:r>
            <a:br>
              <a:rPr lang="en-US" sz="4889" i="1" dirty="0" smtClean="0">
                <a:solidFill>
                  <a:srgbClr val="0000FF"/>
                </a:solidFill>
              </a:rPr>
            </a:br>
            <a:r>
              <a:rPr lang="en-US" sz="4889" i="1" dirty="0" smtClean="0">
                <a:solidFill>
                  <a:srgbClr val="0000FF"/>
                </a:solidFill>
              </a:rPr>
              <a:t>Impacts on the Urban Water Cycle and Nutrient Export</a:t>
            </a:r>
            <a:r>
              <a:rPr lang="en-US" dirty="0" smtClean="0">
                <a:solidFill>
                  <a:srgbClr val="0000FF"/>
                </a:solidFill>
              </a:rPr>
              <a:t/>
            </a:r>
            <a:br>
              <a:rPr lang="en-US" dirty="0" smtClean="0">
                <a:solidFill>
                  <a:srgbClr val="0000FF"/>
                </a:solidFill>
              </a:rPr>
            </a:br>
            <a:endParaRPr lang="en-US" dirty="0">
              <a:solidFill>
                <a:srgbClr val="0000FF"/>
              </a:solidFill>
            </a:endParaRPr>
          </a:p>
        </p:txBody>
      </p:sp>
      <p:sp>
        <p:nvSpPr>
          <p:cNvPr id="4" name="TextBox 3"/>
          <p:cNvSpPr txBox="1"/>
          <p:nvPr/>
        </p:nvSpPr>
        <p:spPr>
          <a:xfrm>
            <a:off x="251343" y="467617"/>
            <a:ext cx="8760577" cy="1446550"/>
          </a:xfrm>
          <a:prstGeom prst="rect">
            <a:avLst/>
          </a:prstGeom>
          <a:noFill/>
        </p:spPr>
        <p:txBody>
          <a:bodyPr wrap="square" rtlCol="0">
            <a:spAutoFit/>
          </a:bodyPr>
          <a:lstStyle/>
          <a:p>
            <a:pPr algn="ctr"/>
            <a:r>
              <a:rPr lang="en-US" sz="4400" dirty="0" smtClean="0">
                <a:latin typeface="Calibri (heading)"/>
                <a:cs typeface="Calibri (heading)"/>
              </a:rPr>
              <a:t>Water Sustainability and Climate (WSC) Category 2 Project </a:t>
            </a:r>
            <a:endParaRPr lang="en-US" sz="4400" dirty="0">
              <a:latin typeface="Calibri (heading)"/>
              <a:cs typeface="Calibri (heading)"/>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615772" y="1577619"/>
            <a:ext cx="5609959" cy="4852973"/>
            <a:chOff x="2108244" y="990600"/>
            <a:chExt cx="4529849" cy="4000500"/>
          </a:xfrm>
        </p:grpSpPr>
        <p:pic>
          <p:nvPicPr>
            <p:cNvPr id="5" name="Picture 7"/>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2743199" y="990600"/>
              <a:ext cx="3136900" cy="3695701"/>
            </a:xfrm>
            <a:prstGeom prst="rect">
              <a:avLst/>
            </a:prstGeom>
            <a:noFill/>
            <a:ln w="9525">
              <a:noFill/>
              <a:miter lim="800000"/>
              <a:headEnd/>
              <a:tailEnd/>
            </a:ln>
            <a:effectLst/>
          </p:spPr>
        </p:pic>
        <p:sp>
          <p:nvSpPr>
            <p:cNvPr id="6" name="Rectangle 9"/>
            <p:cNvSpPr>
              <a:spLocks noChangeArrowheads="1"/>
            </p:cNvSpPr>
            <p:nvPr/>
          </p:nvSpPr>
          <p:spPr bwMode="auto">
            <a:xfrm>
              <a:off x="2819400" y="1104900"/>
              <a:ext cx="1981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7" name="Rectangle 10"/>
            <p:cNvSpPr>
              <a:spLocks noChangeArrowheads="1"/>
            </p:cNvSpPr>
            <p:nvPr/>
          </p:nvSpPr>
          <p:spPr bwMode="auto">
            <a:xfrm>
              <a:off x="3733800" y="4305300"/>
              <a:ext cx="2057400" cy="609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8" name="Text Box 11"/>
            <p:cNvSpPr txBox="1">
              <a:spLocks noChangeArrowheads="1"/>
            </p:cNvSpPr>
            <p:nvPr/>
          </p:nvSpPr>
          <p:spPr bwMode="auto">
            <a:xfrm>
              <a:off x="4912951" y="2316365"/>
              <a:ext cx="1221941" cy="685024"/>
            </a:xfrm>
            <a:prstGeom prst="rect">
              <a:avLst/>
            </a:prstGeom>
            <a:noFill/>
            <a:ln w="9525">
              <a:noFill/>
              <a:miter lim="800000"/>
              <a:headEnd/>
              <a:tailEnd/>
            </a:ln>
          </p:spPr>
          <p:txBody>
            <a:bodyPr wrap="none">
              <a:prstTxWarp prst="textNoShape">
                <a:avLst/>
              </a:prstTxWarp>
              <a:spAutoFit/>
            </a:bodyPr>
            <a:lstStyle/>
            <a:p>
              <a:pPr algn="ctr"/>
              <a:r>
                <a:rPr lang="en-US" sz="2400" b="1" dirty="0"/>
                <a:t>Ecosystem </a:t>
              </a:r>
            </a:p>
            <a:p>
              <a:pPr algn="ctr"/>
              <a:r>
                <a:rPr lang="en-US" sz="2400" b="1" dirty="0"/>
                <a:t>Services</a:t>
              </a:r>
            </a:p>
          </p:txBody>
        </p:sp>
        <p:sp>
          <p:nvSpPr>
            <p:cNvPr id="9" name="Text Box 12"/>
            <p:cNvSpPr txBox="1">
              <a:spLocks noChangeArrowheads="1"/>
            </p:cNvSpPr>
            <p:nvPr/>
          </p:nvSpPr>
          <p:spPr bwMode="auto">
            <a:xfrm>
              <a:off x="3495953" y="3966840"/>
              <a:ext cx="3142140" cy="989478"/>
            </a:xfrm>
            <a:prstGeom prst="rect">
              <a:avLst/>
            </a:prstGeom>
            <a:noFill/>
            <a:ln w="9525">
              <a:noFill/>
              <a:miter lim="800000"/>
              <a:headEnd/>
              <a:tailEnd/>
            </a:ln>
          </p:spPr>
          <p:txBody>
            <a:bodyPr wrap="none">
              <a:prstTxWarp prst="textNoShape">
                <a:avLst/>
              </a:prstTxWarp>
              <a:spAutoFit/>
            </a:bodyPr>
            <a:lstStyle/>
            <a:p>
              <a:pPr algn="ctr"/>
              <a:r>
                <a:rPr lang="en-US" sz="2400" b="1" dirty="0"/>
                <a:t>Flow paths, fluxes, and </a:t>
              </a:r>
            </a:p>
            <a:p>
              <a:pPr algn="ctr"/>
              <a:r>
                <a:rPr lang="en-US" sz="2400" b="1" dirty="0"/>
                <a:t>stores of water and nutrients</a:t>
              </a:r>
            </a:p>
            <a:p>
              <a:pPr algn="ctr"/>
              <a:r>
                <a:rPr lang="en-US" sz="2400" b="1" dirty="0"/>
                <a:t>in urban areas</a:t>
              </a:r>
            </a:p>
          </p:txBody>
        </p:sp>
        <p:sp>
          <p:nvSpPr>
            <p:cNvPr id="10" name="Rectangle 13"/>
            <p:cNvSpPr>
              <a:spLocks noChangeArrowheads="1"/>
            </p:cNvSpPr>
            <p:nvPr/>
          </p:nvSpPr>
          <p:spPr bwMode="auto">
            <a:xfrm>
              <a:off x="2692908" y="1181100"/>
              <a:ext cx="1741428" cy="380569"/>
            </a:xfrm>
            <a:prstGeom prst="rect">
              <a:avLst/>
            </a:prstGeom>
            <a:noFill/>
            <a:ln w="9525">
              <a:noFill/>
              <a:miter lim="800000"/>
              <a:headEnd/>
              <a:tailEnd/>
            </a:ln>
          </p:spPr>
          <p:txBody>
            <a:bodyPr wrap="none">
              <a:prstTxWarp prst="textNoShape">
                <a:avLst/>
              </a:prstTxWarp>
              <a:spAutoFit/>
            </a:bodyPr>
            <a:lstStyle/>
            <a:p>
              <a:r>
                <a:rPr lang="en-US" sz="2400" b="1" dirty="0"/>
                <a:t>Human Choices </a:t>
              </a:r>
            </a:p>
          </p:txBody>
        </p:sp>
        <p:sp>
          <p:nvSpPr>
            <p:cNvPr id="11" name="Rectangle 14"/>
            <p:cNvSpPr>
              <a:spLocks noChangeArrowheads="1"/>
            </p:cNvSpPr>
            <p:nvPr/>
          </p:nvSpPr>
          <p:spPr bwMode="auto">
            <a:xfrm>
              <a:off x="3698097" y="1791931"/>
              <a:ext cx="1267568" cy="685024"/>
            </a:xfrm>
            <a:prstGeom prst="rect">
              <a:avLst/>
            </a:prstGeom>
            <a:noFill/>
            <a:ln w="9525">
              <a:noFill/>
              <a:miter lim="800000"/>
              <a:headEnd/>
              <a:tailEnd/>
            </a:ln>
          </p:spPr>
          <p:txBody>
            <a:bodyPr wrap="none">
              <a:prstTxWarp prst="textNoShape">
                <a:avLst/>
              </a:prstTxWarp>
              <a:spAutoFit/>
            </a:bodyPr>
            <a:lstStyle/>
            <a:p>
              <a:r>
                <a:rPr lang="en-US" sz="2400" b="1" dirty="0"/>
                <a:t>Regulatory</a:t>
              </a:r>
            </a:p>
            <a:p>
              <a:r>
                <a:rPr lang="en-US" sz="2400" b="1" dirty="0"/>
                <a:t>   policy</a:t>
              </a:r>
            </a:p>
          </p:txBody>
        </p:sp>
        <p:sp>
          <p:nvSpPr>
            <p:cNvPr id="12" name="Rectangle 2"/>
            <p:cNvSpPr>
              <a:spLocks noChangeArrowheads="1"/>
            </p:cNvSpPr>
            <p:nvPr/>
          </p:nvSpPr>
          <p:spPr bwMode="auto">
            <a:xfrm>
              <a:off x="2667000" y="1104900"/>
              <a:ext cx="3505200" cy="3886200"/>
            </a:xfrm>
            <a:prstGeom prst="rect">
              <a:avLst/>
            </a:prstGeom>
            <a:noFill/>
            <a:ln w="9525">
              <a:noFill/>
              <a:miter lim="800000"/>
              <a:headEnd/>
              <a:tailEnd/>
            </a:ln>
          </p:spPr>
          <p:txBody>
            <a:bodyPr wrap="none" anchor="ctr">
              <a:prstTxWarp prst="textNoShape">
                <a:avLst/>
              </a:prstTxWarp>
            </a:bodyPr>
            <a:lstStyle/>
            <a:p>
              <a:endParaRPr lang="en-US"/>
            </a:p>
          </p:txBody>
        </p:sp>
        <p:sp>
          <p:nvSpPr>
            <p:cNvPr id="13" name="Rectangle 16"/>
            <p:cNvSpPr>
              <a:spLocks noChangeArrowheads="1"/>
            </p:cNvSpPr>
            <p:nvPr/>
          </p:nvSpPr>
          <p:spPr bwMode="auto">
            <a:xfrm>
              <a:off x="3700347" y="3167689"/>
              <a:ext cx="1197429" cy="685024"/>
            </a:xfrm>
            <a:prstGeom prst="rect">
              <a:avLst/>
            </a:prstGeom>
            <a:noFill/>
            <a:ln w="9525">
              <a:noFill/>
              <a:miter lim="800000"/>
              <a:headEnd/>
              <a:tailEnd/>
            </a:ln>
          </p:spPr>
          <p:txBody>
            <a:bodyPr wrap="none">
              <a:prstTxWarp prst="textNoShape">
                <a:avLst/>
              </a:prstTxWarp>
              <a:spAutoFit/>
            </a:bodyPr>
            <a:lstStyle/>
            <a:p>
              <a:pPr algn="ctr"/>
              <a:r>
                <a:rPr lang="en-US" sz="2400" b="1" dirty="0"/>
                <a:t>Climate </a:t>
              </a:r>
              <a:br>
                <a:rPr lang="en-US" sz="2400" b="1" dirty="0"/>
              </a:br>
              <a:r>
                <a:rPr lang="en-US" sz="2400" b="1" dirty="0"/>
                <a:t>Variability</a:t>
              </a:r>
            </a:p>
          </p:txBody>
        </p:sp>
        <p:sp>
          <p:nvSpPr>
            <p:cNvPr id="14" name="Text Box 17"/>
            <p:cNvSpPr txBox="1">
              <a:spLocks noChangeArrowheads="1"/>
            </p:cNvSpPr>
            <p:nvPr/>
          </p:nvSpPr>
          <p:spPr bwMode="auto">
            <a:xfrm>
              <a:off x="2108244" y="2535594"/>
              <a:ext cx="1542541" cy="685024"/>
            </a:xfrm>
            <a:prstGeom prst="rect">
              <a:avLst/>
            </a:prstGeom>
            <a:noFill/>
            <a:ln w="9525">
              <a:noFill/>
              <a:miter lim="800000"/>
              <a:headEnd/>
              <a:tailEnd/>
            </a:ln>
          </p:spPr>
          <p:txBody>
            <a:bodyPr wrap="none">
              <a:prstTxWarp prst="textNoShape">
                <a:avLst/>
              </a:prstTxWarp>
              <a:spAutoFit/>
            </a:bodyPr>
            <a:lstStyle/>
            <a:p>
              <a:pPr algn="ctr"/>
              <a:r>
                <a:rPr lang="en-US" sz="2400" b="1" dirty="0"/>
                <a:t>Development</a:t>
              </a:r>
              <a:br>
                <a:rPr lang="en-US" sz="2400" b="1" dirty="0"/>
              </a:br>
              <a:r>
                <a:rPr lang="en-US" sz="2400" b="1" dirty="0"/>
                <a:t>Patterns</a:t>
              </a:r>
            </a:p>
          </p:txBody>
        </p:sp>
      </p:grpSp>
      <p:sp>
        <p:nvSpPr>
          <p:cNvPr id="15" name="Title 1"/>
          <p:cNvSpPr>
            <a:spLocks noGrp="1"/>
          </p:cNvSpPr>
          <p:nvPr>
            <p:ph type="title"/>
          </p:nvPr>
        </p:nvSpPr>
        <p:spPr>
          <a:xfrm>
            <a:off x="288526" y="274638"/>
            <a:ext cx="8686800" cy="1143000"/>
          </a:xfrm>
        </p:spPr>
        <p:txBody>
          <a:bodyPr>
            <a:normAutofit/>
          </a:bodyPr>
          <a:lstStyle/>
          <a:p>
            <a:r>
              <a:rPr lang="en-US" dirty="0" smtClean="0"/>
              <a:t>WSC overarching conceptual model</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Multidisciplinary team</a:t>
            </a:r>
            <a:endParaRPr lang="en-US" dirty="0"/>
          </a:p>
        </p:txBody>
      </p:sp>
      <p:sp>
        <p:nvSpPr>
          <p:cNvPr id="3" name="Content Placeholder 2"/>
          <p:cNvSpPr>
            <a:spLocks noGrp="1"/>
          </p:cNvSpPr>
          <p:nvPr>
            <p:ph idx="1"/>
          </p:nvPr>
        </p:nvSpPr>
        <p:spPr>
          <a:xfrm>
            <a:off x="905933" y="1464733"/>
            <a:ext cx="9144000" cy="4724400"/>
          </a:xfrm>
        </p:spPr>
        <p:txBody>
          <a:bodyPr>
            <a:noAutofit/>
          </a:bodyPr>
          <a:lstStyle/>
          <a:p>
            <a:pPr>
              <a:buNone/>
            </a:pPr>
            <a:r>
              <a:rPr lang="en-US" sz="2400" b="1" dirty="0" smtClean="0"/>
              <a:t>Terrestrial Hydrology</a:t>
            </a:r>
            <a:r>
              <a:rPr lang="en-US" sz="2400" dirty="0" smtClean="0"/>
              <a:t/>
            </a:r>
            <a:br>
              <a:rPr lang="en-US" sz="2400" dirty="0" smtClean="0"/>
            </a:br>
            <a:r>
              <a:rPr lang="en-US" sz="2400" dirty="0" smtClean="0"/>
              <a:t>Claire Welty and Andy Miller, UMBC</a:t>
            </a:r>
            <a:br>
              <a:rPr lang="en-US" sz="2400" dirty="0" smtClean="0"/>
            </a:br>
            <a:r>
              <a:rPr lang="en-US" sz="2400" dirty="0" smtClean="0"/>
              <a:t>Ed Doheny, USGS</a:t>
            </a:r>
          </a:p>
          <a:p>
            <a:pPr>
              <a:buNone/>
            </a:pPr>
            <a:r>
              <a:rPr lang="en-US" sz="2400" b="1" dirty="0" smtClean="0"/>
              <a:t>Hydrometeorology</a:t>
            </a:r>
            <a:r>
              <a:rPr lang="en-US" sz="2400" dirty="0" smtClean="0"/>
              <a:t/>
            </a:r>
            <a:br>
              <a:rPr lang="en-US" sz="2400" dirty="0" smtClean="0"/>
            </a:br>
            <a:r>
              <a:rPr lang="en-US" sz="2400" dirty="0" smtClean="0"/>
              <a:t>Jim Smith and </a:t>
            </a:r>
            <a:r>
              <a:rPr lang="en-US" sz="2400" dirty="0" err="1" smtClean="0"/>
              <a:t>Elie</a:t>
            </a:r>
            <a:r>
              <a:rPr lang="en-US" sz="2400" dirty="0" smtClean="0"/>
              <a:t> </a:t>
            </a:r>
            <a:r>
              <a:rPr lang="en-US" sz="2400" dirty="0" err="1" smtClean="0"/>
              <a:t>Bou-Zeid</a:t>
            </a:r>
            <a:r>
              <a:rPr lang="en-US" sz="2400" dirty="0" smtClean="0"/>
              <a:t>, Princeton U.</a:t>
            </a:r>
          </a:p>
          <a:p>
            <a:pPr>
              <a:buNone/>
            </a:pPr>
            <a:r>
              <a:rPr lang="en-US" sz="2400" b="1" dirty="0" smtClean="0"/>
              <a:t>Economics and Social Ecology </a:t>
            </a:r>
            <a:r>
              <a:rPr lang="en-US" sz="2400" dirty="0" smtClean="0"/>
              <a:t/>
            </a:r>
            <a:br>
              <a:rPr lang="en-US" sz="2400" dirty="0" smtClean="0"/>
            </a:br>
            <a:r>
              <a:rPr lang="en-US" sz="2400" dirty="0" smtClean="0"/>
              <a:t>Elena Irwin and Allen </a:t>
            </a:r>
            <a:r>
              <a:rPr lang="en-US" sz="2400" dirty="0" err="1" smtClean="0"/>
              <a:t>Klaiber</a:t>
            </a:r>
            <a:r>
              <a:rPr lang="en-US" sz="2400" dirty="0" smtClean="0"/>
              <a:t>, Ohio State</a:t>
            </a:r>
            <a:br>
              <a:rPr lang="en-US" sz="2400" dirty="0" smtClean="0"/>
            </a:br>
            <a:r>
              <a:rPr lang="en-US" sz="2400" dirty="0" smtClean="0"/>
              <a:t>Charles </a:t>
            </a:r>
            <a:r>
              <a:rPr lang="en-US" sz="2400" dirty="0" err="1" smtClean="0"/>
              <a:t>Towe</a:t>
            </a:r>
            <a:r>
              <a:rPr lang="en-US" sz="2400" dirty="0" smtClean="0"/>
              <a:t>,  U MD</a:t>
            </a:r>
            <a:br>
              <a:rPr lang="en-US" sz="2400" dirty="0" smtClean="0"/>
            </a:br>
            <a:r>
              <a:rPr lang="en-US" sz="2400" dirty="0" smtClean="0"/>
              <a:t>Morgan Grove, USFS	</a:t>
            </a:r>
          </a:p>
          <a:p>
            <a:pPr>
              <a:buNone/>
            </a:pPr>
            <a:r>
              <a:rPr lang="en-US" sz="2400" b="1" dirty="0" smtClean="0"/>
              <a:t>Biogeochemistry</a:t>
            </a:r>
            <a:r>
              <a:rPr lang="en-US" sz="2400" dirty="0" smtClean="0"/>
              <a:t/>
            </a:r>
            <a:br>
              <a:rPr lang="en-US" sz="2400" dirty="0" smtClean="0"/>
            </a:br>
            <a:r>
              <a:rPr lang="en-US" sz="2400" dirty="0" err="1" smtClean="0"/>
              <a:t>Sujay</a:t>
            </a:r>
            <a:r>
              <a:rPr lang="en-US" sz="2400" dirty="0" smtClean="0"/>
              <a:t> Kaushal U MD</a:t>
            </a:r>
            <a:br>
              <a:rPr lang="en-US" sz="2400" dirty="0" smtClean="0"/>
            </a:br>
            <a:r>
              <a:rPr lang="en-US" sz="2400" dirty="0" smtClean="0"/>
              <a:t>Peter Groffman, Cary Institute</a:t>
            </a:r>
            <a:br>
              <a:rPr lang="en-US" sz="2400" dirty="0" smtClean="0"/>
            </a:br>
            <a:r>
              <a:rPr lang="en-US" sz="2400" dirty="0" smtClean="0"/>
              <a:t>Art Gold, U Rhode Island</a:t>
            </a:r>
          </a:p>
        </p:txBody>
      </p:sp>
      <p:sp>
        <p:nvSpPr>
          <p:cNvPr id="4" name="TextBox 3"/>
          <p:cNvSpPr txBox="1"/>
          <p:nvPr/>
        </p:nvSpPr>
        <p:spPr>
          <a:xfrm>
            <a:off x="5266267" y="5029200"/>
            <a:ext cx="3656770" cy="1107996"/>
          </a:xfrm>
          <a:prstGeom prst="rect">
            <a:avLst/>
          </a:prstGeom>
          <a:noFill/>
        </p:spPr>
        <p:txBody>
          <a:bodyPr wrap="none" rtlCol="0">
            <a:spAutoFit/>
          </a:bodyPr>
          <a:lstStyle/>
          <a:p>
            <a:r>
              <a:rPr lang="en-US" sz="2400" b="1" dirty="0" smtClean="0"/>
              <a:t>Information Systems</a:t>
            </a:r>
            <a:r>
              <a:rPr lang="en-US" sz="2400" dirty="0" smtClean="0"/>
              <a:t/>
            </a:r>
            <a:br>
              <a:rPr lang="en-US" sz="2400" dirty="0" smtClean="0"/>
            </a:br>
            <a:r>
              <a:rPr lang="en-US" sz="2400" dirty="0" smtClean="0"/>
              <a:t>    Mike McGuire, Towson U.</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03660" y="1010018"/>
            <a:ext cx="7629718" cy="5722289"/>
          </a:xfrm>
          <a:prstGeom prst="rect">
            <a:avLst/>
          </a:prstGeom>
        </p:spPr>
      </p:pic>
      <p:sp>
        <p:nvSpPr>
          <p:cNvPr id="3" name="Title 1"/>
          <p:cNvSpPr>
            <a:spLocks noGrp="1"/>
          </p:cNvSpPr>
          <p:nvPr>
            <p:ph type="title"/>
          </p:nvPr>
        </p:nvSpPr>
        <p:spPr>
          <a:xfrm>
            <a:off x="437356" y="0"/>
            <a:ext cx="8229600" cy="1143000"/>
          </a:xfrm>
        </p:spPr>
        <p:txBody>
          <a:bodyPr/>
          <a:lstStyle/>
          <a:p>
            <a:r>
              <a:rPr lang="en-US" dirty="0" smtClean="0"/>
              <a:t>Modeling Approach</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11783</TotalTime>
  <Words>2870</Words>
  <Application>Microsoft Macintosh PowerPoint</Application>
  <PresentationFormat>On-screen Show (4:3)</PresentationFormat>
  <Paragraphs>409</Paragraphs>
  <Slides>52</Slides>
  <Notes>42</Notes>
  <HiddenSlides>0</HiddenSlides>
  <MMClips>1</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Office Theme</vt:lpstr>
      <vt:lpstr>Microsoft Word 97 - 2004 Document</vt:lpstr>
      <vt:lpstr>Urban Water Sustainability  </vt:lpstr>
      <vt:lpstr>Slide 2</vt:lpstr>
      <vt:lpstr>Baltimore Ecosystem Study LTER</vt:lpstr>
      <vt:lpstr>BES LTER</vt:lpstr>
      <vt:lpstr>BES as a platform for place-based research</vt:lpstr>
      <vt:lpstr>Regional Climate Variability and Patterns of Urban Development:  Impacts on the Urban Water Cycle and Nutrient Export </vt:lpstr>
      <vt:lpstr>WSC overarching conceptual model</vt:lpstr>
      <vt:lpstr>Multidisciplinary team</vt:lpstr>
      <vt:lpstr>Modeling Approach</vt:lpstr>
      <vt:lpstr>Slide 10</vt:lpstr>
      <vt:lpstr>Approach</vt:lpstr>
      <vt:lpstr>WRF modeling – nested scales</vt:lpstr>
      <vt:lpstr>Slide 13</vt:lpstr>
      <vt:lpstr>Slide 14</vt:lpstr>
      <vt:lpstr>Slide 15</vt:lpstr>
      <vt:lpstr>The urban hydrologic cycle</vt:lpstr>
      <vt:lpstr>Slide 17</vt:lpstr>
      <vt:lpstr>Slide 18</vt:lpstr>
      <vt:lpstr>Piped flows alter water budget</vt:lpstr>
      <vt:lpstr>Approach</vt:lpstr>
      <vt:lpstr>ParFlow modeling – regional scale</vt:lpstr>
      <vt:lpstr>Slide 22</vt:lpstr>
      <vt:lpstr>ParFlow modeling – local scale</vt:lpstr>
      <vt:lpstr>ParFlow modeling – local scale</vt:lpstr>
      <vt:lpstr>Slide 25</vt:lpstr>
      <vt:lpstr>Approach</vt:lpstr>
      <vt:lpstr>Stormwater management structures</vt:lpstr>
      <vt:lpstr>Natural Riparian Areas</vt:lpstr>
      <vt:lpstr>Stormwater management structures</vt:lpstr>
      <vt:lpstr>Stormwater management structures                               and N removal</vt:lpstr>
      <vt:lpstr>Stormwater structure  denitrification potential </vt:lpstr>
      <vt:lpstr>Nitrogen modeling</vt:lpstr>
      <vt:lpstr>Slide 33</vt:lpstr>
      <vt:lpstr>Approach</vt:lpstr>
      <vt:lpstr>Carroll County exurban development</vt:lpstr>
      <vt:lpstr>Example of historical subdivision data: Plat map </vt:lpstr>
      <vt:lpstr>Land Use 1960</vt:lpstr>
      <vt:lpstr>Land Use 1965</vt:lpstr>
      <vt:lpstr>Land Use 1970</vt:lpstr>
      <vt:lpstr>Land Use 1975</vt:lpstr>
      <vt:lpstr>Land Use 1980</vt:lpstr>
      <vt:lpstr>Land Use 1985</vt:lpstr>
      <vt:lpstr>Land Use 1990</vt:lpstr>
      <vt:lpstr>Land Use 1993</vt:lpstr>
      <vt:lpstr>Land Use 1996</vt:lpstr>
      <vt:lpstr>Land Use 1999</vt:lpstr>
      <vt:lpstr>Land Use 2002</vt:lpstr>
      <vt:lpstr>Land Use 2005</vt:lpstr>
      <vt:lpstr>Land Use 2007</vt:lpstr>
      <vt:lpstr>Coupling and feedbacks</vt:lpstr>
      <vt:lpstr>Summary</vt:lpstr>
      <vt:lpstr>Acknowledgements</vt:lpstr>
    </vt:vector>
  </TitlesOfParts>
  <Company>UMBC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Climate Variability and Patterns of Urban Development – Impacts on the Urban Water Cycle and Nutrient Export  </dc:title>
  <dc:creator>Claire Welty</dc:creator>
  <cp:lastModifiedBy>Claire Welty</cp:lastModifiedBy>
  <cp:revision>538</cp:revision>
  <dcterms:created xsi:type="dcterms:W3CDTF">2012-03-01T12:43:19Z</dcterms:created>
  <dcterms:modified xsi:type="dcterms:W3CDTF">2012-03-01T12:50:07Z</dcterms:modified>
</cp:coreProperties>
</file>