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67" r:id="rId3"/>
    <p:sldId id="268" r:id="rId4"/>
    <p:sldId id="276" r:id="rId5"/>
    <p:sldId id="280" r:id="rId6"/>
    <p:sldId id="277" r:id="rId7"/>
    <p:sldId id="281" r:id="rId8"/>
    <p:sldId id="271" r:id="rId9"/>
    <p:sldId id="278" r:id="rId10"/>
    <p:sldId id="297" r:id="rId11"/>
    <p:sldId id="257" r:id="rId12"/>
    <p:sldId id="298" r:id="rId13"/>
    <p:sldId id="312" r:id="rId14"/>
    <p:sldId id="303" r:id="rId15"/>
    <p:sldId id="304" r:id="rId16"/>
    <p:sldId id="306" r:id="rId17"/>
    <p:sldId id="308" r:id="rId18"/>
    <p:sldId id="309" r:id="rId19"/>
    <p:sldId id="301" r:id="rId20"/>
    <p:sldId id="293" r:id="rId21"/>
    <p:sldId id="294" r:id="rId22"/>
    <p:sldId id="295" r:id="rId23"/>
    <p:sldId id="261" r:id="rId24"/>
    <p:sldId id="289" r:id="rId25"/>
    <p:sldId id="290" r:id="rId26"/>
    <p:sldId id="291" r:id="rId27"/>
    <p:sldId id="264" r:id="rId28"/>
    <p:sldId id="302" r:id="rId29"/>
    <p:sldId id="311" r:id="rId30"/>
    <p:sldId id="265" r:id="rId31"/>
    <p:sldId id="266"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 d="1"/>
        <a:sy n="1" d="1"/>
      </p:scale>
      <p:origin x="0" y="0"/>
    </p:cViewPr>
  </p:notesTextViewPr>
  <p:sorterViewPr>
    <p:cViewPr>
      <p:scale>
        <a:sx n="60" d="100"/>
        <a:sy n="60" d="100"/>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6529A-2D2D-4CF4-8F5F-7C9FA550E134}"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8DEE19F8-E54F-4603-9344-70326FC2224F}">
      <dgm:prSet phldrT="[Text]"/>
      <dgm:spPr/>
      <dgm:t>
        <a:bodyPr/>
        <a:lstStyle/>
        <a:p>
          <a:r>
            <a:rPr lang="en-US" b="1" dirty="0" smtClean="0"/>
            <a:t>Information Management</a:t>
          </a:r>
          <a:endParaRPr lang="en-US" b="1" dirty="0"/>
        </a:p>
      </dgm:t>
    </dgm:pt>
    <dgm:pt modelId="{62201DE9-1C89-4053-A12D-7AE8AEFA75AD}" type="parTrans" cxnId="{0F546BD8-5C60-4136-AF0B-D8D1186958D2}">
      <dgm:prSet/>
      <dgm:spPr/>
      <dgm:t>
        <a:bodyPr/>
        <a:lstStyle/>
        <a:p>
          <a:endParaRPr lang="en-US"/>
        </a:p>
      </dgm:t>
    </dgm:pt>
    <dgm:pt modelId="{F7B8F5FD-BDC1-4EFA-89A7-0D4459347631}" type="sibTrans" cxnId="{0F546BD8-5C60-4136-AF0B-D8D1186958D2}">
      <dgm:prSet/>
      <dgm:spPr/>
      <dgm:t>
        <a:bodyPr/>
        <a:lstStyle/>
        <a:p>
          <a:endParaRPr lang="en-US"/>
        </a:p>
      </dgm:t>
    </dgm:pt>
    <dgm:pt modelId="{23314518-446A-4C70-92A0-B28934832A81}">
      <dgm:prSet phldrT="[Text]"/>
      <dgm:spPr/>
      <dgm:t>
        <a:bodyPr/>
        <a:lstStyle/>
        <a:p>
          <a:r>
            <a:rPr lang="en-US" dirty="0" smtClean="0"/>
            <a:t>Ecology</a:t>
          </a:r>
          <a:endParaRPr lang="en-US" dirty="0"/>
        </a:p>
      </dgm:t>
    </dgm:pt>
    <dgm:pt modelId="{0D32AF73-B56B-443D-A3DF-6F9DE08D5EA5}" type="parTrans" cxnId="{E607C68A-0A1B-40C6-A942-83433447FBBA}">
      <dgm:prSet/>
      <dgm:spPr/>
      <dgm:t>
        <a:bodyPr/>
        <a:lstStyle/>
        <a:p>
          <a:endParaRPr lang="en-US"/>
        </a:p>
      </dgm:t>
    </dgm:pt>
    <dgm:pt modelId="{2ED194A6-049E-4D01-AEAF-BDC47DFA8183}" type="sibTrans" cxnId="{E607C68A-0A1B-40C6-A942-83433447FBBA}">
      <dgm:prSet/>
      <dgm:spPr/>
      <dgm:t>
        <a:bodyPr/>
        <a:lstStyle/>
        <a:p>
          <a:endParaRPr lang="en-US"/>
        </a:p>
      </dgm:t>
    </dgm:pt>
    <dgm:pt modelId="{19D10CA4-1D36-4217-8EDB-C356809C9C3F}">
      <dgm:prSet phldrT="[Text]"/>
      <dgm:spPr/>
      <dgm:t>
        <a:bodyPr/>
        <a:lstStyle/>
        <a:p>
          <a:r>
            <a:rPr lang="en-US" dirty="0" smtClean="0"/>
            <a:t>Social Dynamics</a:t>
          </a:r>
          <a:endParaRPr lang="en-US" dirty="0"/>
        </a:p>
      </dgm:t>
    </dgm:pt>
    <dgm:pt modelId="{7559F01D-4A9A-430C-A7D7-5C41572E886E}" type="parTrans" cxnId="{B51DCA53-7620-4842-B1C3-BF444D921BB9}">
      <dgm:prSet/>
      <dgm:spPr/>
      <dgm:t>
        <a:bodyPr/>
        <a:lstStyle/>
        <a:p>
          <a:endParaRPr lang="en-US"/>
        </a:p>
      </dgm:t>
    </dgm:pt>
    <dgm:pt modelId="{70FF8FFE-E731-4A46-864C-3872DC04A966}" type="sibTrans" cxnId="{B51DCA53-7620-4842-B1C3-BF444D921BB9}">
      <dgm:prSet/>
      <dgm:spPr/>
      <dgm:t>
        <a:bodyPr/>
        <a:lstStyle/>
        <a:p>
          <a:endParaRPr lang="en-US"/>
        </a:p>
      </dgm:t>
    </dgm:pt>
    <dgm:pt modelId="{B3E33CC3-E6D1-4474-933C-399D09C13DF7}">
      <dgm:prSet phldrT="[Text]"/>
      <dgm:spPr/>
      <dgm:t>
        <a:bodyPr/>
        <a:lstStyle/>
        <a:p>
          <a:r>
            <a:rPr lang="en-US" dirty="0" smtClean="0"/>
            <a:t>Informatics</a:t>
          </a:r>
          <a:endParaRPr lang="en-US" dirty="0"/>
        </a:p>
      </dgm:t>
    </dgm:pt>
    <dgm:pt modelId="{DF084FAB-1264-4701-A4C7-2BF96F08CD09}" type="parTrans" cxnId="{5201A8C1-6135-4038-8910-3964BC68BDA9}">
      <dgm:prSet/>
      <dgm:spPr/>
      <dgm:t>
        <a:bodyPr/>
        <a:lstStyle/>
        <a:p>
          <a:endParaRPr lang="en-US"/>
        </a:p>
      </dgm:t>
    </dgm:pt>
    <dgm:pt modelId="{C9868C76-0864-4C76-B745-EF66FAD5D4C7}" type="sibTrans" cxnId="{5201A8C1-6135-4038-8910-3964BC68BDA9}">
      <dgm:prSet/>
      <dgm:spPr/>
      <dgm:t>
        <a:bodyPr/>
        <a:lstStyle/>
        <a:p>
          <a:endParaRPr lang="en-US"/>
        </a:p>
      </dgm:t>
    </dgm:pt>
    <dgm:pt modelId="{C47ED8A0-BF9A-4FFD-BB5D-9E93D0ED6D5E}" type="pres">
      <dgm:prSet presAssocID="{B6E6529A-2D2D-4CF4-8F5F-7C9FA550E134}" presName="composite" presStyleCnt="0">
        <dgm:presLayoutVars>
          <dgm:chMax val="1"/>
          <dgm:dir/>
          <dgm:resizeHandles val="exact"/>
        </dgm:presLayoutVars>
      </dgm:prSet>
      <dgm:spPr/>
      <dgm:t>
        <a:bodyPr/>
        <a:lstStyle/>
        <a:p>
          <a:endParaRPr lang="en-US"/>
        </a:p>
      </dgm:t>
    </dgm:pt>
    <dgm:pt modelId="{90846C27-633F-411E-A8C6-2A543822A105}" type="pres">
      <dgm:prSet presAssocID="{B6E6529A-2D2D-4CF4-8F5F-7C9FA550E134}" presName="radial" presStyleCnt="0">
        <dgm:presLayoutVars>
          <dgm:animLvl val="ctr"/>
        </dgm:presLayoutVars>
      </dgm:prSet>
      <dgm:spPr/>
    </dgm:pt>
    <dgm:pt modelId="{53570D46-73A7-4226-AB1A-18514C33D793}" type="pres">
      <dgm:prSet presAssocID="{8DEE19F8-E54F-4603-9344-70326FC2224F}" presName="centerShape" presStyleLbl="vennNode1" presStyleIdx="0" presStyleCnt="4" custLinFactNeighborX="-429" custLinFactNeighborY="-5984"/>
      <dgm:spPr/>
      <dgm:t>
        <a:bodyPr/>
        <a:lstStyle/>
        <a:p>
          <a:endParaRPr lang="en-US"/>
        </a:p>
      </dgm:t>
    </dgm:pt>
    <dgm:pt modelId="{8CD2710A-0253-4E74-B15F-4F78E57A38BB}" type="pres">
      <dgm:prSet presAssocID="{23314518-446A-4C70-92A0-B28934832A81}" presName="node" presStyleLbl="vennNode1" presStyleIdx="1" presStyleCnt="4" custScaleX="158668" custScaleY="148551" custRadScaleRad="97356" custRadScaleInc="270">
        <dgm:presLayoutVars>
          <dgm:bulletEnabled val="1"/>
        </dgm:presLayoutVars>
      </dgm:prSet>
      <dgm:spPr/>
      <dgm:t>
        <a:bodyPr/>
        <a:lstStyle/>
        <a:p>
          <a:endParaRPr lang="en-US"/>
        </a:p>
      </dgm:t>
    </dgm:pt>
    <dgm:pt modelId="{427A44AE-9406-45FE-AFEE-8EB21F0FEEC3}" type="pres">
      <dgm:prSet presAssocID="{19D10CA4-1D36-4217-8EDB-C356809C9C3F}" presName="node" presStyleLbl="vennNode1" presStyleIdx="2" presStyleCnt="4" custScaleX="167976" custScaleY="157438" custRadScaleRad="110749" custRadScaleInc="-1">
        <dgm:presLayoutVars>
          <dgm:bulletEnabled val="1"/>
        </dgm:presLayoutVars>
      </dgm:prSet>
      <dgm:spPr/>
      <dgm:t>
        <a:bodyPr/>
        <a:lstStyle/>
        <a:p>
          <a:endParaRPr lang="en-US"/>
        </a:p>
      </dgm:t>
    </dgm:pt>
    <dgm:pt modelId="{C61B7654-DE6F-4FB0-90F6-BF94AA86E972}" type="pres">
      <dgm:prSet presAssocID="{B3E33CC3-E6D1-4474-933C-399D09C13DF7}" presName="node" presStyleLbl="vennNode1" presStyleIdx="3" presStyleCnt="4" custScaleX="160771" custScaleY="155516" custRadScaleRad="110308" custRadScaleInc="1608">
        <dgm:presLayoutVars>
          <dgm:bulletEnabled val="1"/>
        </dgm:presLayoutVars>
      </dgm:prSet>
      <dgm:spPr/>
      <dgm:t>
        <a:bodyPr/>
        <a:lstStyle/>
        <a:p>
          <a:endParaRPr lang="en-US"/>
        </a:p>
      </dgm:t>
    </dgm:pt>
  </dgm:ptLst>
  <dgm:cxnLst>
    <dgm:cxn modelId="{5201A8C1-6135-4038-8910-3964BC68BDA9}" srcId="{8DEE19F8-E54F-4603-9344-70326FC2224F}" destId="{B3E33CC3-E6D1-4474-933C-399D09C13DF7}" srcOrd="2" destOrd="0" parTransId="{DF084FAB-1264-4701-A4C7-2BF96F08CD09}" sibTransId="{C9868C76-0864-4C76-B745-EF66FAD5D4C7}"/>
    <dgm:cxn modelId="{E607C68A-0A1B-40C6-A942-83433447FBBA}" srcId="{8DEE19F8-E54F-4603-9344-70326FC2224F}" destId="{23314518-446A-4C70-92A0-B28934832A81}" srcOrd="0" destOrd="0" parTransId="{0D32AF73-B56B-443D-A3DF-6F9DE08D5EA5}" sibTransId="{2ED194A6-049E-4D01-AEAF-BDC47DFA8183}"/>
    <dgm:cxn modelId="{FA5C746A-8DDA-4EF1-B51E-86F5A895987C}" type="presOf" srcId="{B3E33CC3-E6D1-4474-933C-399D09C13DF7}" destId="{C61B7654-DE6F-4FB0-90F6-BF94AA86E972}" srcOrd="0" destOrd="0" presId="urn:microsoft.com/office/officeart/2005/8/layout/radial3"/>
    <dgm:cxn modelId="{A8764808-B235-4426-A014-F87769C4D0F6}" type="presOf" srcId="{8DEE19F8-E54F-4603-9344-70326FC2224F}" destId="{53570D46-73A7-4226-AB1A-18514C33D793}" srcOrd="0" destOrd="0" presId="urn:microsoft.com/office/officeart/2005/8/layout/radial3"/>
    <dgm:cxn modelId="{65C72B36-4146-44C7-A758-E7DB6405633E}" type="presOf" srcId="{23314518-446A-4C70-92A0-B28934832A81}" destId="{8CD2710A-0253-4E74-B15F-4F78E57A38BB}" srcOrd="0" destOrd="0" presId="urn:microsoft.com/office/officeart/2005/8/layout/radial3"/>
    <dgm:cxn modelId="{0D35B1DB-C7C8-44E5-BA96-351C39D9D506}" type="presOf" srcId="{B6E6529A-2D2D-4CF4-8F5F-7C9FA550E134}" destId="{C47ED8A0-BF9A-4FFD-BB5D-9E93D0ED6D5E}" srcOrd="0" destOrd="0" presId="urn:microsoft.com/office/officeart/2005/8/layout/radial3"/>
    <dgm:cxn modelId="{0F546BD8-5C60-4136-AF0B-D8D1186958D2}" srcId="{B6E6529A-2D2D-4CF4-8F5F-7C9FA550E134}" destId="{8DEE19F8-E54F-4603-9344-70326FC2224F}" srcOrd="0" destOrd="0" parTransId="{62201DE9-1C89-4053-A12D-7AE8AEFA75AD}" sibTransId="{F7B8F5FD-BDC1-4EFA-89A7-0D4459347631}"/>
    <dgm:cxn modelId="{9ACF78AB-157B-4CA9-B13E-2A589C503F68}" type="presOf" srcId="{19D10CA4-1D36-4217-8EDB-C356809C9C3F}" destId="{427A44AE-9406-45FE-AFEE-8EB21F0FEEC3}" srcOrd="0" destOrd="0" presId="urn:microsoft.com/office/officeart/2005/8/layout/radial3"/>
    <dgm:cxn modelId="{B51DCA53-7620-4842-B1C3-BF444D921BB9}" srcId="{8DEE19F8-E54F-4603-9344-70326FC2224F}" destId="{19D10CA4-1D36-4217-8EDB-C356809C9C3F}" srcOrd="1" destOrd="0" parTransId="{7559F01D-4A9A-430C-A7D7-5C41572E886E}" sibTransId="{70FF8FFE-E731-4A46-864C-3872DC04A966}"/>
    <dgm:cxn modelId="{B50AAE84-8C0C-4D62-8D3D-1300B3BCDF99}" type="presParOf" srcId="{C47ED8A0-BF9A-4FFD-BB5D-9E93D0ED6D5E}" destId="{90846C27-633F-411E-A8C6-2A543822A105}" srcOrd="0" destOrd="0" presId="urn:microsoft.com/office/officeart/2005/8/layout/radial3"/>
    <dgm:cxn modelId="{C17A0000-859E-4CCB-91F9-CBDC1A23CCAC}" type="presParOf" srcId="{90846C27-633F-411E-A8C6-2A543822A105}" destId="{53570D46-73A7-4226-AB1A-18514C33D793}" srcOrd="0" destOrd="0" presId="urn:microsoft.com/office/officeart/2005/8/layout/radial3"/>
    <dgm:cxn modelId="{BD54FE83-694D-4015-BC98-E17CFB36A15C}" type="presParOf" srcId="{90846C27-633F-411E-A8C6-2A543822A105}" destId="{8CD2710A-0253-4E74-B15F-4F78E57A38BB}" srcOrd="1" destOrd="0" presId="urn:microsoft.com/office/officeart/2005/8/layout/radial3"/>
    <dgm:cxn modelId="{375E3370-D10F-477E-B6F1-70531D12046B}" type="presParOf" srcId="{90846C27-633F-411E-A8C6-2A543822A105}" destId="{427A44AE-9406-45FE-AFEE-8EB21F0FEEC3}" srcOrd="2" destOrd="0" presId="urn:microsoft.com/office/officeart/2005/8/layout/radial3"/>
    <dgm:cxn modelId="{1D8F41B2-A6BC-4329-9159-6C656A0FDCFC}" type="presParOf" srcId="{90846C27-633F-411E-A8C6-2A543822A105}" destId="{C61B7654-DE6F-4FB0-90F6-BF94AA86E972}"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79F9E-7F3D-4F7F-BC41-260159AB0E8E}"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B6293D2D-40E4-4428-A4AF-EBF24FFA9508}">
      <dgm:prSet phldrT="[Text]"/>
      <dgm:spPr/>
      <dgm:t>
        <a:bodyPr/>
        <a:lstStyle/>
        <a:p>
          <a:r>
            <a:rPr lang="en-US" dirty="0" smtClean="0"/>
            <a:t>Data from Different Ecosystems</a:t>
          </a:r>
          <a:endParaRPr lang="en-US" dirty="0"/>
        </a:p>
      </dgm:t>
    </dgm:pt>
    <dgm:pt modelId="{00A77F2B-5D3F-43BF-801C-E8B3701535E6}" type="parTrans" cxnId="{DB084EE8-9F48-431B-AFEE-135D9CA683E1}">
      <dgm:prSet/>
      <dgm:spPr/>
      <dgm:t>
        <a:bodyPr/>
        <a:lstStyle/>
        <a:p>
          <a:endParaRPr lang="en-US"/>
        </a:p>
      </dgm:t>
    </dgm:pt>
    <dgm:pt modelId="{5153A8AD-C4C5-4001-8087-98EBF60F9D2D}" type="sibTrans" cxnId="{DB084EE8-9F48-431B-AFEE-135D9CA683E1}">
      <dgm:prSet/>
      <dgm:spPr/>
      <dgm:t>
        <a:bodyPr/>
        <a:lstStyle/>
        <a:p>
          <a:endParaRPr lang="en-US"/>
        </a:p>
      </dgm:t>
    </dgm:pt>
    <dgm:pt modelId="{6D2F6D80-8568-41F4-A1C5-B0C7ADE9A7D7}">
      <dgm:prSet phldrT="[Text]"/>
      <dgm:spPr/>
      <dgm:t>
        <a:bodyPr/>
        <a:lstStyle/>
        <a:p>
          <a:r>
            <a:rPr lang="en-US" dirty="0" smtClean="0"/>
            <a:t>Tool Development</a:t>
          </a:r>
          <a:endParaRPr lang="en-US" dirty="0"/>
        </a:p>
      </dgm:t>
    </dgm:pt>
    <dgm:pt modelId="{CEA1D16F-BD4C-452A-BAEA-88E94DAB13FA}" type="parTrans" cxnId="{96D38574-B412-4842-B64A-D8798D3E8133}">
      <dgm:prSet/>
      <dgm:spPr/>
      <dgm:t>
        <a:bodyPr/>
        <a:lstStyle/>
        <a:p>
          <a:endParaRPr lang="en-US"/>
        </a:p>
      </dgm:t>
    </dgm:pt>
    <dgm:pt modelId="{805FC139-F3D8-404B-B227-9910FD7440B9}" type="sibTrans" cxnId="{96D38574-B412-4842-B64A-D8798D3E8133}">
      <dgm:prSet/>
      <dgm:spPr/>
      <dgm:t>
        <a:bodyPr/>
        <a:lstStyle/>
        <a:p>
          <a:endParaRPr lang="en-US"/>
        </a:p>
      </dgm:t>
    </dgm:pt>
    <dgm:pt modelId="{DA5C321F-A2E0-4DF0-BB29-2C891A483397}">
      <dgm:prSet phldrT="[Text]"/>
      <dgm:spPr/>
      <dgm:t>
        <a:bodyPr/>
        <a:lstStyle/>
        <a:p>
          <a:r>
            <a:rPr lang="en-US" dirty="0" smtClean="0"/>
            <a:t>New Approaches</a:t>
          </a:r>
          <a:endParaRPr lang="en-US" dirty="0"/>
        </a:p>
      </dgm:t>
    </dgm:pt>
    <dgm:pt modelId="{76BF4F9C-775E-4DF3-887B-7D010B1D5F88}" type="parTrans" cxnId="{B359B140-D1A2-47DA-AE27-0BB626024C7A}">
      <dgm:prSet/>
      <dgm:spPr/>
      <dgm:t>
        <a:bodyPr/>
        <a:lstStyle/>
        <a:p>
          <a:endParaRPr lang="en-US"/>
        </a:p>
      </dgm:t>
    </dgm:pt>
    <dgm:pt modelId="{1F36B22F-9E3A-420E-93D6-61F6ABE4DC11}" type="sibTrans" cxnId="{B359B140-D1A2-47DA-AE27-0BB626024C7A}">
      <dgm:prSet/>
      <dgm:spPr/>
      <dgm:t>
        <a:bodyPr/>
        <a:lstStyle/>
        <a:p>
          <a:endParaRPr lang="en-US"/>
        </a:p>
      </dgm:t>
    </dgm:pt>
    <dgm:pt modelId="{08859AFD-C560-4767-9980-E383CD801910}">
      <dgm:prSet phldrT="[Text]"/>
      <dgm:spPr/>
      <dgm:t>
        <a:bodyPr/>
        <a:lstStyle/>
        <a:p>
          <a:r>
            <a:rPr lang="en-US" dirty="0" smtClean="0"/>
            <a:t>Partners for Collaborations</a:t>
          </a:r>
          <a:endParaRPr lang="en-US" dirty="0"/>
        </a:p>
      </dgm:t>
    </dgm:pt>
    <dgm:pt modelId="{24782FEA-2E35-4C91-BC8B-75C5D121C971}" type="parTrans" cxnId="{2BD1661F-C04B-4339-A8FE-3A2249D0D957}">
      <dgm:prSet/>
      <dgm:spPr/>
      <dgm:t>
        <a:bodyPr/>
        <a:lstStyle/>
        <a:p>
          <a:endParaRPr lang="en-US"/>
        </a:p>
      </dgm:t>
    </dgm:pt>
    <dgm:pt modelId="{19FD4DF4-4CBE-4ACE-8ABB-DF4A603E1FC6}" type="sibTrans" cxnId="{2BD1661F-C04B-4339-A8FE-3A2249D0D957}">
      <dgm:prSet/>
      <dgm:spPr/>
      <dgm:t>
        <a:bodyPr/>
        <a:lstStyle/>
        <a:p>
          <a:endParaRPr lang="en-US"/>
        </a:p>
      </dgm:t>
    </dgm:pt>
    <dgm:pt modelId="{F765C959-5C8B-49DC-A148-E4D5D13916C1}" type="pres">
      <dgm:prSet presAssocID="{AA879F9E-7F3D-4F7F-BC41-260159AB0E8E}" presName="linearFlow" presStyleCnt="0">
        <dgm:presLayoutVars>
          <dgm:dir/>
          <dgm:resizeHandles val="exact"/>
        </dgm:presLayoutVars>
      </dgm:prSet>
      <dgm:spPr/>
      <dgm:t>
        <a:bodyPr/>
        <a:lstStyle/>
        <a:p>
          <a:endParaRPr lang="en-US"/>
        </a:p>
      </dgm:t>
    </dgm:pt>
    <dgm:pt modelId="{8132893C-2B58-48E0-A793-EC5E4B5CCF52}" type="pres">
      <dgm:prSet presAssocID="{B6293D2D-40E4-4428-A4AF-EBF24FFA9508}" presName="composite" presStyleCnt="0"/>
      <dgm:spPr/>
    </dgm:pt>
    <dgm:pt modelId="{49D2FCEA-FB88-4856-BA77-DF1E4C66420F}" type="pres">
      <dgm:prSet presAssocID="{B6293D2D-40E4-4428-A4AF-EBF24FFA9508}" presName="imgShp" presStyleLbl="fgImgPlace1" presStyleIdx="0" presStyleCnt="4" custScaleX="125985" custScaleY="1197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4766E979-5FC4-41CB-A0E9-D452C186735A}" type="pres">
      <dgm:prSet presAssocID="{B6293D2D-40E4-4428-A4AF-EBF24FFA9508}" presName="txShp" presStyleLbl="node1" presStyleIdx="0" presStyleCnt="4">
        <dgm:presLayoutVars>
          <dgm:bulletEnabled val="1"/>
        </dgm:presLayoutVars>
      </dgm:prSet>
      <dgm:spPr/>
      <dgm:t>
        <a:bodyPr/>
        <a:lstStyle/>
        <a:p>
          <a:endParaRPr lang="en-US"/>
        </a:p>
      </dgm:t>
    </dgm:pt>
    <dgm:pt modelId="{8FBD00A1-980B-4778-B450-1582AC2F93AD}" type="pres">
      <dgm:prSet presAssocID="{5153A8AD-C4C5-4001-8087-98EBF60F9D2D}" presName="spacing" presStyleCnt="0"/>
      <dgm:spPr/>
    </dgm:pt>
    <dgm:pt modelId="{071E51A3-FAE5-4243-BE19-34CA1A6354F4}" type="pres">
      <dgm:prSet presAssocID="{6D2F6D80-8568-41F4-A1C5-B0C7ADE9A7D7}" presName="composite" presStyleCnt="0"/>
      <dgm:spPr/>
    </dgm:pt>
    <dgm:pt modelId="{36F4DFF4-D9BF-4EBC-B22F-BBA82488AE52}" type="pres">
      <dgm:prSet presAssocID="{6D2F6D80-8568-41F4-A1C5-B0C7ADE9A7D7}" presName="imgShp" presStyleLbl="fgImgPlace1" presStyleIdx="1" presStyleCnt="4" custScaleX="132155" custScaleY="12110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4A20E97-1CFA-461C-82B5-9219B53B56F7}" type="pres">
      <dgm:prSet presAssocID="{6D2F6D80-8568-41F4-A1C5-B0C7ADE9A7D7}" presName="txShp" presStyleLbl="node1" presStyleIdx="1" presStyleCnt="4">
        <dgm:presLayoutVars>
          <dgm:bulletEnabled val="1"/>
        </dgm:presLayoutVars>
      </dgm:prSet>
      <dgm:spPr/>
      <dgm:t>
        <a:bodyPr/>
        <a:lstStyle/>
        <a:p>
          <a:endParaRPr lang="en-US"/>
        </a:p>
      </dgm:t>
    </dgm:pt>
    <dgm:pt modelId="{DA8269F0-6448-4B83-9514-59BD946555EB}" type="pres">
      <dgm:prSet presAssocID="{805FC139-F3D8-404B-B227-9910FD7440B9}" presName="spacing" presStyleCnt="0"/>
      <dgm:spPr/>
    </dgm:pt>
    <dgm:pt modelId="{7EF3D3ED-2107-4A80-A0AA-5545D2307B60}" type="pres">
      <dgm:prSet presAssocID="{DA5C321F-A2E0-4DF0-BB29-2C891A483397}" presName="composite" presStyleCnt="0"/>
      <dgm:spPr/>
    </dgm:pt>
    <dgm:pt modelId="{6FCFCC57-5E5F-494E-BA56-D89ECABE3F3D}" type="pres">
      <dgm:prSet presAssocID="{DA5C321F-A2E0-4DF0-BB29-2C891A483397}" presName="imgShp" presStyleLbl="fgImgPlace1" presStyleIdx="2" presStyleCnt="4" custScaleX="139155" custScaleY="136928"/>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08756EC4-459D-45D9-8480-7A51B752ACD6}" type="pres">
      <dgm:prSet presAssocID="{DA5C321F-A2E0-4DF0-BB29-2C891A483397}" presName="txShp" presStyleLbl="node1" presStyleIdx="2" presStyleCnt="4">
        <dgm:presLayoutVars>
          <dgm:bulletEnabled val="1"/>
        </dgm:presLayoutVars>
      </dgm:prSet>
      <dgm:spPr/>
      <dgm:t>
        <a:bodyPr/>
        <a:lstStyle/>
        <a:p>
          <a:endParaRPr lang="en-US"/>
        </a:p>
      </dgm:t>
    </dgm:pt>
    <dgm:pt modelId="{C6C26A4F-A1A8-47DA-979D-8816B790C3A7}" type="pres">
      <dgm:prSet presAssocID="{1F36B22F-9E3A-420E-93D6-61F6ABE4DC11}" presName="spacing" presStyleCnt="0"/>
      <dgm:spPr/>
    </dgm:pt>
    <dgm:pt modelId="{BD94FF6C-F224-499F-BD1F-F63D17972999}" type="pres">
      <dgm:prSet presAssocID="{08859AFD-C560-4767-9980-E383CD801910}" presName="composite" presStyleCnt="0"/>
      <dgm:spPr/>
    </dgm:pt>
    <dgm:pt modelId="{9A2098C6-0D0C-40F1-A5E2-5A51F4627D5D}" type="pres">
      <dgm:prSet presAssocID="{08859AFD-C560-4767-9980-E383CD801910}" presName="imgShp" presStyleLbl="fgImgPlace1" presStyleIdx="3" presStyleCnt="4" custScaleX="146646" custScaleY="14609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9000" r="-29000"/>
          </a:stretch>
        </a:blipFill>
      </dgm:spPr>
    </dgm:pt>
    <dgm:pt modelId="{AE45DF99-05F1-4786-B810-14D5D9B7F399}" type="pres">
      <dgm:prSet presAssocID="{08859AFD-C560-4767-9980-E383CD801910}" presName="txShp" presStyleLbl="node1" presStyleIdx="3" presStyleCnt="4">
        <dgm:presLayoutVars>
          <dgm:bulletEnabled val="1"/>
        </dgm:presLayoutVars>
      </dgm:prSet>
      <dgm:spPr/>
      <dgm:t>
        <a:bodyPr/>
        <a:lstStyle/>
        <a:p>
          <a:endParaRPr lang="en-US"/>
        </a:p>
      </dgm:t>
    </dgm:pt>
  </dgm:ptLst>
  <dgm:cxnLst>
    <dgm:cxn modelId="{B454A63C-9402-4A4F-8B4B-543C16FD7350}" type="presOf" srcId="{08859AFD-C560-4767-9980-E383CD801910}" destId="{AE45DF99-05F1-4786-B810-14D5D9B7F399}" srcOrd="0" destOrd="0" presId="urn:microsoft.com/office/officeart/2005/8/layout/vList3"/>
    <dgm:cxn modelId="{5EC446C7-5D7D-462D-BE5A-E2C5EC9B61E1}" type="presOf" srcId="{AA879F9E-7F3D-4F7F-BC41-260159AB0E8E}" destId="{F765C959-5C8B-49DC-A148-E4D5D13916C1}" srcOrd="0" destOrd="0" presId="urn:microsoft.com/office/officeart/2005/8/layout/vList3"/>
    <dgm:cxn modelId="{811C821B-E246-4DF2-81A8-80E1CA24B265}" type="presOf" srcId="{B6293D2D-40E4-4428-A4AF-EBF24FFA9508}" destId="{4766E979-5FC4-41CB-A0E9-D452C186735A}" srcOrd="0" destOrd="0" presId="urn:microsoft.com/office/officeart/2005/8/layout/vList3"/>
    <dgm:cxn modelId="{96D38574-B412-4842-B64A-D8798D3E8133}" srcId="{AA879F9E-7F3D-4F7F-BC41-260159AB0E8E}" destId="{6D2F6D80-8568-41F4-A1C5-B0C7ADE9A7D7}" srcOrd="1" destOrd="0" parTransId="{CEA1D16F-BD4C-452A-BAEA-88E94DAB13FA}" sibTransId="{805FC139-F3D8-404B-B227-9910FD7440B9}"/>
    <dgm:cxn modelId="{B359B140-D1A2-47DA-AE27-0BB626024C7A}" srcId="{AA879F9E-7F3D-4F7F-BC41-260159AB0E8E}" destId="{DA5C321F-A2E0-4DF0-BB29-2C891A483397}" srcOrd="2" destOrd="0" parTransId="{76BF4F9C-775E-4DF3-887B-7D010B1D5F88}" sibTransId="{1F36B22F-9E3A-420E-93D6-61F6ABE4DC11}"/>
    <dgm:cxn modelId="{2BD1661F-C04B-4339-A8FE-3A2249D0D957}" srcId="{AA879F9E-7F3D-4F7F-BC41-260159AB0E8E}" destId="{08859AFD-C560-4767-9980-E383CD801910}" srcOrd="3" destOrd="0" parTransId="{24782FEA-2E35-4C91-BC8B-75C5D121C971}" sibTransId="{19FD4DF4-4CBE-4ACE-8ABB-DF4A603E1FC6}"/>
    <dgm:cxn modelId="{B229F792-88D5-42C7-88CD-44423B59A96C}" type="presOf" srcId="{DA5C321F-A2E0-4DF0-BB29-2C891A483397}" destId="{08756EC4-459D-45D9-8480-7A51B752ACD6}" srcOrd="0" destOrd="0" presId="urn:microsoft.com/office/officeart/2005/8/layout/vList3"/>
    <dgm:cxn modelId="{89011531-066E-4E04-8DAA-122A4CA34B58}" type="presOf" srcId="{6D2F6D80-8568-41F4-A1C5-B0C7ADE9A7D7}" destId="{94A20E97-1CFA-461C-82B5-9219B53B56F7}" srcOrd="0" destOrd="0" presId="urn:microsoft.com/office/officeart/2005/8/layout/vList3"/>
    <dgm:cxn modelId="{DB084EE8-9F48-431B-AFEE-135D9CA683E1}" srcId="{AA879F9E-7F3D-4F7F-BC41-260159AB0E8E}" destId="{B6293D2D-40E4-4428-A4AF-EBF24FFA9508}" srcOrd="0" destOrd="0" parTransId="{00A77F2B-5D3F-43BF-801C-E8B3701535E6}" sibTransId="{5153A8AD-C4C5-4001-8087-98EBF60F9D2D}"/>
    <dgm:cxn modelId="{37F54045-9EF2-429A-99E9-BAE542CF3926}" type="presParOf" srcId="{F765C959-5C8B-49DC-A148-E4D5D13916C1}" destId="{8132893C-2B58-48E0-A793-EC5E4B5CCF52}" srcOrd="0" destOrd="0" presId="urn:microsoft.com/office/officeart/2005/8/layout/vList3"/>
    <dgm:cxn modelId="{07AF2F20-B598-4869-8D14-B39562D0A7CE}" type="presParOf" srcId="{8132893C-2B58-48E0-A793-EC5E4B5CCF52}" destId="{49D2FCEA-FB88-4856-BA77-DF1E4C66420F}" srcOrd="0" destOrd="0" presId="urn:microsoft.com/office/officeart/2005/8/layout/vList3"/>
    <dgm:cxn modelId="{C72BF52E-55DE-4F34-A8AC-607D38A00695}" type="presParOf" srcId="{8132893C-2B58-48E0-A793-EC5E4B5CCF52}" destId="{4766E979-5FC4-41CB-A0E9-D452C186735A}" srcOrd="1" destOrd="0" presId="urn:microsoft.com/office/officeart/2005/8/layout/vList3"/>
    <dgm:cxn modelId="{96C9A318-B20C-4827-AC16-5BEE68E3F3F0}" type="presParOf" srcId="{F765C959-5C8B-49DC-A148-E4D5D13916C1}" destId="{8FBD00A1-980B-4778-B450-1582AC2F93AD}" srcOrd="1" destOrd="0" presId="urn:microsoft.com/office/officeart/2005/8/layout/vList3"/>
    <dgm:cxn modelId="{9C18F81E-D2EB-4553-BE11-45F2A0B50AA8}" type="presParOf" srcId="{F765C959-5C8B-49DC-A148-E4D5D13916C1}" destId="{071E51A3-FAE5-4243-BE19-34CA1A6354F4}" srcOrd="2" destOrd="0" presId="urn:microsoft.com/office/officeart/2005/8/layout/vList3"/>
    <dgm:cxn modelId="{BB7FE724-A428-40A2-8C29-A06357A56ABC}" type="presParOf" srcId="{071E51A3-FAE5-4243-BE19-34CA1A6354F4}" destId="{36F4DFF4-D9BF-4EBC-B22F-BBA82488AE52}" srcOrd="0" destOrd="0" presId="urn:microsoft.com/office/officeart/2005/8/layout/vList3"/>
    <dgm:cxn modelId="{2C9E364A-F036-4F7D-908D-0B0164B6A423}" type="presParOf" srcId="{071E51A3-FAE5-4243-BE19-34CA1A6354F4}" destId="{94A20E97-1CFA-461C-82B5-9219B53B56F7}" srcOrd="1" destOrd="0" presId="urn:microsoft.com/office/officeart/2005/8/layout/vList3"/>
    <dgm:cxn modelId="{CA354B0D-BE45-4744-BB91-E7ED57455516}" type="presParOf" srcId="{F765C959-5C8B-49DC-A148-E4D5D13916C1}" destId="{DA8269F0-6448-4B83-9514-59BD946555EB}" srcOrd="3" destOrd="0" presId="urn:microsoft.com/office/officeart/2005/8/layout/vList3"/>
    <dgm:cxn modelId="{02828699-2EB8-4CBD-A46B-901550BEE901}" type="presParOf" srcId="{F765C959-5C8B-49DC-A148-E4D5D13916C1}" destId="{7EF3D3ED-2107-4A80-A0AA-5545D2307B60}" srcOrd="4" destOrd="0" presId="urn:microsoft.com/office/officeart/2005/8/layout/vList3"/>
    <dgm:cxn modelId="{818E2FCD-FFBA-48AB-99B9-8B317754E3AD}" type="presParOf" srcId="{7EF3D3ED-2107-4A80-A0AA-5545D2307B60}" destId="{6FCFCC57-5E5F-494E-BA56-D89ECABE3F3D}" srcOrd="0" destOrd="0" presId="urn:microsoft.com/office/officeart/2005/8/layout/vList3"/>
    <dgm:cxn modelId="{2202C9EA-E14D-405E-8F3C-C46E408CD187}" type="presParOf" srcId="{7EF3D3ED-2107-4A80-A0AA-5545D2307B60}" destId="{08756EC4-459D-45D9-8480-7A51B752ACD6}" srcOrd="1" destOrd="0" presId="urn:microsoft.com/office/officeart/2005/8/layout/vList3"/>
    <dgm:cxn modelId="{46075FCF-25F1-419B-8E33-77291C80A1E2}" type="presParOf" srcId="{F765C959-5C8B-49DC-A148-E4D5D13916C1}" destId="{C6C26A4F-A1A8-47DA-979D-8816B790C3A7}" srcOrd="5" destOrd="0" presId="urn:microsoft.com/office/officeart/2005/8/layout/vList3"/>
    <dgm:cxn modelId="{BA5A7B4B-3875-4283-B4EC-4284EB4AF42A}" type="presParOf" srcId="{F765C959-5C8B-49DC-A148-E4D5D13916C1}" destId="{BD94FF6C-F224-499F-BD1F-F63D17972999}" srcOrd="6" destOrd="0" presId="urn:microsoft.com/office/officeart/2005/8/layout/vList3"/>
    <dgm:cxn modelId="{1ACA81D8-A822-4873-8FF6-9021DD05E0CC}" type="presParOf" srcId="{BD94FF6C-F224-499F-BD1F-F63D17972999}" destId="{9A2098C6-0D0C-40F1-A5E2-5A51F4627D5D}" srcOrd="0" destOrd="0" presId="urn:microsoft.com/office/officeart/2005/8/layout/vList3"/>
    <dgm:cxn modelId="{5E7221FE-4CAC-4B39-9FAD-1A285EF656A7}" type="presParOf" srcId="{BD94FF6C-F224-499F-BD1F-F63D17972999}" destId="{AE45DF99-05F1-4786-B810-14D5D9B7F39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70D46-73A7-4226-AB1A-18514C33D793}">
      <dsp:nvSpPr>
        <dsp:cNvPr id="0" name=""/>
        <dsp:cNvSpPr/>
      </dsp:nvSpPr>
      <dsp:spPr>
        <a:xfrm>
          <a:off x="2458557" y="1506061"/>
          <a:ext cx="3884934" cy="3884934"/>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Information Management</a:t>
          </a:r>
          <a:endParaRPr lang="en-US" sz="3600" b="1" kern="1200" dirty="0"/>
        </a:p>
      </dsp:txBody>
      <dsp:txXfrm>
        <a:off x="3027492" y="2074996"/>
        <a:ext cx="2747064" cy="2747064"/>
      </dsp:txXfrm>
    </dsp:sp>
    <dsp:sp modelId="{8CD2710A-0253-4E74-B15F-4F78E57A38BB}">
      <dsp:nvSpPr>
        <dsp:cNvPr id="0" name=""/>
        <dsp:cNvSpPr/>
      </dsp:nvSpPr>
      <dsp:spPr>
        <a:xfrm>
          <a:off x="2895588" y="-152402"/>
          <a:ext cx="3082074" cy="288555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Ecology</a:t>
          </a:r>
          <a:endParaRPr lang="en-US" sz="3400" kern="1200" dirty="0"/>
        </a:p>
      </dsp:txBody>
      <dsp:txXfrm>
        <a:off x="3346947" y="270178"/>
        <a:ext cx="2179356" cy="2040394"/>
      </dsp:txXfrm>
    </dsp:sp>
    <dsp:sp modelId="{427A44AE-9406-45FE-AFEE-8EB21F0FEEC3}">
      <dsp:nvSpPr>
        <dsp:cNvPr id="0" name=""/>
        <dsp:cNvSpPr/>
      </dsp:nvSpPr>
      <dsp:spPr>
        <a:xfrm>
          <a:off x="5215475" y="3485687"/>
          <a:ext cx="3262879" cy="3058181"/>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Social Dynamics</a:t>
          </a:r>
          <a:endParaRPr lang="en-US" sz="3400" kern="1200" dirty="0"/>
        </a:p>
      </dsp:txBody>
      <dsp:txXfrm>
        <a:off x="5693313" y="3933547"/>
        <a:ext cx="2307203" cy="2162461"/>
      </dsp:txXfrm>
    </dsp:sp>
    <dsp:sp modelId="{C61B7654-DE6F-4FB0-90F6-BF94AA86E972}">
      <dsp:nvSpPr>
        <dsp:cNvPr id="0" name=""/>
        <dsp:cNvSpPr/>
      </dsp:nvSpPr>
      <dsp:spPr>
        <a:xfrm>
          <a:off x="401157" y="3504354"/>
          <a:ext cx="3122924" cy="302084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Informatics</a:t>
          </a:r>
          <a:endParaRPr lang="en-US" sz="3400" kern="1200" dirty="0"/>
        </a:p>
      </dsp:txBody>
      <dsp:txXfrm>
        <a:off x="858499" y="3946747"/>
        <a:ext cx="2208240" cy="2136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E979-5FC4-41CB-A0E9-D452C186735A}">
      <dsp:nvSpPr>
        <dsp:cNvPr id="0" name=""/>
        <dsp:cNvSpPr/>
      </dsp:nvSpPr>
      <dsp:spPr>
        <a:xfrm rot="10800000">
          <a:off x="1692896" y="81470"/>
          <a:ext cx="5715492" cy="8041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61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Data from Different Ecosystems</a:t>
          </a:r>
          <a:endParaRPr lang="en-US" sz="2800" kern="1200" dirty="0"/>
        </a:p>
      </dsp:txBody>
      <dsp:txXfrm rot="10800000">
        <a:off x="1893936" y="81470"/>
        <a:ext cx="5514452" cy="804160"/>
      </dsp:txXfrm>
    </dsp:sp>
    <dsp:sp modelId="{49D2FCEA-FB88-4856-BA77-DF1E4C66420F}">
      <dsp:nvSpPr>
        <dsp:cNvPr id="0" name=""/>
        <dsp:cNvSpPr/>
      </dsp:nvSpPr>
      <dsp:spPr>
        <a:xfrm>
          <a:off x="1186335" y="2184"/>
          <a:ext cx="1013121" cy="96273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20E97-1CFA-461C-82B5-9219B53B56F7}">
      <dsp:nvSpPr>
        <dsp:cNvPr id="0" name=""/>
        <dsp:cNvSpPr/>
      </dsp:nvSpPr>
      <dsp:spPr>
        <a:xfrm rot="10800000">
          <a:off x="1705301" y="1289832"/>
          <a:ext cx="5715492" cy="8041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61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Tool Development</a:t>
          </a:r>
          <a:endParaRPr lang="en-US" sz="2800" kern="1200" dirty="0"/>
        </a:p>
      </dsp:txBody>
      <dsp:txXfrm rot="10800000">
        <a:off x="1906341" y="1289832"/>
        <a:ext cx="5514452" cy="804160"/>
      </dsp:txXfrm>
    </dsp:sp>
    <dsp:sp modelId="{36F4DFF4-D9BF-4EBC-B22F-BBA82488AE52}">
      <dsp:nvSpPr>
        <dsp:cNvPr id="0" name=""/>
        <dsp:cNvSpPr/>
      </dsp:nvSpPr>
      <dsp:spPr>
        <a:xfrm>
          <a:off x="1173931" y="1204965"/>
          <a:ext cx="1062738" cy="9738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56EC4-459D-45D9-8480-7A51B752ACD6}">
      <dsp:nvSpPr>
        <dsp:cNvPr id="0" name=""/>
        <dsp:cNvSpPr/>
      </dsp:nvSpPr>
      <dsp:spPr>
        <a:xfrm rot="10800000">
          <a:off x="1719373" y="2567388"/>
          <a:ext cx="5715492" cy="8041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61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New Approaches</a:t>
          </a:r>
          <a:endParaRPr lang="en-US" sz="2800" kern="1200" dirty="0"/>
        </a:p>
      </dsp:txBody>
      <dsp:txXfrm rot="10800000">
        <a:off x="1920413" y="2567388"/>
        <a:ext cx="5514452" cy="804160"/>
      </dsp:txXfrm>
    </dsp:sp>
    <dsp:sp modelId="{6FCFCC57-5E5F-494E-BA56-D89ECABE3F3D}">
      <dsp:nvSpPr>
        <dsp:cNvPr id="0" name=""/>
        <dsp:cNvSpPr/>
      </dsp:nvSpPr>
      <dsp:spPr>
        <a:xfrm>
          <a:off x="1159858" y="2418908"/>
          <a:ext cx="1119029" cy="11011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5DF99-05F1-4786-B810-14D5D9B7F399}">
      <dsp:nvSpPr>
        <dsp:cNvPr id="0" name=""/>
        <dsp:cNvSpPr/>
      </dsp:nvSpPr>
      <dsp:spPr>
        <a:xfrm rot="10800000">
          <a:off x="1734433" y="3945428"/>
          <a:ext cx="5715492" cy="80416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461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Partners for Collaborations</a:t>
          </a:r>
          <a:endParaRPr lang="en-US" sz="2800" kern="1200" dirty="0"/>
        </a:p>
      </dsp:txBody>
      <dsp:txXfrm rot="10800000">
        <a:off x="1935473" y="3945428"/>
        <a:ext cx="5514452" cy="804160"/>
      </dsp:txXfrm>
    </dsp:sp>
    <dsp:sp modelId="{9A2098C6-0D0C-40F1-A5E2-5A51F4627D5D}">
      <dsp:nvSpPr>
        <dsp:cNvPr id="0" name=""/>
        <dsp:cNvSpPr/>
      </dsp:nvSpPr>
      <dsp:spPr>
        <a:xfrm>
          <a:off x="1144799" y="3760077"/>
          <a:ext cx="1179269" cy="117486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9000" r="-2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6CE59-7930-4001-BD89-1C1248DDEF9F}" type="datetimeFigureOut">
              <a:rPr lang="en-US" smtClean="0"/>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7E824-9BFE-4B38-A091-A89FF3BCE8CE}" type="slidenum">
              <a:rPr lang="en-US" smtClean="0"/>
              <a:t>‹#›</a:t>
            </a:fld>
            <a:endParaRPr lang="en-US"/>
          </a:p>
        </p:txBody>
      </p:sp>
    </p:spTree>
    <p:extLst>
      <p:ext uri="{BB962C8B-B14F-4D97-AF65-F5344CB8AC3E}">
        <p14:creationId xmlns:p14="http://schemas.microsoft.com/office/powerpoint/2010/main" val="121634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aspect of LTER Information</a:t>
            </a:r>
            <a:r>
              <a:rPr lang="en-US" baseline="0" dirty="0" smtClean="0"/>
              <a:t> management is to enable new scientific discoveries by making the sorts of data available that are required to address long term, regional, global and multidisciplinary questions</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a:t>
            </a:fld>
            <a:endParaRPr lang="en-US"/>
          </a:p>
        </p:txBody>
      </p:sp>
    </p:spTree>
    <p:extLst>
      <p:ext uri="{BB962C8B-B14F-4D97-AF65-F5344CB8AC3E}">
        <p14:creationId xmlns:p14="http://schemas.microsoft.com/office/powerpoint/2010/main" val="11860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many Activities to explain in detail</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19</a:t>
            </a:fld>
            <a:endParaRPr lang="en-US"/>
          </a:p>
        </p:txBody>
      </p:sp>
    </p:spTree>
    <p:extLst>
      <p:ext uri="{BB962C8B-B14F-4D97-AF65-F5344CB8AC3E}">
        <p14:creationId xmlns:p14="http://schemas.microsoft.com/office/powerpoint/2010/main" val="323982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training activities, many early on to set the stage for later workshops</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20</a:t>
            </a:fld>
            <a:endParaRPr lang="en-US"/>
          </a:p>
        </p:txBody>
      </p:sp>
    </p:spTree>
    <p:extLst>
      <p:ext uri="{BB962C8B-B14F-4D97-AF65-F5344CB8AC3E}">
        <p14:creationId xmlns:p14="http://schemas.microsoft.com/office/powerpoint/2010/main" val="120773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paved the way for workshops that combined IM tools</a:t>
            </a:r>
            <a:r>
              <a:rPr lang="en-US" baseline="0" dirty="0" smtClean="0"/>
              <a:t> with science questions</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21</a:t>
            </a:fld>
            <a:endParaRPr lang="en-US"/>
          </a:p>
        </p:txBody>
      </p:sp>
    </p:spTree>
    <p:extLst>
      <p:ext uri="{BB962C8B-B14F-4D97-AF65-F5344CB8AC3E}">
        <p14:creationId xmlns:p14="http://schemas.microsoft.com/office/powerpoint/2010/main" val="231426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activities were catalyzed</a:t>
            </a:r>
            <a:r>
              <a:rPr lang="en-US" baseline="0" dirty="0" smtClean="0"/>
              <a:t> by interactions with the US LTER, but did not require US LTER involvement</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22</a:t>
            </a:fld>
            <a:endParaRPr lang="en-US"/>
          </a:p>
        </p:txBody>
      </p:sp>
    </p:spTree>
    <p:extLst>
      <p:ext uri="{BB962C8B-B14F-4D97-AF65-F5344CB8AC3E}">
        <p14:creationId xmlns:p14="http://schemas.microsoft.com/office/powerpoint/2010/main" val="640051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information managers and other</a:t>
            </a:r>
            <a:r>
              <a:rPr lang="en-US" baseline="0" dirty="0" smtClean="0"/>
              <a:t> investigators and graduate students also participated in a series of workshops. Note Peter McCartney, now at NSF in the back row.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23</a:t>
            </a:fld>
            <a:endParaRPr lang="en-US"/>
          </a:p>
        </p:txBody>
      </p:sp>
    </p:spTree>
    <p:extLst>
      <p:ext uri="{BB962C8B-B14F-4D97-AF65-F5344CB8AC3E}">
        <p14:creationId xmlns:p14="http://schemas.microsoft.com/office/powerpoint/2010/main" val="179519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search interface uses</a:t>
            </a:r>
            <a:r>
              <a:rPr lang="en-US" baseline="0" dirty="0" smtClean="0"/>
              <a:t> lexical relationships to get around problems with inexact equivalences and other problems that arise with multilingual data</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25</a:t>
            </a:fld>
            <a:endParaRPr lang="en-US"/>
          </a:p>
        </p:txBody>
      </p:sp>
    </p:spTree>
    <p:extLst>
      <p:ext uri="{BB962C8B-B14F-4D97-AF65-F5344CB8AC3E}">
        <p14:creationId xmlns:p14="http://schemas.microsoft.com/office/powerpoint/2010/main" val="159740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searched on Bosque (</a:t>
            </a:r>
            <a:r>
              <a:rPr lang="en-US" dirty="0" err="1" smtClean="0"/>
              <a:t>spanish</a:t>
            </a:r>
            <a:r>
              <a:rPr lang="en-US" dirty="0" smtClean="0"/>
              <a:t>) and came</a:t>
            </a:r>
            <a:r>
              <a:rPr lang="en-US" baseline="0" dirty="0" smtClean="0"/>
              <a:t> up with 118 datasets for forests in Brazil (Portuguese)  - finding “</a:t>
            </a:r>
            <a:r>
              <a:rPr lang="en-US" baseline="0" dirty="0" err="1" smtClean="0"/>
              <a:t>Floresta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26</a:t>
            </a:fld>
            <a:endParaRPr lang="en-US"/>
          </a:p>
        </p:txBody>
      </p:sp>
    </p:spTree>
    <p:extLst>
      <p:ext uri="{BB962C8B-B14F-4D97-AF65-F5344CB8AC3E}">
        <p14:creationId xmlns:p14="http://schemas.microsoft.com/office/powerpoint/2010/main" val="264269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may contributions that</a:t>
            </a:r>
            <a:r>
              <a:rPr lang="en-US" baseline="0" dirty="0" smtClean="0"/>
              <a:t> would not have happened within the US alone. Notably EML has been expanded to include multilingual support.</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27</a:t>
            </a:fld>
            <a:endParaRPr lang="en-US"/>
          </a:p>
        </p:txBody>
      </p:sp>
    </p:spTree>
    <p:extLst>
      <p:ext uri="{BB962C8B-B14F-4D97-AF65-F5344CB8AC3E}">
        <p14:creationId xmlns:p14="http://schemas.microsoft.com/office/powerpoint/2010/main" val="394128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chance to get together and</a:t>
            </a:r>
            <a:r>
              <a:rPr lang="en-US" baseline="0" dirty="0" smtClean="0"/>
              <a:t> work on projects over a long time frame has been a critical element.  We now have a good idea of each other’s interests and capabilities that make interactions more productive.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29</a:t>
            </a:fld>
            <a:endParaRPr lang="en-US"/>
          </a:p>
        </p:txBody>
      </p:sp>
    </p:spTree>
    <p:extLst>
      <p:ext uri="{BB962C8B-B14F-4D97-AF65-F5344CB8AC3E}">
        <p14:creationId xmlns:p14="http://schemas.microsoft.com/office/powerpoint/2010/main" val="168445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news story on training in Ecological Informatics.  We had no direct role in this workshop,</a:t>
            </a:r>
            <a:r>
              <a:rPr lang="en-US" baseline="0" dirty="0" smtClean="0"/>
              <a:t> but it would never have happened without ILTER</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31</a:t>
            </a:fld>
            <a:endParaRPr lang="en-US"/>
          </a:p>
        </p:txBody>
      </p:sp>
    </p:spTree>
    <p:extLst>
      <p:ext uri="{BB962C8B-B14F-4D97-AF65-F5344CB8AC3E}">
        <p14:creationId xmlns:p14="http://schemas.microsoft.com/office/powerpoint/2010/main" val="400373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Ecological Information management is a challenging</a:t>
            </a:r>
            <a:r>
              <a:rPr lang="en-US" baseline="0" dirty="0" smtClean="0"/>
              <a:t> field that needs to integrate a diverse array of activities in order to be successful.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3</a:t>
            </a:fld>
            <a:endParaRPr lang="en-US"/>
          </a:p>
        </p:txBody>
      </p:sp>
    </p:spTree>
    <p:extLst>
      <p:ext uri="{BB962C8B-B14F-4D97-AF65-F5344CB8AC3E}">
        <p14:creationId xmlns:p14="http://schemas.microsoft.com/office/powerpoint/2010/main" val="321249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 especially to </a:t>
            </a:r>
            <a:r>
              <a:rPr lang="en-US" dirty="0" err="1" smtClean="0"/>
              <a:t>Chau</a:t>
            </a:r>
            <a:r>
              <a:rPr lang="en-US" dirty="0" smtClean="0"/>
              <a:t>-Chin</a:t>
            </a:r>
            <a:r>
              <a:rPr lang="en-US" baseline="0" dirty="0" smtClean="0"/>
              <a:t> Lin, Hen-</a:t>
            </a:r>
            <a:r>
              <a:rPr lang="en-US" baseline="0" dirty="0" err="1" smtClean="0"/>
              <a:t>biau</a:t>
            </a:r>
            <a:r>
              <a:rPr lang="en-US" baseline="0" dirty="0" smtClean="0"/>
              <a:t> King and all the other participants in the East-Asia Pacific </a:t>
            </a:r>
            <a:r>
              <a:rPr lang="en-US" baseline="0" smtClean="0"/>
              <a:t>ILTER efforts!</a:t>
            </a:r>
            <a:endParaRPr lang="en-US"/>
          </a:p>
        </p:txBody>
      </p:sp>
      <p:sp>
        <p:nvSpPr>
          <p:cNvPr id="4" name="Slide Number Placeholder 3"/>
          <p:cNvSpPr>
            <a:spLocks noGrp="1"/>
          </p:cNvSpPr>
          <p:nvPr>
            <p:ph type="sldNum" sz="quarter" idx="10"/>
          </p:nvPr>
        </p:nvSpPr>
        <p:spPr/>
        <p:txBody>
          <a:bodyPr/>
          <a:lstStyle/>
          <a:p>
            <a:fld id="{80E7E824-9BFE-4B38-A091-A89FF3BCE8CE}" type="slidenum">
              <a:rPr lang="en-US" smtClean="0"/>
              <a:t>32</a:t>
            </a:fld>
            <a:endParaRPr lang="en-US"/>
          </a:p>
        </p:txBody>
      </p:sp>
    </p:spTree>
    <p:extLst>
      <p:ext uri="{BB962C8B-B14F-4D97-AF65-F5344CB8AC3E}">
        <p14:creationId xmlns:p14="http://schemas.microsoft.com/office/powerpoint/2010/main" val="53426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come a long way since 1994 when the LTER network started sharing data over the web.  Key features have been tool and standard development and helping</a:t>
            </a:r>
            <a:r>
              <a:rPr lang="en-US" baseline="0" dirty="0" smtClean="0"/>
              <a:t> to foster a culture of data sharing.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4</a:t>
            </a:fld>
            <a:endParaRPr lang="en-US"/>
          </a:p>
        </p:txBody>
      </p:sp>
    </p:spTree>
    <p:extLst>
      <p:ext uri="{BB962C8B-B14F-4D97-AF65-F5344CB8AC3E}">
        <p14:creationId xmlns:p14="http://schemas.microsoft.com/office/powerpoint/2010/main" val="23111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LTER sites sample only</a:t>
            </a:r>
            <a:r>
              <a:rPr lang="en-US" baseline="0" dirty="0" smtClean="0"/>
              <a:t> a subset of the world’s important ecosystems</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5</a:t>
            </a:fld>
            <a:endParaRPr lang="en-US"/>
          </a:p>
        </p:txBody>
      </p:sp>
    </p:spTree>
    <p:extLst>
      <p:ext uri="{BB962C8B-B14F-4D97-AF65-F5344CB8AC3E}">
        <p14:creationId xmlns:p14="http://schemas.microsoft.com/office/powerpoint/2010/main" val="70798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Broader ecosystem coverage, more opportunities for comparison when ILTER sites are added</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6</a:t>
            </a:fld>
            <a:endParaRPr lang="en-US"/>
          </a:p>
        </p:txBody>
      </p:sp>
    </p:spTree>
    <p:extLst>
      <p:ext uri="{BB962C8B-B14F-4D97-AF65-F5344CB8AC3E}">
        <p14:creationId xmlns:p14="http://schemas.microsoft.com/office/powerpoint/2010/main" val="369330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data exists is good, but it’s much better when it can be shared.  We’ve also gotten some good ideas from our collaborators about tools, techniques and opportunities.  Lastly, there is a lot to be done and more people contributing really helps!</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7</a:t>
            </a:fld>
            <a:endParaRPr lang="en-US"/>
          </a:p>
        </p:txBody>
      </p:sp>
    </p:spTree>
    <p:extLst>
      <p:ext uri="{BB962C8B-B14F-4D97-AF65-F5344CB8AC3E}">
        <p14:creationId xmlns:p14="http://schemas.microsoft.com/office/powerpoint/2010/main" val="197071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neglecting many great efforts in this</a:t>
            </a:r>
            <a:r>
              <a:rPr lang="en-US" baseline="0" dirty="0" smtClean="0"/>
              <a:t> talk. There simply isn’t time to cover them all….</a:t>
            </a:r>
          </a:p>
          <a:p>
            <a:endParaRPr lang="en-US" baseline="0" dirty="0" smtClean="0"/>
          </a:p>
          <a:p>
            <a:r>
              <a:rPr lang="en-US" dirty="0" smtClean="0"/>
              <a:t>In the early days, there were</a:t>
            </a:r>
            <a:r>
              <a:rPr lang="en-US" baseline="0" dirty="0" smtClean="0"/>
              <a:t> few partners who were already thinking about the need for information management or had the resources to do so. Early efforts focused on the “Why” of information management more than the “How”.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9</a:t>
            </a:fld>
            <a:endParaRPr lang="en-US"/>
          </a:p>
        </p:txBody>
      </p:sp>
    </p:spTree>
    <p:extLst>
      <p:ext uri="{BB962C8B-B14F-4D97-AF65-F5344CB8AC3E}">
        <p14:creationId xmlns:p14="http://schemas.microsoft.com/office/powerpoint/2010/main" val="291410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effort was initiated by Hen-</a:t>
            </a:r>
            <a:r>
              <a:rPr lang="en-US" dirty="0" err="1" smtClean="0"/>
              <a:t>biau</a:t>
            </a:r>
            <a:r>
              <a:rPr lang="en-US" baseline="0" dirty="0" smtClean="0"/>
              <a:t> King and </a:t>
            </a:r>
            <a:r>
              <a:rPr lang="en-US" baseline="0" dirty="0" err="1" smtClean="0"/>
              <a:t>Chau</a:t>
            </a:r>
            <a:r>
              <a:rPr lang="en-US" baseline="0" dirty="0" smtClean="0"/>
              <a:t>-Chin Lin.  The first trip was a whirlwind exercise, jumping from site-to-site.   The 2005-2007 visits were supported thanks to Bill Chang. </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10</a:t>
            </a:fld>
            <a:endParaRPr lang="en-US"/>
          </a:p>
        </p:txBody>
      </p:sp>
    </p:spTree>
    <p:extLst>
      <p:ext uri="{BB962C8B-B14F-4D97-AF65-F5344CB8AC3E}">
        <p14:creationId xmlns:p14="http://schemas.microsoft.com/office/powerpoint/2010/main" val="141724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slides on</a:t>
            </a:r>
            <a:r>
              <a:rPr lang="en-US" baseline="0" dirty="0" smtClean="0"/>
              <a:t> this application will be gone through quickly!</a:t>
            </a:r>
            <a:endParaRPr lang="en-US" dirty="0"/>
          </a:p>
        </p:txBody>
      </p:sp>
      <p:sp>
        <p:nvSpPr>
          <p:cNvPr id="4" name="Slide Number Placeholder 3"/>
          <p:cNvSpPr>
            <a:spLocks noGrp="1"/>
          </p:cNvSpPr>
          <p:nvPr>
            <p:ph type="sldNum" sz="quarter" idx="10"/>
          </p:nvPr>
        </p:nvSpPr>
        <p:spPr/>
        <p:txBody>
          <a:bodyPr/>
          <a:lstStyle/>
          <a:p>
            <a:fld id="{80E7E824-9BFE-4B38-A091-A89FF3BCE8CE}" type="slidenum">
              <a:rPr lang="en-US" smtClean="0"/>
              <a:t>14</a:t>
            </a:fld>
            <a:endParaRPr lang="en-US"/>
          </a:p>
        </p:txBody>
      </p:sp>
    </p:spTree>
    <p:extLst>
      <p:ext uri="{BB962C8B-B14F-4D97-AF65-F5344CB8AC3E}">
        <p14:creationId xmlns:p14="http://schemas.microsoft.com/office/powerpoint/2010/main" val="7569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91E04418-A6CF-434A-A904-CD510711864C}"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78A7E867-4D8C-4354-A398-5CC40B83A947}"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04418-A6CF-434A-A904-CD510711864C}"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E867-4D8C-4354-A398-5CC40B83A9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04418-A6CF-434A-A904-CD510711864C}"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E867-4D8C-4354-A398-5CC40B83A9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91E04418-A6CF-434A-A904-CD510711864C}"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E867-4D8C-4354-A398-5CC40B83A947}"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91E04418-A6CF-434A-A904-CD510711864C}" type="datetimeFigureOut">
              <a:rPr lang="en-US" smtClean="0"/>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E867-4D8C-4354-A398-5CC40B83A947}"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E04418-A6CF-434A-A904-CD510711864C}"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E867-4D8C-4354-A398-5CC40B83A947}"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1E04418-A6CF-434A-A904-CD510711864C}" type="datetimeFigureOut">
              <a:rPr lang="en-US" smtClean="0"/>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7E867-4D8C-4354-A398-5CC40B83A947}"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1E04418-A6CF-434A-A904-CD510711864C}" type="datetimeFigureOut">
              <a:rPr lang="en-US" smtClean="0"/>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7E867-4D8C-4354-A398-5CC40B83A947}"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04418-A6CF-434A-A904-CD510711864C}" type="datetimeFigureOut">
              <a:rPr lang="en-US" smtClean="0"/>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7E867-4D8C-4354-A398-5CC40B83A9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1E04418-A6CF-434A-A904-CD510711864C}"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E867-4D8C-4354-A398-5CC40B83A947}"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1E04418-A6CF-434A-A904-CD510711864C}" type="datetimeFigureOut">
              <a:rPr lang="en-US" smtClean="0"/>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E867-4D8C-4354-A398-5CC40B83A947}"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91E04418-A6CF-434A-A904-CD510711864C}" type="datetimeFigureOut">
              <a:rPr lang="en-US" smtClean="0"/>
              <a:t>2/27/2013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8A7E867-4D8C-4354-A398-5CC40B83A9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jporter@lternet.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5276850"/>
            <a:ext cx="5120640" cy="1581150"/>
          </a:xfrm>
        </p:spPr>
        <p:txBody>
          <a:bodyPr/>
          <a:lstStyle/>
          <a:p>
            <a:r>
              <a:rPr lang="en-US" dirty="0" smtClean="0"/>
              <a:t>John Porter</a:t>
            </a:r>
            <a:endParaRPr lang="en-US" dirty="0"/>
          </a:p>
        </p:txBody>
      </p:sp>
      <p:sp>
        <p:nvSpPr>
          <p:cNvPr id="2" name="Title 1"/>
          <p:cNvSpPr>
            <a:spLocks noGrp="1"/>
          </p:cNvSpPr>
          <p:nvPr>
            <p:ph type="title"/>
          </p:nvPr>
        </p:nvSpPr>
        <p:spPr>
          <a:xfrm>
            <a:off x="3733800" y="2743200"/>
            <a:ext cx="5120640" cy="2304288"/>
          </a:xfrm>
        </p:spPr>
        <p:txBody>
          <a:bodyPr>
            <a:normAutofit fontScale="90000"/>
          </a:bodyPr>
          <a:lstStyle/>
          <a:p>
            <a:r>
              <a:rPr lang="en-US" dirty="0"/>
              <a:t/>
            </a:r>
            <a:br>
              <a:rPr lang="en-US" dirty="0"/>
            </a:br>
            <a:r>
              <a:rPr lang="en-US" dirty="0" smtClean="0"/>
              <a:t>Many </a:t>
            </a:r>
            <a:r>
              <a:rPr lang="en-US" dirty="0"/>
              <a:t>Hands: Fostering Ecological Data Sharing through ILTER Information Management Collaborations</a:t>
            </a:r>
          </a:p>
        </p:txBody>
      </p:sp>
    </p:spTree>
    <p:extLst>
      <p:ext uri="{BB962C8B-B14F-4D97-AF65-F5344CB8AC3E}">
        <p14:creationId xmlns:p14="http://schemas.microsoft.com/office/powerpoint/2010/main" val="892882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91550" cy="1066801"/>
          </a:xfrm>
        </p:spPr>
        <p:txBody>
          <a:bodyPr/>
          <a:lstStyle/>
          <a:p>
            <a:r>
              <a:rPr lang="en-US" dirty="0" smtClean="0"/>
              <a:t>Extended Interactions with Taiwan</a:t>
            </a:r>
            <a:endParaRPr lang="en-US" dirty="0"/>
          </a:p>
        </p:txBody>
      </p:sp>
      <p:sp>
        <p:nvSpPr>
          <p:cNvPr id="3" name="Content Placeholder 2"/>
          <p:cNvSpPr>
            <a:spLocks noGrp="1"/>
          </p:cNvSpPr>
          <p:nvPr>
            <p:ph sz="quarter" idx="13"/>
          </p:nvPr>
        </p:nvSpPr>
        <p:spPr>
          <a:xfrm>
            <a:off x="304800" y="1066800"/>
            <a:ext cx="8595360" cy="5407152"/>
          </a:xfrm>
        </p:spPr>
        <p:txBody>
          <a:bodyPr>
            <a:noAutofit/>
          </a:bodyPr>
          <a:lstStyle/>
          <a:p>
            <a:r>
              <a:rPr lang="en-US" sz="2600" dirty="0" smtClean="0"/>
              <a:t>In 2004 the Taiwan Ecological Research Network wanted to develop their Information Management capabilities</a:t>
            </a:r>
          </a:p>
          <a:p>
            <a:pPr lvl="1"/>
            <a:r>
              <a:rPr lang="en-US" sz="2400" dirty="0" smtClean="0"/>
              <a:t>They sent a team to 4 of the US LTER sites to help identify possible collaborators for extended IM Training</a:t>
            </a:r>
          </a:p>
          <a:p>
            <a:r>
              <a:rPr lang="en-US" sz="2600" dirty="0" smtClean="0"/>
              <a:t>2004-05 – Sent two information managers to North Temperate Lakes and Virginia Coast Reserve (VCR) LTER sites, respectively, for 90 days each</a:t>
            </a:r>
          </a:p>
          <a:p>
            <a:pPr lvl="1"/>
            <a:r>
              <a:rPr lang="en-US" sz="2600" dirty="0" smtClean="0"/>
              <a:t>Paid for by Taiwan National Science Council</a:t>
            </a:r>
          </a:p>
          <a:p>
            <a:r>
              <a:rPr lang="en-US" sz="2600" dirty="0" smtClean="0"/>
              <a:t>2005-2007 – Additional information managers were sent to the VCR/LTER for specific training </a:t>
            </a:r>
          </a:p>
          <a:p>
            <a:pPr lvl="1"/>
            <a:r>
              <a:rPr lang="en-US" sz="2400" dirty="0" smtClean="0"/>
              <a:t>Local expenses covered by an NSF Supplement to VCR/LTER</a:t>
            </a:r>
            <a:endParaRPr lang="en-US" sz="2400" dirty="0"/>
          </a:p>
        </p:txBody>
      </p:sp>
    </p:spTree>
    <p:extLst>
      <p:ext uri="{BB962C8B-B14F-4D97-AF65-F5344CB8AC3E}">
        <p14:creationId xmlns:p14="http://schemas.microsoft.com/office/powerpoint/2010/main" val="23646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90-day Working Visits to US</a:t>
            </a:r>
            <a:endParaRPr lang="en-US" dirty="0"/>
          </a:p>
        </p:txBody>
      </p:sp>
      <p:sp>
        <p:nvSpPr>
          <p:cNvPr id="3" name="Content Placeholder 2"/>
          <p:cNvSpPr>
            <a:spLocks noGrp="1"/>
          </p:cNvSpPr>
          <p:nvPr>
            <p:ph sz="quarter" idx="13"/>
          </p:nvPr>
        </p:nvSpPr>
        <p:spPr>
          <a:xfrm>
            <a:off x="304800" y="1295400"/>
            <a:ext cx="8595360" cy="5410200"/>
          </a:xfrm>
        </p:spPr>
        <p:txBody>
          <a:bodyPr>
            <a:normAutofit fontScale="92500" lnSpcReduction="20000"/>
          </a:bodyPr>
          <a:lstStyle/>
          <a:p>
            <a:r>
              <a:rPr lang="en-US" sz="2400" dirty="0" smtClean="0"/>
              <a:t>2004- Sheng Shan Lu – Work with North Temperate Lakes LTER Site</a:t>
            </a:r>
          </a:p>
          <a:p>
            <a:r>
              <a:rPr lang="en-US" sz="2400" dirty="0" smtClean="0"/>
              <a:t>2005- </a:t>
            </a:r>
            <a:r>
              <a:rPr lang="en-US" sz="2400" dirty="0" err="1" smtClean="0"/>
              <a:t>Meei-ru</a:t>
            </a:r>
            <a:r>
              <a:rPr lang="en-US" sz="2400" dirty="0" smtClean="0"/>
              <a:t>  </a:t>
            </a:r>
            <a:r>
              <a:rPr lang="en-US" sz="2400" dirty="0" err="1"/>
              <a:t>Jeng</a:t>
            </a:r>
            <a:r>
              <a:rPr lang="en-US" sz="2400" dirty="0"/>
              <a:t> – Information </a:t>
            </a:r>
            <a:r>
              <a:rPr lang="en-US" sz="2400" dirty="0" smtClean="0"/>
              <a:t>exchange </a:t>
            </a:r>
            <a:r>
              <a:rPr lang="en-US" sz="2400" dirty="0"/>
              <a:t>on Ecological Metadata </a:t>
            </a:r>
            <a:r>
              <a:rPr lang="en-US" sz="2400" dirty="0" smtClean="0"/>
              <a:t>Language (EML) </a:t>
            </a:r>
            <a:r>
              <a:rPr lang="en-US" sz="2400" dirty="0"/>
              <a:t>and uses of metadata </a:t>
            </a:r>
          </a:p>
          <a:p>
            <a:pPr lvl="1"/>
            <a:r>
              <a:rPr lang="en-US" sz="2400" dirty="0" smtClean="0">
                <a:solidFill>
                  <a:srgbClr val="0070C0"/>
                </a:solidFill>
              </a:rPr>
              <a:t>training </a:t>
            </a:r>
            <a:r>
              <a:rPr lang="en-US" sz="2400" dirty="0">
                <a:solidFill>
                  <a:srgbClr val="0070C0"/>
                </a:solidFill>
              </a:rPr>
              <a:t>of EAP IM’s in EML, Chinese translations of </a:t>
            </a:r>
            <a:r>
              <a:rPr lang="en-US" sz="2400" dirty="0" err="1" smtClean="0">
                <a:solidFill>
                  <a:srgbClr val="0070C0"/>
                </a:solidFill>
              </a:rPr>
              <a:t>Morpho</a:t>
            </a:r>
            <a:r>
              <a:rPr lang="en-US" sz="2400" dirty="0" smtClean="0">
                <a:solidFill>
                  <a:srgbClr val="0070C0"/>
                </a:solidFill>
              </a:rPr>
              <a:t> metadata editor </a:t>
            </a:r>
            <a:r>
              <a:rPr lang="en-US" sz="2400" dirty="0">
                <a:solidFill>
                  <a:srgbClr val="0070C0"/>
                </a:solidFill>
              </a:rPr>
              <a:t>manuals etc.</a:t>
            </a:r>
          </a:p>
          <a:p>
            <a:r>
              <a:rPr lang="en-US" sz="2400" dirty="0" smtClean="0"/>
              <a:t>2005- </a:t>
            </a:r>
            <a:r>
              <a:rPr lang="en-US" sz="2400" dirty="0" err="1" smtClean="0"/>
              <a:t>Chien</a:t>
            </a:r>
            <a:r>
              <a:rPr lang="en-US" sz="2400" dirty="0" smtClean="0"/>
              <a:t>-Wen </a:t>
            </a:r>
            <a:r>
              <a:rPr lang="en-US" sz="2400" dirty="0"/>
              <a:t>Chen – Wireless computer networks and web </a:t>
            </a:r>
            <a:r>
              <a:rPr lang="en-US" sz="2400" dirty="0" smtClean="0"/>
              <a:t>cameras</a:t>
            </a:r>
          </a:p>
          <a:p>
            <a:pPr lvl="1"/>
            <a:r>
              <a:rPr lang="en-US" sz="2400" dirty="0" smtClean="0">
                <a:solidFill>
                  <a:srgbClr val="0070C0"/>
                </a:solidFill>
              </a:rPr>
              <a:t>webcams </a:t>
            </a:r>
            <a:r>
              <a:rPr lang="en-US" sz="2400" dirty="0">
                <a:solidFill>
                  <a:srgbClr val="0070C0"/>
                </a:solidFill>
              </a:rPr>
              <a:t>in botanical garden, Shan-ping wireless network and wasp/bee camera </a:t>
            </a:r>
          </a:p>
          <a:p>
            <a:pPr lvl="1"/>
            <a:r>
              <a:rPr lang="en-US" sz="2400" dirty="0">
                <a:solidFill>
                  <a:srgbClr val="0070C0"/>
                </a:solidFill>
              </a:rPr>
              <a:t>D</a:t>
            </a:r>
            <a:r>
              <a:rPr lang="en-US" sz="2400" dirty="0" smtClean="0">
                <a:solidFill>
                  <a:srgbClr val="0070C0"/>
                </a:solidFill>
              </a:rPr>
              <a:t>ata </a:t>
            </a:r>
            <a:r>
              <a:rPr lang="en-US" sz="2400" dirty="0">
                <a:solidFill>
                  <a:srgbClr val="0070C0"/>
                </a:solidFill>
              </a:rPr>
              <a:t>turbine, image databases</a:t>
            </a:r>
          </a:p>
          <a:p>
            <a:r>
              <a:rPr lang="en-US" sz="2400" dirty="0" smtClean="0"/>
              <a:t>2006- Chi-Wen </a:t>
            </a:r>
            <a:r>
              <a:rPr lang="en-US" sz="2400" dirty="0" err="1"/>
              <a:t>Hsaio</a:t>
            </a:r>
            <a:r>
              <a:rPr lang="en-US" sz="2400" dirty="0"/>
              <a:t> – Metadata tools </a:t>
            </a:r>
          </a:p>
          <a:p>
            <a:pPr lvl="1"/>
            <a:r>
              <a:rPr lang="en-US" sz="2400" dirty="0" smtClean="0">
                <a:solidFill>
                  <a:srgbClr val="0070C0"/>
                </a:solidFill>
              </a:rPr>
              <a:t>EML </a:t>
            </a:r>
            <a:r>
              <a:rPr lang="en-US" sz="2400" dirty="0">
                <a:solidFill>
                  <a:srgbClr val="0070C0"/>
                </a:solidFill>
              </a:rPr>
              <a:t>to Google </a:t>
            </a:r>
            <a:r>
              <a:rPr lang="en-US" sz="2400" dirty="0" smtClean="0">
                <a:solidFill>
                  <a:srgbClr val="0070C0"/>
                </a:solidFill>
              </a:rPr>
              <a:t>Maps</a:t>
            </a:r>
          </a:p>
          <a:p>
            <a:pPr lvl="1"/>
            <a:r>
              <a:rPr lang="en-US" sz="2400" dirty="0" smtClean="0">
                <a:solidFill>
                  <a:srgbClr val="0070C0"/>
                </a:solidFill>
              </a:rPr>
              <a:t>EML </a:t>
            </a:r>
            <a:r>
              <a:rPr lang="en-US" sz="2400" dirty="0">
                <a:solidFill>
                  <a:srgbClr val="0070C0"/>
                </a:solidFill>
              </a:rPr>
              <a:t>checker and quality </a:t>
            </a:r>
            <a:r>
              <a:rPr lang="en-US" sz="2400" dirty="0" smtClean="0">
                <a:solidFill>
                  <a:srgbClr val="0070C0"/>
                </a:solidFill>
              </a:rPr>
              <a:t>control</a:t>
            </a:r>
          </a:p>
          <a:p>
            <a:pPr lvl="1"/>
            <a:r>
              <a:rPr lang="en-US" sz="2400" dirty="0" smtClean="0">
                <a:solidFill>
                  <a:srgbClr val="0070C0"/>
                </a:solidFill>
              </a:rPr>
              <a:t>EML </a:t>
            </a:r>
            <a:r>
              <a:rPr lang="en-US" sz="2400" dirty="0">
                <a:solidFill>
                  <a:srgbClr val="0070C0"/>
                </a:solidFill>
              </a:rPr>
              <a:t>to R web interface</a:t>
            </a:r>
          </a:p>
          <a:p>
            <a:r>
              <a:rPr lang="en-US" sz="2400" dirty="0" smtClean="0"/>
              <a:t>2007- </a:t>
            </a:r>
            <a:r>
              <a:rPr lang="en-US" sz="2400" dirty="0" err="1" smtClean="0"/>
              <a:t>Chau</a:t>
            </a:r>
            <a:r>
              <a:rPr lang="en-US" sz="2400" dirty="0" smtClean="0"/>
              <a:t>-Chin </a:t>
            </a:r>
            <a:r>
              <a:rPr lang="en-US" sz="2400" dirty="0"/>
              <a:t>Lin – </a:t>
            </a:r>
            <a:r>
              <a:rPr lang="en-US" sz="2400" dirty="0" smtClean="0"/>
              <a:t>Presentation and papers on </a:t>
            </a:r>
            <a:r>
              <a:rPr lang="en-US" sz="2400" dirty="0"/>
              <a:t>EML </a:t>
            </a:r>
            <a:r>
              <a:rPr lang="en-US" sz="2400" dirty="0" smtClean="0"/>
              <a:t>metadata, </a:t>
            </a:r>
            <a:r>
              <a:rPr lang="en-US" sz="2400" dirty="0"/>
              <a:t>preparation for synthesis workshops</a:t>
            </a:r>
          </a:p>
          <a:p>
            <a:endParaRPr lang="en-US" dirty="0"/>
          </a:p>
        </p:txBody>
      </p:sp>
    </p:spTree>
    <p:extLst>
      <p:ext uri="{BB962C8B-B14F-4D97-AF65-F5344CB8AC3E}">
        <p14:creationId xmlns:p14="http://schemas.microsoft.com/office/powerpoint/2010/main" val="943535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381000"/>
            <a:ext cx="85153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497" y="4800600"/>
            <a:ext cx="457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Interactions led to development of data catalogs for at least 5 ILTER Network member networks </a:t>
            </a:r>
            <a:endParaRPr lang="en-US" sz="2800" dirty="0"/>
          </a:p>
        </p:txBody>
      </p:sp>
    </p:spTree>
    <p:extLst>
      <p:ext uri="{BB962C8B-B14F-4D97-AF65-F5344CB8AC3E}">
        <p14:creationId xmlns:p14="http://schemas.microsoft.com/office/powerpoint/2010/main" val="338423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for ILTER Scientists</a:t>
            </a: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06829" y="1298575"/>
            <a:ext cx="3790116" cy="4937125"/>
          </a:xfrm>
        </p:spPr>
      </p:pic>
      <p:sp>
        <p:nvSpPr>
          <p:cNvPr id="6" name="Content Placeholder 5"/>
          <p:cNvSpPr>
            <a:spLocks noGrp="1"/>
          </p:cNvSpPr>
          <p:nvPr>
            <p:ph sz="quarter" idx="14"/>
          </p:nvPr>
        </p:nvSpPr>
        <p:spPr/>
        <p:txBody>
          <a:bodyPr>
            <a:normAutofit/>
          </a:bodyPr>
          <a:lstStyle/>
          <a:p>
            <a:pPr marL="0" indent="0">
              <a:buNone/>
            </a:pPr>
            <a:r>
              <a:rPr lang="en-US" sz="2400" dirty="0" smtClean="0"/>
              <a:t>The Taiwan LTER group translated the documentation for the </a:t>
            </a:r>
            <a:r>
              <a:rPr lang="en-US" sz="2400" dirty="0" err="1" smtClean="0"/>
              <a:t>Morpho</a:t>
            </a:r>
            <a:r>
              <a:rPr lang="en-US" sz="2400" dirty="0" smtClean="0"/>
              <a:t> Metadata Editor into Chinese and conducted a series of training workshops for their scientists</a:t>
            </a:r>
            <a:endParaRPr lang="en-US" sz="2400" dirty="0"/>
          </a:p>
        </p:txBody>
      </p:sp>
    </p:spTree>
    <p:extLst>
      <p:ext uri="{BB962C8B-B14F-4D97-AF65-F5344CB8AC3E}">
        <p14:creationId xmlns:p14="http://schemas.microsoft.com/office/powerpoint/2010/main" val="354017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7233"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38600" y="1981200"/>
            <a:ext cx="4572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Example Collaboration Product </a:t>
            </a:r>
          </a:p>
          <a:p>
            <a:pPr algn="ctr"/>
            <a:r>
              <a:rPr lang="en-US" sz="2800" dirty="0" smtClean="0"/>
              <a:t>A web application that uses Ecological Metadata to automate quality checking and basic analysis</a:t>
            </a:r>
            <a:endParaRPr lang="en-US" sz="2800" dirty="0"/>
          </a:p>
        </p:txBody>
      </p:sp>
    </p:spTree>
    <p:extLst>
      <p:ext uri="{BB962C8B-B14F-4D97-AF65-F5344CB8AC3E}">
        <p14:creationId xmlns:p14="http://schemas.microsoft.com/office/powerpoint/2010/main" val="1991876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13632"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38600" y="1809750"/>
            <a:ext cx="4572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Ingests the metadata and displays the data table</a:t>
            </a:r>
            <a:endParaRPr lang="en-US" sz="2800" dirty="0"/>
          </a:p>
        </p:txBody>
      </p:sp>
    </p:spTree>
    <p:extLst>
      <p:ext uri="{BB962C8B-B14F-4D97-AF65-F5344CB8AC3E}">
        <p14:creationId xmlns:p14="http://schemas.microsoft.com/office/powerpoint/2010/main" val="470818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4" y="380999"/>
            <a:ext cx="9046737" cy="631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18155" y="4114800"/>
            <a:ext cx="4572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Ingests the data and performs a quality assurance analysis based on the metadata</a:t>
            </a:r>
            <a:endParaRPr lang="en-US" sz="2800" dirty="0"/>
          </a:p>
        </p:txBody>
      </p:sp>
      <p:sp>
        <p:nvSpPr>
          <p:cNvPr id="4" name="Rectangular Callout 3"/>
          <p:cNvSpPr/>
          <p:nvPr/>
        </p:nvSpPr>
        <p:spPr>
          <a:xfrm>
            <a:off x="1524000" y="2514600"/>
            <a:ext cx="2514600" cy="1024397"/>
          </a:xfrm>
          <a:prstGeom prst="wedgeRectCallout">
            <a:avLst>
              <a:gd name="adj1" fmla="val 109372"/>
              <a:gd name="adj2" fmla="val 3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Flagged small, negative concentrations due to round-off error in analytical procedures</a:t>
            </a:r>
            <a:endParaRPr lang="en-US" sz="1600" dirty="0"/>
          </a:p>
        </p:txBody>
      </p:sp>
    </p:spTree>
    <p:extLst>
      <p:ext uri="{BB962C8B-B14F-4D97-AF65-F5344CB8AC3E}">
        <p14:creationId xmlns:p14="http://schemas.microsoft.com/office/powerpoint/2010/main" val="214266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86000"/>
            <a:ext cx="38385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277350" cy="66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86200" y="2286000"/>
            <a:ext cx="4572000" cy="1416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Specify Analysis to be run</a:t>
            </a:r>
            <a:endParaRPr lang="en-US" sz="2800" dirty="0"/>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3271837" cy="450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078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81000"/>
            <a:ext cx="92773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200"/>
            <a:ext cx="4304254" cy="293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43699" y="869540"/>
            <a:ext cx="4572000" cy="1416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Results, and the R program used to create them</a:t>
            </a:r>
            <a:endParaRPr lang="en-US" sz="2800" dirty="0"/>
          </a:p>
        </p:txBody>
      </p:sp>
    </p:spTree>
    <p:extLst>
      <p:ext uri="{BB962C8B-B14F-4D97-AF65-F5344CB8AC3E}">
        <p14:creationId xmlns:p14="http://schemas.microsoft.com/office/powerpoint/2010/main" val="14994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r>
              <a:rPr lang="en-US" dirty="0" smtClean="0"/>
              <a:t>Taiwan East-Asia-Pacific Region  Activities</a:t>
            </a:r>
            <a:endParaRPr lang="en-US" dirty="0"/>
          </a:p>
        </p:txBody>
      </p:sp>
      <p:sp>
        <p:nvSpPr>
          <p:cNvPr id="3" name="Content Placeholder 2"/>
          <p:cNvSpPr>
            <a:spLocks noGrp="1"/>
          </p:cNvSpPr>
          <p:nvPr>
            <p:ph sz="quarter" idx="13"/>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37291616"/>
              </p:ext>
            </p:extLst>
          </p:nvPr>
        </p:nvGraphicFramePr>
        <p:xfrm>
          <a:off x="152400" y="914400"/>
          <a:ext cx="8839200" cy="5781040"/>
        </p:xfrm>
        <a:graphic>
          <a:graphicData uri="http://schemas.openxmlformats.org/drawingml/2006/table">
            <a:tbl>
              <a:tblPr firstRow="1" bandRow="1">
                <a:tableStyleId>{5C22544A-7EE6-4342-B048-85BDC9FD1C3A}</a:tableStyleId>
              </a:tblPr>
              <a:tblGrid>
                <a:gridCol w="930442"/>
                <a:gridCol w="7908758"/>
              </a:tblGrid>
              <a:tr h="370840">
                <a:tc>
                  <a:txBody>
                    <a:bodyPr/>
                    <a:lstStyle/>
                    <a:p>
                      <a:r>
                        <a:rPr lang="en-US" dirty="0" smtClean="0"/>
                        <a:t>Year</a:t>
                      </a:r>
                      <a:endParaRPr lang="en-US" dirty="0"/>
                    </a:p>
                  </a:txBody>
                  <a:tcPr/>
                </a:tc>
                <a:tc>
                  <a:txBody>
                    <a:bodyPr/>
                    <a:lstStyle/>
                    <a:p>
                      <a:r>
                        <a:rPr lang="en-US" dirty="0" smtClean="0"/>
                        <a:t>Activity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EAP-ILTER </a:t>
                      </a:r>
                      <a:r>
                        <a:rPr lang="en-US" baseline="0" dirty="0" smtClean="0"/>
                        <a:t> </a:t>
                      </a:r>
                      <a:r>
                        <a:rPr lang="en-US" dirty="0" smtClean="0"/>
                        <a:t>IM workshop in China (with US LTER and CERN)</a:t>
                      </a:r>
                    </a:p>
                  </a:txBody>
                  <a:tcPr/>
                </a:tc>
              </a:tr>
              <a:tr h="370840">
                <a:tc>
                  <a:txBody>
                    <a:bodyPr/>
                    <a:lstStyle/>
                    <a:p>
                      <a:r>
                        <a:rPr lang="en-US" dirty="0" smtClean="0"/>
                        <a:t>2006</a:t>
                      </a:r>
                      <a:endParaRPr lang="en-US" dirty="0"/>
                    </a:p>
                  </a:txBody>
                  <a:tcPr/>
                </a:tc>
                <a:tc>
                  <a:txBody>
                    <a:bodyPr/>
                    <a:lstStyle/>
                    <a:p>
                      <a:r>
                        <a:rPr lang="en-US" dirty="0" smtClean="0"/>
                        <a:t>First US LTER-TERN </a:t>
                      </a:r>
                      <a:r>
                        <a:rPr lang="en-US" dirty="0" err="1" smtClean="0"/>
                        <a:t>ecoinformatics</a:t>
                      </a:r>
                      <a:r>
                        <a:rPr lang="en-US" dirty="0" smtClean="0"/>
                        <a:t> workshop in Taiwan; Second EAP-ILTER IM workshop in Taiwan; EAP-ILTER IM committee Meeting in Japan; ILTER</a:t>
                      </a:r>
                      <a:r>
                        <a:rPr lang="en-US" baseline="0" dirty="0" smtClean="0"/>
                        <a:t> </a:t>
                      </a:r>
                      <a:r>
                        <a:rPr lang="en-US" dirty="0" smtClean="0"/>
                        <a:t>IM committee Meeting in Namibia; IM workshop in Philippines</a:t>
                      </a:r>
                    </a:p>
                  </a:txBody>
                  <a:tcPr/>
                </a:tc>
              </a:tr>
              <a:tr h="370840">
                <a:tc>
                  <a:txBody>
                    <a:bodyPr/>
                    <a:lstStyle/>
                    <a:p>
                      <a:r>
                        <a:rPr lang="en-US" dirty="0" smtClean="0"/>
                        <a:t>2007</a:t>
                      </a:r>
                      <a:endParaRPr lang="en-US" dirty="0"/>
                    </a:p>
                  </a:txBody>
                  <a:tcPr/>
                </a:tc>
                <a:tc>
                  <a:txBody>
                    <a:bodyPr/>
                    <a:lstStyle/>
                    <a:p>
                      <a:r>
                        <a:rPr lang="en-US" dirty="0" smtClean="0"/>
                        <a:t>EAP-ILTER IM committee meeting in Taiwan; The third EAP-ILTER IM workshop in Korea; Reciprocal visits between Australia LTER and TERN on </a:t>
                      </a:r>
                      <a:r>
                        <a:rPr lang="en-US" dirty="0" err="1" smtClean="0"/>
                        <a:t>ecoinformatics</a:t>
                      </a:r>
                      <a:r>
                        <a:rPr lang="en-US" dirty="0" smtClean="0"/>
                        <a:t> issues; LTER IM workshop in Malaysia; LTER IM workshop in Thailand</a:t>
                      </a:r>
                    </a:p>
                  </a:txBody>
                  <a:tcPr/>
                </a:tc>
              </a:tr>
              <a:tr h="370840">
                <a:tc>
                  <a:txBody>
                    <a:bodyPr/>
                    <a:lstStyle/>
                    <a:p>
                      <a:r>
                        <a:rPr lang="en-US" dirty="0" smtClean="0"/>
                        <a:t>2008</a:t>
                      </a:r>
                      <a:endParaRPr lang="en-US" dirty="0"/>
                    </a:p>
                  </a:txBody>
                  <a:tcPr/>
                </a:tc>
                <a:tc>
                  <a:txBody>
                    <a:bodyPr/>
                    <a:lstStyle/>
                    <a:p>
                      <a:r>
                        <a:rPr lang="en-US" dirty="0" smtClean="0"/>
                        <a:t>First ILTER IM data sharing workshop in China; Participation</a:t>
                      </a:r>
                      <a:r>
                        <a:rPr lang="en-US" baseline="0" dirty="0" smtClean="0"/>
                        <a:t> in </a:t>
                      </a:r>
                      <a:r>
                        <a:rPr lang="en-US" dirty="0" err="1" smtClean="0"/>
                        <a:t>DataOne</a:t>
                      </a:r>
                      <a:r>
                        <a:rPr lang="en-US" dirty="0" smtClean="0"/>
                        <a:t> project</a:t>
                      </a:r>
                    </a:p>
                  </a:txBody>
                  <a:tcPr/>
                </a:tc>
              </a:tr>
              <a:tr h="370840">
                <a:tc>
                  <a:txBody>
                    <a:bodyPr/>
                    <a:lstStyle/>
                    <a:p>
                      <a:r>
                        <a:rPr lang="en-US" dirty="0" smtClean="0"/>
                        <a:t>2009</a:t>
                      </a:r>
                      <a:endParaRPr lang="en-US" dirty="0"/>
                    </a:p>
                  </a:txBody>
                  <a:tcPr/>
                </a:tc>
                <a:tc>
                  <a:txBody>
                    <a:bodyPr/>
                    <a:lstStyle/>
                    <a:p>
                      <a:r>
                        <a:rPr lang="en-US" dirty="0" smtClean="0"/>
                        <a:t>First Forest Dynamic Plot information application workshop in Taiwan (with Malaysia LTER, </a:t>
                      </a:r>
                      <a:r>
                        <a:rPr lang="en-US" dirty="0" err="1" smtClean="0"/>
                        <a:t>JaLTER</a:t>
                      </a:r>
                      <a:r>
                        <a:rPr lang="en-US" dirty="0" smtClean="0"/>
                        <a:t>, US LTER, CTFS)</a:t>
                      </a:r>
                    </a:p>
                  </a:txBody>
                  <a:tcPr/>
                </a:tc>
              </a:tr>
              <a:tr h="370840">
                <a:tc>
                  <a:txBody>
                    <a:bodyPr/>
                    <a:lstStyle/>
                    <a:p>
                      <a:r>
                        <a:rPr lang="en-US" dirty="0" smtClean="0"/>
                        <a:t>2010</a:t>
                      </a:r>
                      <a:endParaRPr lang="en-US" dirty="0"/>
                    </a:p>
                  </a:txBody>
                  <a:tcPr/>
                </a:tc>
                <a:tc>
                  <a:txBody>
                    <a:bodyPr/>
                    <a:lstStyle/>
                    <a:p>
                      <a:r>
                        <a:rPr lang="en-US" dirty="0" smtClean="0"/>
                        <a:t>Korea LTER IM workshop; The Second Forest Dynamic Plot Data Application workshop in Malaysia (with Malaysia LTER, Korea LTER, Singapore DP, Vietnam Biodiversity Center, US LTER); The Second US LTER-TERN IM workshop in Taiwan</a:t>
                      </a:r>
                    </a:p>
                  </a:txBody>
                  <a:tcPr/>
                </a:tc>
              </a:tr>
              <a:tr h="370840">
                <a:tc>
                  <a:txBody>
                    <a:bodyPr/>
                    <a:lstStyle/>
                    <a:p>
                      <a:r>
                        <a:rPr lang="en-US" dirty="0" smtClean="0"/>
                        <a:t>2011</a:t>
                      </a:r>
                      <a:endParaRPr lang="en-US" dirty="0"/>
                    </a:p>
                  </a:txBody>
                  <a:tcPr/>
                </a:tc>
                <a:tc>
                  <a:txBody>
                    <a:bodyPr/>
                    <a:lstStyle/>
                    <a:p>
                      <a:r>
                        <a:rPr lang="en-US" dirty="0" smtClean="0"/>
                        <a:t>Finland LTER and TERN information System analysis project in Taiwan</a:t>
                      </a:r>
                    </a:p>
                  </a:txBody>
                  <a:tcPr/>
                </a:tc>
              </a:tr>
              <a:tr h="370840">
                <a:tc>
                  <a:txBody>
                    <a:bodyPr/>
                    <a:lstStyle/>
                    <a:p>
                      <a:r>
                        <a:rPr lang="en-US" dirty="0" smtClean="0"/>
                        <a:t>2012</a:t>
                      </a:r>
                      <a:endParaRPr lang="en-US" dirty="0"/>
                    </a:p>
                  </a:txBody>
                  <a:tcPr/>
                </a:tc>
                <a:tc>
                  <a:txBody>
                    <a:bodyPr/>
                    <a:lstStyle/>
                    <a:p>
                      <a:r>
                        <a:rPr lang="en-US" dirty="0" smtClean="0"/>
                        <a:t>ILTER Information Management Workshop on Semantic Approaches to Discovery of Multilingual ILTER Data in Shanghai China</a:t>
                      </a:r>
                    </a:p>
                  </a:txBody>
                  <a:tcPr/>
                </a:tc>
              </a:tr>
            </a:tbl>
          </a:graphicData>
        </a:graphic>
      </p:graphicFrame>
    </p:spTree>
    <p:extLst>
      <p:ext uri="{BB962C8B-B14F-4D97-AF65-F5344CB8AC3E}">
        <p14:creationId xmlns:p14="http://schemas.microsoft.com/office/powerpoint/2010/main" val="147076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LTER Information Management</a:t>
            </a:r>
            <a:endParaRPr lang="en-US" sz="4800" dirty="0"/>
          </a:p>
        </p:txBody>
      </p:sp>
      <p:sp>
        <p:nvSpPr>
          <p:cNvPr id="3" name="Content Placeholder 2"/>
          <p:cNvSpPr>
            <a:spLocks noGrp="1"/>
          </p:cNvSpPr>
          <p:nvPr>
            <p:ph sz="quarter" idx="13"/>
          </p:nvPr>
        </p:nvSpPr>
        <p:spPr/>
        <p:txBody>
          <a:bodyPr>
            <a:normAutofit fontScale="92500" lnSpcReduction="20000"/>
          </a:bodyPr>
          <a:lstStyle/>
          <a:p>
            <a:r>
              <a:rPr lang="en-US" sz="3600" dirty="0" smtClean="0"/>
              <a:t>Goal: “To </a:t>
            </a:r>
            <a:r>
              <a:rPr lang="en-US" sz="3600" dirty="0"/>
              <a:t>inform the LTER and broader scientific community by creating well designed and well documented </a:t>
            </a:r>
            <a:r>
              <a:rPr lang="en-US" sz="3600" dirty="0" smtClean="0"/>
              <a:t>databases”</a:t>
            </a:r>
          </a:p>
          <a:p>
            <a:endParaRPr lang="en-US" sz="3600" dirty="0" smtClean="0"/>
          </a:p>
          <a:p>
            <a:r>
              <a:rPr lang="en-US" sz="4400" dirty="0" smtClean="0">
                <a:solidFill>
                  <a:srgbClr val="FF0000"/>
                </a:solidFill>
              </a:rPr>
              <a:t>Enabling New Science</a:t>
            </a:r>
          </a:p>
          <a:p>
            <a:pPr lvl="1"/>
            <a:r>
              <a:rPr lang="en-US" sz="3400" dirty="0" smtClean="0"/>
              <a:t>Long Term </a:t>
            </a:r>
          </a:p>
          <a:p>
            <a:pPr lvl="1"/>
            <a:r>
              <a:rPr lang="en-US" sz="3400" dirty="0" smtClean="0"/>
              <a:t>Regional and Global</a:t>
            </a:r>
          </a:p>
          <a:p>
            <a:pPr lvl="2"/>
            <a:r>
              <a:rPr lang="en-US" sz="3000" dirty="0" smtClean="0"/>
              <a:t>Comparisons of diverse ecological systems</a:t>
            </a:r>
          </a:p>
          <a:p>
            <a:pPr lvl="1"/>
            <a:r>
              <a:rPr lang="en-US" sz="3400" dirty="0" smtClean="0"/>
              <a:t>Synthesis – combining data in new ways </a:t>
            </a:r>
          </a:p>
          <a:p>
            <a:pPr lvl="1"/>
            <a:r>
              <a:rPr lang="en-US" sz="3400" dirty="0" smtClean="0"/>
              <a:t>Multidisciplinary</a:t>
            </a:r>
          </a:p>
        </p:txBody>
      </p:sp>
    </p:spTree>
    <p:extLst>
      <p:ext uri="{BB962C8B-B14F-4D97-AF65-F5344CB8AC3E}">
        <p14:creationId xmlns:p14="http://schemas.microsoft.com/office/powerpoint/2010/main" val="408891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r>
              <a:rPr lang="en-US" dirty="0" smtClean="0"/>
              <a:t>Trainin</a:t>
            </a:r>
            <a:r>
              <a:rPr lang="en-US" dirty="0"/>
              <a:t>g</a:t>
            </a:r>
          </a:p>
        </p:txBody>
      </p:sp>
      <p:sp>
        <p:nvSpPr>
          <p:cNvPr id="3" name="Content Placeholder 2"/>
          <p:cNvSpPr>
            <a:spLocks noGrp="1"/>
          </p:cNvSpPr>
          <p:nvPr>
            <p:ph sz="quarter" idx="13"/>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1433772"/>
              </p:ext>
            </p:extLst>
          </p:nvPr>
        </p:nvGraphicFramePr>
        <p:xfrm>
          <a:off x="152400" y="914400"/>
          <a:ext cx="8839200" cy="5781040"/>
        </p:xfrm>
        <a:graphic>
          <a:graphicData uri="http://schemas.openxmlformats.org/drawingml/2006/table">
            <a:tbl>
              <a:tblPr firstRow="1" bandRow="1">
                <a:tableStyleId>{5C22544A-7EE6-4342-B048-85BDC9FD1C3A}</a:tableStyleId>
              </a:tblPr>
              <a:tblGrid>
                <a:gridCol w="930442"/>
                <a:gridCol w="7908758"/>
              </a:tblGrid>
              <a:tr h="370840">
                <a:tc>
                  <a:txBody>
                    <a:bodyPr/>
                    <a:lstStyle/>
                    <a:p>
                      <a:r>
                        <a:rPr lang="en-US" dirty="0" smtClean="0"/>
                        <a:t>Year</a:t>
                      </a:r>
                      <a:endParaRPr lang="en-US" dirty="0"/>
                    </a:p>
                  </a:txBody>
                  <a:tcPr/>
                </a:tc>
                <a:tc>
                  <a:txBody>
                    <a:bodyPr/>
                    <a:lstStyle/>
                    <a:p>
                      <a:r>
                        <a:rPr lang="en-US" dirty="0" smtClean="0"/>
                        <a:t>Activity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t>
                      </a:r>
                      <a:r>
                        <a:rPr lang="en-US" b="1" dirty="0" smtClean="0">
                          <a:solidFill>
                            <a:srgbClr val="FF0000"/>
                          </a:solidFill>
                        </a:rPr>
                        <a:t>EAP-ILTER </a:t>
                      </a:r>
                      <a:r>
                        <a:rPr lang="en-US" b="1" baseline="0" dirty="0" smtClean="0">
                          <a:solidFill>
                            <a:srgbClr val="FF0000"/>
                          </a:solidFill>
                        </a:rPr>
                        <a:t> </a:t>
                      </a:r>
                      <a:r>
                        <a:rPr lang="en-US" b="1" dirty="0" smtClean="0">
                          <a:solidFill>
                            <a:srgbClr val="FF0000"/>
                          </a:solidFill>
                        </a:rPr>
                        <a:t>IM workshop in China </a:t>
                      </a:r>
                      <a:r>
                        <a:rPr lang="en-US" dirty="0" smtClean="0"/>
                        <a:t>(with US LTER and CERN)</a:t>
                      </a:r>
                    </a:p>
                  </a:txBody>
                  <a:tcPr/>
                </a:tc>
              </a:tr>
              <a:tr h="370840">
                <a:tc>
                  <a:txBody>
                    <a:bodyPr/>
                    <a:lstStyle/>
                    <a:p>
                      <a:r>
                        <a:rPr lang="en-US" dirty="0" smtClean="0"/>
                        <a:t>2006</a:t>
                      </a:r>
                      <a:endParaRPr lang="en-US" dirty="0"/>
                    </a:p>
                  </a:txBody>
                  <a:tcPr/>
                </a:tc>
                <a:tc>
                  <a:txBody>
                    <a:bodyPr/>
                    <a:lstStyle/>
                    <a:p>
                      <a:r>
                        <a:rPr lang="en-US" b="1" dirty="0" smtClean="0">
                          <a:solidFill>
                            <a:srgbClr val="FF0000"/>
                          </a:solidFill>
                        </a:rPr>
                        <a:t>First US LTER-TERN </a:t>
                      </a:r>
                      <a:r>
                        <a:rPr lang="en-US" b="1" dirty="0" err="1" smtClean="0">
                          <a:solidFill>
                            <a:srgbClr val="FF0000"/>
                          </a:solidFill>
                        </a:rPr>
                        <a:t>ecoinformatics</a:t>
                      </a:r>
                      <a:r>
                        <a:rPr lang="en-US" b="1" dirty="0" smtClean="0">
                          <a:solidFill>
                            <a:srgbClr val="FF0000"/>
                          </a:solidFill>
                        </a:rPr>
                        <a:t> workshop in Taiwan; Second EAP-ILTER IM workshop in Taiwan</a:t>
                      </a:r>
                      <a:r>
                        <a:rPr lang="en-US" dirty="0" smtClean="0"/>
                        <a:t>; EAP-ILTER IM committee Meeting in Japan; ILTER</a:t>
                      </a:r>
                      <a:r>
                        <a:rPr lang="en-US" baseline="0" dirty="0" smtClean="0"/>
                        <a:t> </a:t>
                      </a:r>
                      <a:r>
                        <a:rPr lang="en-US" dirty="0" smtClean="0"/>
                        <a:t>IM committee Meeting in Namibia; </a:t>
                      </a:r>
                      <a:r>
                        <a:rPr lang="en-US" b="1" dirty="0" smtClean="0">
                          <a:solidFill>
                            <a:srgbClr val="FF0000"/>
                          </a:solidFill>
                        </a:rPr>
                        <a:t>IM workshop in Philippines</a:t>
                      </a:r>
                    </a:p>
                  </a:txBody>
                  <a:tcPr/>
                </a:tc>
              </a:tr>
              <a:tr h="370840">
                <a:tc>
                  <a:txBody>
                    <a:bodyPr/>
                    <a:lstStyle/>
                    <a:p>
                      <a:r>
                        <a:rPr lang="en-US" dirty="0" smtClean="0"/>
                        <a:t>2007</a:t>
                      </a:r>
                      <a:endParaRPr lang="en-US" dirty="0"/>
                    </a:p>
                  </a:txBody>
                  <a:tcPr/>
                </a:tc>
                <a:tc>
                  <a:txBody>
                    <a:bodyPr/>
                    <a:lstStyle/>
                    <a:p>
                      <a:r>
                        <a:rPr lang="en-US" dirty="0" smtClean="0"/>
                        <a:t>EAP-ILTER IM committee meeting in Taiwan; </a:t>
                      </a:r>
                      <a:r>
                        <a:rPr lang="en-US" b="1" dirty="0" smtClean="0">
                          <a:solidFill>
                            <a:srgbClr val="FF0000"/>
                          </a:solidFill>
                        </a:rPr>
                        <a:t>The third EAP-ILTER IM workshop in Korea;</a:t>
                      </a:r>
                      <a:r>
                        <a:rPr lang="en-US" dirty="0" smtClean="0"/>
                        <a:t> </a:t>
                      </a:r>
                      <a:r>
                        <a:rPr lang="en-US" b="1" dirty="0" smtClean="0">
                          <a:solidFill>
                            <a:srgbClr val="FF0000"/>
                          </a:solidFill>
                        </a:rPr>
                        <a:t>Reciprocal visits between Australia LTER and TERN on </a:t>
                      </a:r>
                      <a:r>
                        <a:rPr lang="en-US" b="1" dirty="0" err="1" smtClean="0">
                          <a:solidFill>
                            <a:srgbClr val="FF0000"/>
                          </a:solidFill>
                        </a:rPr>
                        <a:t>ecoinformatics</a:t>
                      </a:r>
                      <a:r>
                        <a:rPr lang="en-US" b="1" dirty="0" smtClean="0">
                          <a:solidFill>
                            <a:srgbClr val="FF0000"/>
                          </a:solidFill>
                        </a:rPr>
                        <a:t> issues; LTER IM workshop in Malaysia; LTER IM workshop in Thailand</a:t>
                      </a:r>
                    </a:p>
                  </a:txBody>
                  <a:tcPr/>
                </a:tc>
              </a:tr>
              <a:tr h="370840">
                <a:tc>
                  <a:txBody>
                    <a:bodyPr/>
                    <a:lstStyle/>
                    <a:p>
                      <a:r>
                        <a:rPr lang="en-US" dirty="0" smtClean="0"/>
                        <a:t>2008</a:t>
                      </a:r>
                      <a:endParaRPr lang="en-US" dirty="0"/>
                    </a:p>
                  </a:txBody>
                  <a:tcPr/>
                </a:tc>
                <a:tc>
                  <a:txBody>
                    <a:bodyPr/>
                    <a:lstStyle/>
                    <a:p>
                      <a:r>
                        <a:rPr lang="en-US" b="1" dirty="0" smtClean="0">
                          <a:solidFill>
                            <a:srgbClr val="FF0000"/>
                          </a:solidFill>
                        </a:rPr>
                        <a:t>First ILTER IM data sharing workshop in China</a:t>
                      </a:r>
                      <a:r>
                        <a:rPr lang="en-US" dirty="0" smtClean="0"/>
                        <a:t>; Participation</a:t>
                      </a:r>
                      <a:r>
                        <a:rPr lang="en-US" baseline="0" dirty="0" smtClean="0"/>
                        <a:t> in </a:t>
                      </a:r>
                      <a:r>
                        <a:rPr lang="en-US" dirty="0" err="1" smtClean="0"/>
                        <a:t>DataOne</a:t>
                      </a:r>
                      <a:r>
                        <a:rPr lang="en-US" dirty="0" smtClean="0"/>
                        <a:t> project</a:t>
                      </a:r>
                    </a:p>
                  </a:txBody>
                  <a:tcPr/>
                </a:tc>
              </a:tr>
              <a:tr h="370840">
                <a:tc>
                  <a:txBody>
                    <a:bodyPr/>
                    <a:lstStyle/>
                    <a:p>
                      <a:r>
                        <a:rPr lang="en-US" dirty="0" smtClean="0"/>
                        <a:t>2009</a:t>
                      </a:r>
                      <a:endParaRPr lang="en-US" dirty="0"/>
                    </a:p>
                  </a:txBody>
                  <a:tcPr/>
                </a:tc>
                <a:tc>
                  <a:txBody>
                    <a:bodyPr/>
                    <a:lstStyle/>
                    <a:p>
                      <a:r>
                        <a:rPr lang="en-US" dirty="0" smtClean="0"/>
                        <a:t>First Forest Dynamic Plot information application workshop in Taiwan (with Malaysia LTER, </a:t>
                      </a:r>
                      <a:r>
                        <a:rPr lang="en-US" dirty="0" err="1" smtClean="0"/>
                        <a:t>JaLTER</a:t>
                      </a:r>
                      <a:r>
                        <a:rPr lang="en-US" dirty="0" smtClean="0"/>
                        <a:t>, US LTER, CTFS)</a:t>
                      </a:r>
                    </a:p>
                  </a:txBody>
                  <a:tcPr/>
                </a:tc>
              </a:tr>
              <a:tr h="370840">
                <a:tc>
                  <a:txBody>
                    <a:bodyPr/>
                    <a:lstStyle/>
                    <a:p>
                      <a:r>
                        <a:rPr lang="en-US" dirty="0" smtClean="0"/>
                        <a:t>2010</a:t>
                      </a:r>
                      <a:endParaRPr lang="en-US" dirty="0"/>
                    </a:p>
                  </a:txBody>
                  <a:tcPr/>
                </a:tc>
                <a:tc>
                  <a:txBody>
                    <a:bodyPr/>
                    <a:lstStyle/>
                    <a:p>
                      <a:r>
                        <a:rPr lang="en-US" b="1" dirty="0" smtClean="0">
                          <a:solidFill>
                            <a:srgbClr val="FF0000"/>
                          </a:solidFill>
                        </a:rPr>
                        <a:t>Korea LTER IM workshop</a:t>
                      </a:r>
                      <a:r>
                        <a:rPr lang="en-US" dirty="0" smtClean="0"/>
                        <a:t>; The Second Forest Dynamic Plot Data Application workshop in Malaysia (with Malaysia LTER, Korea LTER, Singapore DP, Vietnam Biodiversity Center, US LTER); </a:t>
                      </a:r>
                      <a:r>
                        <a:rPr lang="en-US" b="1" dirty="0" smtClean="0">
                          <a:solidFill>
                            <a:srgbClr val="FF0000"/>
                          </a:solidFill>
                        </a:rPr>
                        <a:t>The Second US LTER-TERN IM workshop in Taiwan</a:t>
                      </a:r>
                      <a:endParaRPr lang="en-US" dirty="0" smtClean="0"/>
                    </a:p>
                  </a:txBody>
                  <a:tcPr/>
                </a:tc>
              </a:tr>
              <a:tr h="370840">
                <a:tc>
                  <a:txBody>
                    <a:bodyPr/>
                    <a:lstStyle/>
                    <a:p>
                      <a:r>
                        <a:rPr lang="en-US" dirty="0" smtClean="0"/>
                        <a:t>2011</a:t>
                      </a:r>
                      <a:endParaRPr lang="en-US" dirty="0"/>
                    </a:p>
                  </a:txBody>
                  <a:tcPr/>
                </a:tc>
                <a:tc>
                  <a:txBody>
                    <a:bodyPr/>
                    <a:lstStyle/>
                    <a:p>
                      <a:r>
                        <a:rPr lang="en-US" dirty="0" smtClean="0"/>
                        <a:t>Finland LTER and TERN information System analysis project in Taiwan</a:t>
                      </a:r>
                    </a:p>
                  </a:txBody>
                  <a:tcPr/>
                </a:tc>
              </a:tr>
              <a:tr h="370840">
                <a:tc>
                  <a:txBody>
                    <a:bodyPr/>
                    <a:lstStyle/>
                    <a:p>
                      <a:r>
                        <a:rPr lang="en-US" dirty="0" smtClean="0"/>
                        <a:t>2012</a:t>
                      </a:r>
                      <a:endParaRPr lang="en-US" dirty="0"/>
                    </a:p>
                  </a:txBody>
                  <a:tcPr/>
                </a:tc>
                <a:tc>
                  <a:txBody>
                    <a:bodyPr/>
                    <a:lstStyle/>
                    <a:p>
                      <a:r>
                        <a:rPr lang="en-US" dirty="0" smtClean="0"/>
                        <a:t>ILTER Information Management Workshop on Semantic Approaches to Discovery of Multilingual ILTER Data in Shanghai China</a:t>
                      </a:r>
                    </a:p>
                  </a:txBody>
                  <a:tcPr/>
                </a:tc>
              </a:tr>
            </a:tbl>
          </a:graphicData>
        </a:graphic>
      </p:graphicFrame>
    </p:spTree>
    <p:extLst>
      <p:ext uri="{BB962C8B-B14F-4D97-AF65-F5344CB8AC3E}">
        <p14:creationId xmlns:p14="http://schemas.microsoft.com/office/powerpoint/2010/main" val="582992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r>
              <a:rPr lang="en-US" dirty="0" smtClean="0"/>
              <a:t>Testing IM Tools for Science</a:t>
            </a:r>
            <a:endParaRPr lang="en-US" dirty="0"/>
          </a:p>
        </p:txBody>
      </p:sp>
      <p:sp>
        <p:nvSpPr>
          <p:cNvPr id="3" name="Content Placeholder 2"/>
          <p:cNvSpPr>
            <a:spLocks noGrp="1"/>
          </p:cNvSpPr>
          <p:nvPr>
            <p:ph sz="quarter" idx="13"/>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30693455"/>
              </p:ext>
            </p:extLst>
          </p:nvPr>
        </p:nvGraphicFramePr>
        <p:xfrm>
          <a:off x="152400" y="914400"/>
          <a:ext cx="8839200" cy="5781040"/>
        </p:xfrm>
        <a:graphic>
          <a:graphicData uri="http://schemas.openxmlformats.org/drawingml/2006/table">
            <a:tbl>
              <a:tblPr firstRow="1" bandRow="1">
                <a:tableStyleId>{5C22544A-7EE6-4342-B048-85BDC9FD1C3A}</a:tableStyleId>
              </a:tblPr>
              <a:tblGrid>
                <a:gridCol w="930442"/>
                <a:gridCol w="7908758"/>
              </a:tblGrid>
              <a:tr h="370840">
                <a:tc>
                  <a:txBody>
                    <a:bodyPr/>
                    <a:lstStyle/>
                    <a:p>
                      <a:r>
                        <a:rPr lang="en-US" dirty="0" smtClean="0"/>
                        <a:t>Year</a:t>
                      </a:r>
                      <a:endParaRPr lang="en-US" dirty="0"/>
                    </a:p>
                  </a:txBody>
                  <a:tcPr/>
                </a:tc>
                <a:tc>
                  <a:txBody>
                    <a:bodyPr/>
                    <a:lstStyle/>
                    <a:p>
                      <a:r>
                        <a:rPr lang="en-US" dirty="0" smtClean="0"/>
                        <a:t>Activity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EAP-ILTER </a:t>
                      </a:r>
                      <a:r>
                        <a:rPr lang="en-US" baseline="0" dirty="0" smtClean="0"/>
                        <a:t> </a:t>
                      </a:r>
                      <a:r>
                        <a:rPr lang="en-US" dirty="0" smtClean="0"/>
                        <a:t>IM workshop in China (with US LTER and CERN)</a:t>
                      </a:r>
                    </a:p>
                  </a:txBody>
                  <a:tcPr/>
                </a:tc>
              </a:tr>
              <a:tr h="370840">
                <a:tc>
                  <a:txBody>
                    <a:bodyPr/>
                    <a:lstStyle/>
                    <a:p>
                      <a:r>
                        <a:rPr lang="en-US" dirty="0" smtClean="0"/>
                        <a:t>2006</a:t>
                      </a:r>
                      <a:endParaRPr lang="en-US" dirty="0"/>
                    </a:p>
                  </a:txBody>
                  <a:tcPr/>
                </a:tc>
                <a:tc>
                  <a:txBody>
                    <a:bodyPr/>
                    <a:lstStyle/>
                    <a:p>
                      <a:r>
                        <a:rPr lang="en-US" dirty="0" smtClean="0"/>
                        <a:t>First US LTER-TERN </a:t>
                      </a:r>
                      <a:r>
                        <a:rPr lang="en-US" dirty="0" err="1" smtClean="0"/>
                        <a:t>ecoinformatics</a:t>
                      </a:r>
                      <a:r>
                        <a:rPr lang="en-US" dirty="0" smtClean="0"/>
                        <a:t> workshop in Taiwan; Second EAP-ILTER IM workshop in Taiwan; EAP-ILTER IM committee Meeting in Japan; ILTER</a:t>
                      </a:r>
                      <a:r>
                        <a:rPr lang="en-US" baseline="0" dirty="0" smtClean="0"/>
                        <a:t> </a:t>
                      </a:r>
                      <a:r>
                        <a:rPr lang="en-US" dirty="0" smtClean="0"/>
                        <a:t>IM committee Meeting in Namibia; IM workshop in Philippines</a:t>
                      </a:r>
                    </a:p>
                  </a:txBody>
                  <a:tcPr/>
                </a:tc>
              </a:tr>
              <a:tr h="370840">
                <a:tc>
                  <a:txBody>
                    <a:bodyPr/>
                    <a:lstStyle/>
                    <a:p>
                      <a:r>
                        <a:rPr lang="en-US" dirty="0" smtClean="0"/>
                        <a:t>2007</a:t>
                      </a:r>
                      <a:endParaRPr lang="en-US" dirty="0"/>
                    </a:p>
                  </a:txBody>
                  <a:tcPr/>
                </a:tc>
                <a:tc>
                  <a:txBody>
                    <a:bodyPr/>
                    <a:lstStyle/>
                    <a:p>
                      <a:r>
                        <a:rPr lang="en-US" dirty="0" smtClean="0"/>
                        <a:t>EAP-ILTER IM committee meeting in Taiwan; </a:t>
                      </a:r>
                      <a:r>
                        <a:rPr lang="en-US" b="0" dirty="0" smtClean="0"/>
                        <a:t>The third EAP-ILTER IM workshop in Korea</a:t>
                      </a:r>
                      <a:r>
                        <a:rPr lang="en-US" dirty="0" smtClean="0"/>
                        <a:t>; Reciprocal visits between Australia LTER and TERN on </a:t>
                      </a:r>
                      <a:r>
                        <a:rPr lang="en-US" dirty="0" err="1" smtClean="0"/>
                        <a:t>ecoinformatics</a:t>
                      </a:r>
                      <a:r>
                        <a:rPr lang="en-US" dirty="0" smtClean="0"/>
                        <a:t> issues; LTER IM workshop in Malaysia; LTER IM workshop in Thailand</a:t>
                      </a:r>
                    </a:p>
                  </a:txBody>
                  <a:tcPr/>
                </a:tc>
              </a:tr>
              <a:tr h="370840">
                <a:tc>
                  <a:txBody>
                    <a:bodyPr/>
                    <a:lstStyle/>
                    <a:p>
                      <a:r>
                        <a:rPr lang="en-US" dirty="0" smtClean="0"/>
                        <a:t>2008</a:t>
                      </a:r>
                      <a:endParaRPr lang="en-US" dirty="0"/>
                    </a:p>
                  </a:txBody>
                  <a:tcPr/>
                </a:tc>
                <a:tc>
                  <a:txBody>
                    <a:bodyPr/>
                    <a:lstStyle/>
                    <a:p>
                      <a:r>
                        <a:rPr lang="en-US" dirty="0" smtClean="0"/>
                        <a:t>First ILTER IM data sharing workshop in China; Participation</a:t>
                      </a:r>
                      <a:r>
                        <a:rPr lang="en-US" baseline="0" dirty="0" smtClean="0"/>
                        <a:t> in </a:t>
                      </a:r>
                      <a:r>
                        <a:rPr lang="en-US" dirty="0" err="1" smtClean="0"/>
                        <a:t>DataOne</a:t>
                      </a:r>
                      <a:r>
                        <a:rPr lang="en-US" dirty="0" smtClean="0"/>
                        <a:t> project</a:t>
                      </a:r>
                    </a:p>
                  </a:txBody>
                  <a:tcPr/>
                </a:tc>
              </a:tr>
              <a:tr h="370840">
                <a:tc>
                  <a:txBody>
                    <a:bodyPr/>
                    <a:lstStyle/>
                    <a:p>
                      <a:r>
                        <a:rPr lang="en-US" dirty="0" smtClean="0"/>
                        <a:t>2009</a:t>
                      </a:r>
                      <a:endParaRPr lang="en-US" dirty="0"/>
                    </a:p>
                  </a:txBody>
                  <a:tcPr/>
                </a:tc>
                <a:tc>
                  <a:txBody>
                    <a:bodyPr/>
                    <a:lstStyle/>
                    <a:p>
                      <a:r>
                        <a:rPr lang="en-US" b="1" dirty="0" smtClean="0">
                          <a:solidFill>
                            <a:srgbClr val="FF0000"/>
                          </a:solidFill>
                        </a:rPr>
                        <a:t>First Forest Dynamic Plot information application workshop in Taiwan (with Malaysia LTER, </a:t>
                      </a:r>
                      <a:r>
                        <a:rPr lang="en-US" b="1" dirty="0" err="1" smtClean="0">
                          <a:solidFill>
                            <a:srgbClr val="FF0000"/>
                          </a:solidFill>
                        </a:rPr>
                        <a:t>JaLTER</a:t>
                      </a:r>
                      <a:r>
                        <a:rPr lang="en-US" b="1" dirty="0" smtClean="0">
                          <a:solidFill>
                            <a:srgbClr val="FF0000"/>
                          </a:solidFill>
                        </a:rPr>
                        <a:t>, US LTER, CTFS)</a:t>
                      </a:r>
                    </a:p>
                  </a:txBody>
                  <a:tcPr/>
                </a:tc>
              </a:tr>
              <a:tr h="370840">
                <a:tc>
                  <a:txBody>
                    <a:bodyPr/>
                    <a:lstStyle/>
                    <a:p>
                      <a:r>
                        <a:rPr lang="en-US" dirty="0" smtClean="0"/>
                        <a:t>2010</a:t>
                      </a:r>
                      <a:endParaRPr lang="en-US" dirty="0"/>
                    </a:p>
                  </a:txBody>
                  <a:tcPr/>
                </a:tc>
                <a:tc>
                  <a:txBody>
                    <a:bodyPr/>
                    <a:lstStyle/>
                    <a:p>
                      <a:r>
                        <a:rPr lang="en-US" dirty="0" smtClean="0"/>
                        <a:t>Korea LTER IM workshop; </a:t>
                      </a:r>
                      <a:r>
                        <a:rPr lang="en-US" b="1" dirty="0" smtClean="0">
                          <a:solidFill>
                            <a:srgbClr val="FF0000"/>
                          </a:solidFill>
                        </a:rPr>
                        <a:t>The Second Forest Dynamic Plot Data Application workshop in Malaysia (with Malaysia LTER, Korea LTER, Singapore DP, Vietnam Biodiversity Center, US LTER);</a:t>
                      </a:r>
                      <a:r>
                        <a:rPr lang="en-US" dirty="0" smtClean="0"/>
                        <a:t> The Second US LTER-TERN IM workshop in Taiwan</a:t>
                      </a:r>
                    </a:p>
                  </a:txBody>
                  <a:tcPr/>
                </a:tc>
              </a:tr>
              <a:tr h="370840">
                <a:tc>
                  <a:txBody>
                    <a:bodyPr/>
                    <a:lstStyle/>
                    <a:p>
                      <a:r>
                        <a:rPr lang="en-US" dirty="0" smtClean="0"/>
                        <a:t>2011</a:t>
                      </a:r>
                      <a:endParaRPr lang="en-US" dirty="0"/>
                    </a:p>
                  </a:txBody>
                  <a:tcPr/>
                </a:tc>
                <a:tc>
                  <a:txBody>
                    <a:bodyPr/>
                    <a:lstStyle/>
                    <a:p>
                      <a:r>
                        <a:rPr lang="en-US" dirty="0" smtClean="0"/>
                        <a:t>Finland LTER and TERN information System analysis project in Taiwan</a:t>
                      </a:r>
                    </a:p>
                  </a:txBody>
                  <a:tcPr/>
                </a:tc>
              </a:tr>
              <a:tr h="370840">
                <a:tc>
                  <a:txBody>
                    <a:bodyPr/>
                    <a:lstStyle/>
                    <a:p>
                      <a:r>
                        <a:rPr lang="en-US" dirty="0" smtClean="0"/>
                        <a:t>2012</a:t>
                      </a:r>
                      <a:endParaRPr lang="en-US" dirty="0"/>
                    </a:p>
                  </a:txBody>
                  <a:tcPr/>
                </a:tc>
                <a:tc>
                  <a:txBody>
                    <a:bodyPr/>
                    <a:lstStyle/>
                    <a:p>
                      <a:r>
                        <a:rPr lang="en-US" b="1" dirty="0" smtClean="0">
                          <a:solidFill>
                            <a:srgbClr val="FF0000"/>
                          </a:solidFill>
                        </a:rPr>
                        <a:t>ILTER Information Management Workshop on Semantic Approaches to Discovery of Multilingual ILTER Data in Shanghai China</a:t>
                      </a:r>
                    </a:p>
                  </a:txBody>
                  <a:tcPr/>
                </a:tc>
              </a:tr>
            </a:tbl>
          </a:graphicData>
        </a:graphic>
      </p:graphicFrame>
    </p:spTree>
    <p:extLst>
      <p:ext uri="{BB962C8B-B14F-4D97-AF65-F5344CB8AC3E}">
        <p14:creationId xmlns:p14="http://schemas.microsoft.com/office/powerpoint/2010/main" val="237494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5800"/>
          </a:xfrm>
        </p:spPr>
        <p:txBody>
          <a:bodyPr/>
          <a:lstStyle/>
          <a:p>
            <a:r>
              <a:rPr lang="en-US" dirty="0" smtClean="0"/>
              <a:t>No US Involvement</a:t>
            </a:r>
            <a:endParaRPr lang="en-US" dirty="0"/>
          </a:p>
        </p:txBody>
      </p:sp>
      <p:sp>
        <p:nvSpPr>
          <p:cNvPr id="3" name="Content Placeholder 2"/>
          <p:cNvSpPr>
            <a:spLocks noGrp="1"/>
          </p:cNvSpPr>
          <p:nvPr>
            <p:ph sz="quarter" idx="13"/>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49125901"/>
              </p:ext>
            </p:extLst>
          </p:nvPr>
        </p:nvGraphicFramePr>
        <p:xfrm>
          <a:off x="152400" y="914400"/>
          <a:ext cx="8839200" cy="5781040"/>
        </p:xfrm>
        <a:graphic>
          <a:graphicData uri="http://schemas.openxmlformats.org/drawingml/2006/table">
            <a:tbl>
              <a:tblPr firstRow="1" bandRow="1">
                <a:tableStyleId>{5C22544A-7EE6-4342-B048-85BDC9FD1C3A}</a:tableStyleId>
              </a:tblPr>
              <a:tblGrid>
                <a:gridCol w="930442"/>
                <a:gridCol w="7908758"/>
              </a:tblGrid>
              <a:tr h="370840">
                <a:tc>
                  <a:txBody>
                    <a:bodyPr/>
                    <a:lstStyle/>
                    <a:p>
                      <a:r>
                        <a:rPr lang="en-US" dirty="0" smtClean="0"/>
                        <a:t>Year</a:t>
                      </a:r>
                      <a:endParaRPr lang="en-US" dirty="0"/>
                    </a:p>
                  </a:txBody>
                  <a:tcPr/>
                </a:tc>
                <a:tc>
                  <a:txBody>
                    <a:bodyPr/>
                    <a:lstStyle/>
                    <a:p>
                      <a:r>
                        <a:rPr lang="en-US" dirty="0" smtClean="0"/>
                        <a:t>Activity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EAP-ILTER </a:t>
                      </a:r>
                      <a:r>
                        <a:rPr lang="en-US" baseline="0" dirty="0" smtClean="0"/>
                        <a:t> </a:t>
                      </a:r>
                      <a:r>
                        <a:rPr lang="en-US" dirty="0" smtClean="0"/>
                        <a:t>IM workshop in China (with US LTER and CERN)</a:t>
                      </a:r>
                    </a:p>
                  </a:txBody>
                  <a:tcPr/>
                </a:tc>
              </a:tr>
              <a:tr h="370840">
                <a:tc>
                  <a:txBody>
                    <a:bodyPr/>
                    <a:lstStyle/>
                    <a:p>
                      <a:r>
                        <a:rPr lang="en-US" dirty="0" smtClean="0"/>
                        <a:t>2006</a:t>
                      </a:r>
                      <a:endParaRPr lang="en-US" dirty="0"/>
                    </a:p>
                  </a:txBody>
                  <a:tcPr/>
                </a:tc>
                <a:tc>
                  <a:txBody>
                    <a:bodyPr/>
                    <a:lstStyle/>
                    <a:p>
                      <a:r>
                        <a:rPr lang="en-US" dirty="0" smtClean="0"/>
                        <a:t>First US LTER-TERN </a:t>
                      </a:r>
                      <a:r>
                        <a:rPr lang="en-US" dirty="0" err="1" smtClean="0"/>
                        <a:t>ecoinformatics</a:t>
                      </a:r>
                      <a:r>
                        <a:rPr lang="en-US" dirty="0" smtClean="0"/>
                        <a:t> workshop in Taiwan; Second EAP-ILTER IM workshop in Taiwan; EAP-ILTER IM committee Meeting in Japan; ILTER</a:t>
                      </a:r>
                      <a:r>
                        <a:rPr lang="en-US" baseline="0" dirty="0" smtClean="0"/>
                        <a:t> </a:t>
                      </a:r>
                      <a:r>
                        <a:rPr lang="en-US" dirty="0" smtClean="0"/>
                        <a:t>IM committee Meeting in Namibia; </a:t>
                      </a:r>
                      <a:r>
                        <a:rPr lang="en-US" b="1" dirty="0" smtClean="0">
                          <a:solidFill>
                            <a:srgbClr val="FF0000"/>
                          </a:solidFill>
                        </a:rPr>
                        <a:t>IM workshop in Philippines</a:t>
                      </a:r>
                    </a:p>
                  </a:txBody>
                  <a:tcPr/>
                </a:tc>
              </a:tr>
              <a:tr h="370840">
                <a:tc>
                  <a:txBody>
                    <a:bodyPr/>
                    <a:lstStyle/>
                    <a:p>
                      <a:r>
                        <a:rPr lang="en-US" dirty="0" smtClean="0"/>
                        <a:t>2007</a:t>
                      </a:r>
                      <a:endParaRPr lang="en-US" dirty="0"/>
                    </a:p>
                  </a:txBody>
                  <a:tcPr/>
                </a:tc>
                <a:tc>
                  <a:txBody>
                    <a:bodyPr/>
                    <a:lstStyle/>
                    <a:p>
                      <a:r>
                        <a:rPr lang="en-US" dirty="0" smtClean="0"/>
                        <a:t>EAP-ILTER IM committee meeting in Taiwan; The third EAP-ILTER IM workshop in Korea; Reciprocal visits between Australia LTER and TERN on </a:t>
                      </a:r>
                      <a:r>
                        <a:rPr lang="en-US" dirty="0" err="1" smtClean="0"/>
                        <a:t>ecoinformatics</a:t>
                      </a:r>
                      <a:r>
                        <a:rPr lang="en-US" dirty="0" smtClean="0"/>
                        <a:t> issues; LTER IM workshop in Malaysia; </a:t>
                      </a:r>
                      <a:r>
                        <a:rPr lang="en-US" b="1" dirty="0" smtClean="0">
                          <a:solidFill>
                            <a:srgbClr val="FF0000"/>
                          </a:solidFill>
                        </a:rPr>
                        <a:t>LTER IM workshop in Thailand</a:t>
                      </a:r>
                    </a:p>
                  </a:txBody>
                  <a:tcPr/>
                </a:tc>
              </a:tr>
              <a:tr h="370840">
                <a:tc>
                  <a:txBody>
                    <a:bodyPr/>
                    <a:lstStyle/>
                    <a:p>
                      <a:r>
                        <a:rPr lang="en-US" dirty="0" smtClean="0"/>
                        <a:t>2008</a:t>
                      </a:r>
                      <a:endParaRPr lang="en-US" dirty="0"/>
                    </a:p>
                  </a:txBody>
                  <a:tcPr/>
                </a:tc>
                <a:tc>
                  <a:txBody>
                    <a:bodyPr/>
                    <a:lstStyle/>
                    <a:p>
                      <a:r>
                        <a:rPr lang="en-US" dirty="0" smtClean="0"/>
                        <a:t>First ILTER IM data sharing workshop in China; Participation</a:t>
                      </a:r>
                      <a:r>
                        <a:rPr lang="en-US" baseline="0" dirty="0" smtClean="0"/>
                        <a:t> in </a:t>
                      </a:r>
                      <a:r>
                        <a:rPr lang="en-US" dirty="0" err="1" smtClean="0"/>
                        <a:t>DataOne</a:t>
                      </a:r>
                      <a:r>
                        <a:rPr lang="en-US" dirty="0" smtClean="0"/>
                        <a:t> project</a:t>
                      </a:r>
                    </a:p>
                  </a:txBody>
                  <a:tcPr/>
                </a:tc>
              </a:tr>
              <a:tr h="370840">
                <a:tc>
                  <a:txBody>
                    <a:bodyPr/>
                    <a:lstStyle/>
                    <a:p>
                      <a:r>
                        <a:rPr lang="en-US" dirty="0" smtClean="0"/>
                        <a:t>2009</a:t>
                      </a:r>
                      <a:endParaRPr lang="en-US" dirty="0"/>
                    </a:p>
                  </a:txBody>
                  <a:tcPr/>
                </a:tc>
                <a:tc>
                  <a:txBody>
                    <a:bodyPr/>
                    <a:lstStyle/>
                    <a:p>
                      <a:r>
                        <a:rPr lang="en-US" dirty="0" smtClean="0"/>
                        <a:t>First Forest Dynamic Plot information application workshop in Taiwan (with Malaysia LTER, </a:t>
                      </a:r>
                      <a:r>
                        <a:rPr lang="en-US" dirty="0" err="1" smtClean="0"/>
                        <a:t>JaLTER</a:t>
                      </a:r>
                      <a:r>
                        <a:rPr lang="en-US" dirty="0" smtClean="0"/>
                        <a:t>, US LTER, CTFS)</a:t>
                      </a:r>
                    </a:p>
                  </a:txBody>
                  <a:tcPr/>
                </a:tc>
              </a:tr>
              <a:tr h="370840">
                <a:tc>
                  <a:txBody>
                    <a:bodyPr/>
                    <a:lstStyle/>
                    <a:p>
                      <a:r>
                        <a:rPr lang="en-US" dirty="0" smtClean="0"/>
                        <a:t>2010</a:t>
                      </a:r>
                      <a:endParaRPr lang="en-US" dirty="0"/>
                    </a:p>
                  </a:txBody>
                  <a:tcPr/>
                </a:tc>
                <a:tc>
                  <a:txBody>
                    <a:bodyPr/>
                    <a:lstStyle/>
                    <a:p>
                      <a:r>
                        <a:rPr lang="en-US" b="1" dirty="0" smtClean="0">
                          <a:solidFill>
                            <a:srgbClr val="FF0000"/>
                          </a:solidFill>
                        </a:rPr>
                        <a:t>Korea LTER IM workshop</a:t>
                      </a:r>
                      <a:r>
                        <a:rPr lang="en-US" dirty="0" smtClean="0"/>
                        <a:t>; The Second Forest Dynamic Plot Data Application workshop in Malaysia (with Malaysia LTER, Korea LTER, Singapore DP, Vietnam Biodiversity Center, US LTER); The Second US LTER-TERN IM workshop in Taiwan</a:t>
                      </a:r>
                    </a:p>
                  </a:txBody>
                  <a:tcPr/>
                </a:tc>
              </a:tr>
              <a:tr h="370840">
                <a:tc>
                  <a:txBody>
                    <a:bodyPr/>
                    <a:lstStyle/>
                    <a:p>
                      <a:r>
                        <a:rPr lang="en-US" dirty="0" smtClean="0"/>
                        <a:t>2011</a:t>
                      </a:r>
                      <a:endParaRPr lang="en-US" dirty="0"/>
                    </a:p>
                  </a:txBody>
                  <a:tcPr/>
                </a:tc>
                <a:tc>
                  <a:txBody>
                    <a:bodyPr/>
                    <a:lstStyle/>
                    <a:p>
                      <a:r>
                        <a:rPr lang="en-US" b="1" dirty="0" smtClean="0">
                          <a:solidFill>
                            <a:srgbClr val="FF0000"/>
                          </a:solidFill>
                        </a:rPr>
                        <a:t>Finland LTER and TERN information System analysis project in Taiwan</a:t>
                      </a:r>
                    </a:p>
                  </a:txBody>
                  <a:tcPr/>
                </a:tc>
              </a:tr>
              <a:tr h="370840">
                <a:tc>
                  <a:txBody>
                    <a:bodyPr/>
                    <a:lstStyle/>
                    <a:p>
                      <a:r>
                        <a:rPr lang="en-US" dirty="0" smtClean="0"/>
                        <a:t>2012</a:t>
                      </a:r>
                      <a:endParaRPr lang="en-US" dirty="0"/>
                    </a:p>
                  </a:txBody>
                  <a:tcPr/>
                </a:tc>
                <a:tc>
                  <a:txBody>
                    <a:bodyPr/>
                    <a:lstStyle/>
                    <a:p>
                      <a:r>
                        <a:rPr lang="en-US" dirty="0" smtClean="0"/>
                        <a:t>ILTER Information Management Workshop on Semantic Approaches to Discovery of Multilingual ILTER Data in Shanghai China</a:t>
                      </a:r>
                    </a:p>
                  </a:txBody>
                  <a:tcPr/>
                </a:tc>
              </a:tr>
            </a:tbl>
          </a:graphicData>
        </a:graphic>
      </p:graphicFrame>
    </p:spTree>
    <p:extLst>
      <p:ext uri="{BB962C8B-B14F-4D97-AF65-F5344CB8AC3E}">
        <p14:creationId xmlns:p14="http://schemas.microsoft.com/office/powerpoint/2010/main" val="345189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91550" cy="1066801"/>
          </a:xfrm>
        </p:spPr>
        <p:txBody>
          <a:bodyPr/>
          <a:lstStyle/>
          <a:p>
            <a:r>
              <a:rPr lang="en-US" dirty="0" smtClean="0"/>
              <a:t>Visits by US Information Managers</a:t>
            </a:r>
            <a:endParaRPr lang="en-US" dirty="0"/>
          </a:p>
        </p:txBody>
      </p:sp>
      <p:sp>
        <p:nvSpPr>
          <p:cNvPr id="3" name="Content Placeholder 2"/>
          <p:cNvSpPr>
            <a:spLocks noGrp="1"/>
          </p:cNvSpPr>
          <p:nvPr>
            <p:ph sz="quarter" idx="13"/>
          </p:nvPr>
        </p:nvSpPr>
        <p:spPr>
          <a:xfrm>
            <a:off x="274320" y="1295400"/>
            <a:ext cx="6126480" cy="5410200"/>
          </a:xfrm>
        </p:spPr>
        <p:txBody>
          <a:bodyPr>
            <a:normAutofit lnSpcReduction="10000"/>
          </a:bodyPr>
          <a:lstStyle/>
          <a:p>
            <a:r>
              <a:rPr lang="en-US" sz="2000" dirty="0" smtClean="0"/>
              <a:t>Travel expenses paid by supplement from NSF, all local costs borne by workshop hosts</a:t>
            </a:r>
          </a:p>
          <a:p>
            <a:r>
              <a:rPr lang="en-US" sz="2400" dirty="0" smtClean="0"/>
              <a:t>Collaboration </a:t>
            </a:r>
            <a:r>
              <a:rPr lang="en-US" sz="2400" dirty="0"/>
              <a:t>on </a:t>
            </a:r>
            <a:r>
              <a:rPr lang="en-US" sz="2400" dirty="0" smtClean="0"/>
              <a:t>Ecological Metadata Language </a:t>
            </a:r>
            <a:r>
              <a:rPr lang="en-US" sz="2400" dirty="0"/>
              <a:t>training workshops, EML tools</a:t>
            </a:r>
          </a:p>
          <a:p>
            <a:r>
              <a:rPr lang="en-US" sz="2400" dirty="0"/>
              <a:t>Linking of </a:t>
            </a:r>
            <a:r>
              <a:rPr lang="en-US" sz="2400" dirty="0" smtClean="0"/>
              <a:t>Taiwan </a:t>
            </a:r>
            <a:r>
              <a:rPr lang="en-US" sz="2400" dirty="0"/>
              <a:t>meteorological stations and </a:t>
            </a:r>
            <a:r>
              <a:rPr lang="en-US" sz="2400" dirty="0" smtClean="0"/>
              <a:t>LTER </a:t>
            </a:r>
            <a:r>
              <a:rPr lang="en-US" sz="2400" dirty="0" err="1" smtClean="0"/>
              <a:t>ClimDB</a:t>
            </a:r>
            <a:r>
              <a:rPr lang="en-US" sz="2400" dirty="0" smtClean="0"/>
              <a:t> Climate Database</a:t>
            </a:r>
            <a:endParaRPr lang="en-US" sz="2400" dirty="0"/>
          </a:p>
          <a:p>
            <a:r>
              <a:rPr lang="en-US" sz="2400" dirty="0" smtClean="0"/>
              <a:t>Joint training </a:t>
            </a:r>
            <a:r>
              <a:rPr lang="en-US" sz="2400" dirty="0"/>
              <a:t>on </a:t>
            </a:r>
            <a:r>
              <a:rPr lang="en-US" sz="2400" dirty="0" err="1"/>
              <a:t>Kepler</a:t>
            </a:r>
            <a:r>
              <a:rPr lang="en-US" sz="2400" dirty="0"/>
              <a:t> and other advanced tools</a:t>
            </a:r>
          </a:p>
          <a:p>
            <a:r>
              <a:rPr lang="en-US" sz="2400" dirty="0"/>
              <a:t>Forest Plot data integration workshops – </a:t>
            </a:r>
            <a:r>
              <a:rPr lang="en-US" sz="2400" dirty="0" err="1" smtClean="0"/>
              <a:t>Kepler</a:t>
            </a:r>
            <a:r>
              <a:rPr lang="en-US" sz="2400" dirty="0" smtClean="0"/>
              <a:t> workflow </a:t>
            </a:r>
            <a:r>
              <a:rPr lang="en-US" sz="2400" dirty="0"/>
              <a:t>development</a:t>
            </a:r>
          </a:p>
          <a:p>
            <a:r>
              <a:rPr lang="en-US" sz="2400" dirty="0"/>
              <a:t>Multilingual data searching – web service and linked data approaches-&gt; translation into 4 Asian languages (Chinese – traditional and simple, Korean, Japanese)</a:t>
            </a:r>
          </a:p>
          <a:p>
            <a:endParaRPr lang="en-US" sz="2400" dirty="0"/>
          </a:p>
        </p:txBody>
      </p:sp>
      <p:pic>
        <p:nvPicPr>
          <p:cNvPr id="4" name="Picture 3" descr="C:\Users\prp2z\Pictures\Yuan-Yang_lake_Fushan\P612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0704" y="76200"/>
            <a:ext cx="2313296" cy="3084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prp2z\Pictures\Malaysia2010a\DSCF0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819399"/>
            <a:ext cx="2178012" cy="2133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Users\prp2z\Pictures\Taiwan_Taipei06\Taiwan_Meeting_06\P10105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547866"/>
            <a:ext cx="3067069" cy="230030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p://jhp7e@cms.mail.virginia.edu:993/fetch%3EUID%3E/INBOX%3E164017?part=1.5&amp;type=image/jpeg&amp;filename=2007_Shanpei%20Taiwan%20I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p://jhp7e@cms.mail.virginia.edu:993/fetch%3EUID%3E/INBOX%3E164017?part=1.5&amp;type=image/jpeg&amp;filename=2007_Shanpei%20Taiwan%20IM.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6353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2008 &amp; 2012: Making ILTER Data Searchable</a:t>
            </a:r>
            <a:endParaRPr lang="en-US" sz="4000" dirty="0"/>
          </a:p>
        </p:txBody>
      </p:sp>
      <p:sp>
        <p:nvSpPr>
          <p:cNvPr id="3" name="Content Placeholder 2"/>
          <p:cNvSpPr>
            <a:spLocks noGrp="1"/>
          </p:cNvSpPr>
          <p:nvPr>
            <p:ph sz="quarter" idx="13"/>
          </p:nvPr>
        </p:nvSpPr>
        <p:spPr>
          <a:xfrm>
            <a:off x="274320" y="1298448"/>
            <a:ext cx="8840777" cy="4937760"/>
          </a:xfrm>
        </p:spPr>
        <p:txBody>
          <a:bodyPr>
            <a:normAutofit/>
          </a:bodyPr>
          <a:lstStyle/>
          <a:p>
            <a:r>
              <a:rPr lang="en-US" sz="2400" dirty="0"/>
              <a:t>ILTER Information Management Workshop on Semantic Approaches to Discovery of Multilingual ILTER Data</a:t>
            </a:r>
          </a:p>
        </p:txBody>
      </p:sp>
      <p:pic>
        <p:nvPicPr>
          <p:cNvPr id="4" name="Picture 3" descr="C:\Users\jhp7e\Pictures\RiceRatFaces\ILTER-IM-Workshop_120619_ESK_23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6" t="6425" r="5208" b="2794"/>
          <a:stretch/>
        </p:blipFill>
        <p:spPr bwMode="auto">
          <a:xfrm>
            <a:off x="3553883" y="2067372"/>
            <a:ext cx="5561214"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750" y="2067372"/>
            <a:ext cx="3293250" cy="2862322"/>
          </a:xfrm>
          <a:prstGeom prst="rect">
            <a:avLst/>
          </a:prstGeom>
          <a:noFill/>
        </p:spPr>
        <p:txBody>
          <a:bodyPr wrap="square" rtlCol="0">
            <a:spAutoFit/>
          </a:bodyPr>
          <a:lstStyle/>
          <a:p>
            <a:r>
              <a:rPr lang="en-US" sz="2000" dirty="0" smtClean="0"/>
              <a:t>Regions Represented</a:t>
            </a:r>
          </a:p>
          <a:p>
            <a:pPr marL="285750" indent="-285750">
              <a:buFont typeface="Arial" pitchFamily="34" charset="0"/>
              <a:buChar char="•"/>
            </a:pPr>
            <a:r>
              <a:rPr lang="en-US" sz="2000" dirty="0" smtClean="0"/>
              <a:t>East Asia Pacific</a:t>
            </a:r>
          </a:p>
          <a:p>
            <a:pPr marL="285750" indent="-285750">
              <a:buFont typeface="Arial" pitchFamily="34" charset="0"/>
              <a:buChar char="•"/>
            </a:pPr>
            <a:r>
              <a:rPr lang="en-US" sz="2000" dirty="0" smtClean="0"/>
              <a:t>Europe</a:t>
            </a:r>
          </a:p>
          <a:p>
            <a:pPr marL="285750" indent="-285750">
              <a:buFont typeface="Arial" pitchFamily="34" charset="0"/>
              <a:buChar char="•"/>
            </a:pPr>
            <a:r>
              <a:rPr lang="en-US" sz="2000" dirty="0" smtClean="0"/>
              <a:t>US</a:t>
            </a:r>
          </a:p>
          <a:p>
            <a:pPr marL="285750" indent="-285750">
              <a:buFont typeface="Arial" pitchFamily="34" charset="0"/>
              <a:buChar char="•"/>
            </a:pPr>
            <a:endParaRPr lang="en-US" sz="2000" dirty="0"/>
          </a:p>
          <a:p>
            <a:r>
              <a:rPr lang="en-US" sz="2000" dirty="0" smtClean="0"/>
              <a:t>Goal: see if semantically augmented searches can help to find data across multiple ILTER regions</a:t>
            </a:r>
            <a:endParaRPr lang="en-US" sz="2000" dirty="0"/>
          </a:p>
        </p:txBody>
      </p:sp>
      <p:pic>
        <p:nvPicPr>
          <p:cNvPr id="6" name="Picture 4" descr="C:\Users\prp2z\Pictures\Shanghai2012\DSCF29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83"/>
          <a:stretch/>
        </p:blipFill>
        <p:spPr bwMode="auto">
          <a:xfrm>
            <a:off x="304800" y="4915257"/>
            <a:ext cx="3124200" cy="1767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80" t="17868" r="5205" b="9505"/>
          <a:stretch/>
        </p:blipFill>
        <p:spPr>
          <a:xfrm>
            <a:off x="4953000" y="4410149"/>
            <a:ext cx="4162097" cy="2447851"/>
          </a:xfrm>
          <a:prstGeom prst="rect">
            <a:avLst/>
          </a:prstGeom>
        </p:spPr>
      </p:pic>
    </p:spTree>
    <p:extLst>
      <p:ext uri="{BB962C8B-B14F-4D97-AF65-F5344CB8AC3E}">
        <p14:creationId xmlns:p14="http://schemas.microsoft.com/office/powerpoint/2010/main" val="4005754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557212"/>
          </a:xfrm>
        </p:spPr>
        <p:txBody>
          <a:bodyPr>
            <a:normAutofit fontScale="90000"/>
          </a:bodyPr>
          <a:lstStyle/>
          <a:p>
            <a:r>
              <a:rPr lang="en-US" dirty="0" smtClean="0"/>
              <a:t>Prototype Multilingual ILTER Data Search</a:t>
            </a:r>
            <a:endParaRPr lang="en-US" dirty="0"/>
          </a:p>
        </p:txBody>
      </p:sp>
      <p:sp>
        <p:nvSpPr>
          <p:cNvPr id="3" name="Content Placeholder 2"/>
          <p:cNvSpPr>
            <a:spLocks noGrp="1"/>
          </p:cNvSpPr>
          <p:nvPr>
            <p:ph sz="quarter" idx="13"/>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812"/>
            <a:ext cx="9144000" cy="607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29200" y="1828800"/>
            <a:ext cx="38100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workshop developed a prototype search interface that allows augmented data searches in 12 languages, coupling the US LTER Controlled Vocabulary and  the European ILTER </a:t>
            </a:r>
            <a:r>
              <a:rPr lang="en-US" sz="2400" dirty="0" err="1" smtClean="0"/>
              <a:t>EnvThes</a:t>
            </a:r>
            <a:r>
              <a:rPr lang="en-US" sz="2400" dirty="0" smtClean="0"/>
              <a:t> Thesaurus with ILTER data catalogs</a:t>
            </a:r>
            <a:endParaRPr lang="en-US" sz="2400" dirty="0"/>
          </a:p>
        </p:txBody>
      </p:sp>
    </p:spTree>
    <p:extLst>
      <p:ext uri="{BB962C8B-B14F-4D97-AF65-F5344CB8AC3E}">
        <p14:creationId xmlns:p14="http://schemas.microsoft.com/office/powerpoint/2010/main" val="2595276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38378"/>
            <a:ext cx="8153400" cy="541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92" t="15578" r="40033" b="45720"/>
          <a:stretch/>
        </p:blipFill>
        <p:spPr bwMode="auto">
          <a:xfrm>
            <a:off x="126124" y="0"/>
            <a:ext cx="5722883" cy="250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38200" y="3505200"/>
            <a:ext cx="2209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762000" y="2362200"/>
            <a:ext cx="7620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028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3" name="Content Placeholder 2"/>
          <p:cNvSpPr>
            <a:spLocks noGrp="1"/>
          </p:cNvSpPr>
          <p:nvPr>
            <p:ph sz="quarter" idx="13"/>
          </p:nvPr>
        </p:nvSpPr>
        <p:spPr/>
        <p:txBody>
          <a:bodyPr>
            <a:normAutofit/>
          </a:bodyPr>
          <a:lstStyle/>
          <a:p>
            <a:r>
              <a:rPr lang="en-US" dirty="0"/>
              <a:t>Solid collaboration with each group contributing to final products</a:t>
            </a:r>
          </a:p>
          <a:p>
            <a:r>
              <a:rPr lang="en-US" dirty="0"/>
              <a:t>Good complementarity of research </a:t>
            </a:r>
            <a:r>
              <a:rPr lang="en-US" dirty="0" smtClean="0"/>
              <a:t>groups</a:t>
            </a:r>
          </a:p>
          <a:p>
            <a:r>
              <a:rPr lang="en-US" dirty="0"/>
              <a:t>Taiwan </a:t>
            </a:r>
            <a:r>
              <a:rPr lang="en-US" dirty="0" smtClean="0"/>
              <a:t>has </a:t>
            </a:r>
            <a:r>
              <a:rPr lang="en-US" dirty="0"/>
              <a:t>spearheaded support of multiple languages and character sets in the tools related to EML (prior to Taiwanese developments, the </a:t>
            </a:r>
            <a:r>
              <a:rPr lang="en-US" dirty="0" err="1"/>
              <a:t>Morpho</a:t>
            </a:r>
            <a:r>
              <a:rPr lang="en-US" dirty="0"/>
              <a:t> and </a:t>
            </a:r>
            <a:r>
              <a:rPr lang="en-US" dirty="0" err="1"/>
              <a:t>Metacat</a:t>
            </a:r>
            <a:r>
              <a:rPr lang="en-US" dirty="0"/>
              <a:t> tools worked only with </a:t>
            </a:r>
            <a:r>
              <a:rPr lang="en-US" dirty="0" err="1"/>
              <a:t>latin</a:t>
            </a:r>
            <a:r>
              <a:rPr lang="en-US" dirty="0"/>
              <a:t> character sets), and were the first to port the </a:t>
            </a:r>
            <a:r>
              <a:rPr lang="en-US" dirty="0" err="1"/>
              <a:t>Metacat</a:t>
            </a:r>
            <a:r>
              <a:rPr lang="en-US" dirty="0"/>
              <a:t> </a:t>
            </a:r>
            <a:r>
              <a:rPr lang="en-US" dirty="0" smtClean="0"/>
              <a:t>data catalog </a:t>
            </a:r>
            <a:r>
              <a:rPr lang="en-US" dirty="0"/>
              <a:t>from a Linux to </a:t>
            </a:r>
            <a:r>
              <a:rPr lang="en-US" dirty="0" smtClean="0"/>
              <a:t>a Windows </a:t>
            </a:r>
            <a:r>
              <a:rPr lang="en-US" dirty="0"/>
              <a:t>environment. </a:t>
            </a:r>
          </a:p>
          <a:p>
            <a:r>
              <a:rPr lang="en-US" dirty="0"/>
              <a:t>Taiwan </a:t>
            </a:r>
            <a:r>
              <a:rPr lang="en-US" dirty="0" smtClean="0"/>
              <a:t>has </a:t>
            </a:r>
            <a:r>
              <a:rPr lang="en-US" dirty="0"/>
              <a:t>been a leader in use of advanced tools</a:t>
            </a:r>
          </a:p>
          <a:p>
            <a:pPr lvl="1"/>
            <a:r>
              <a:rPr lang="en-US" dirty="0" smtClean="0"/>
              <a:t>Multilingual </a:t>
            </a:r>
            <a:r>
              <a:rPr lang="en-US" dirty="0" err="1" smtClean="0"/>
              <a:t>Metacat</a:t>
            </a:r>
            <a:r>
              <a:rPr lang="en-US" dirty="0" smtClean="0"/>
              <a:t> and </a:t>
            </a:r>
            <a:r>
              <a:rPr lang="en-US" dirty="0" err="1" smtClean="0"/>
              <a:t>Morpho</a:t>
            </a:r>
            <a:endParaRPr lang="en-US" dirty="0" smtClean="0"/>
          </a:p>
          <a:p>
            <a:pPr lvl="1"/>
            <a:r>
              <a:rPr lang="en-US" dirty="0" err="1" smtClean="0"/>
              <a:t>Kepler</a:t>
            </a:r>
            <a:endParaRPr lang="en-US" dirty="0"/>
          </a:p>
          <a:p>
            <a:pPr lvl="1"/>
            <a:r>
              <a:rPr lang="en-US" dirty="0"/>
              <a:t>Data Turbine</a:t>
            </a:r>
          </a:p>
          <a:p>
            <a:pPr lvl="1"/>
            <a:r>
              <a:rPr lang="en-US" dirty="0"/>
              <a:t>Linked </a:t>
            </a:r>
            <a:r>
              <a:rPr lang="en-US" dirty="0" smtClean="0"/>
              <a:t>Open Data/RDF</a:t>
            </a:r>
            <a:endParaRPr lang="en-US" dirty="0"/>
          </a:p>
          <a:p>
            <a:r>
              <a:rPr lang="en-US" dirty="0" smtClean="0"/>
              <a:t>Continued Collaborations on Metadata-based Tools</a:t>
            </a:r>
            <a:endParaRPr lang="en-US" dirty="0"/>
          </a:p>
          <a:p>
            <a:endParaRPr lang="en-US" dirty="0"/>
          </a:p>
        </p:txBody>
      </p:sp>
      <p:pic>
        <p:nvPicPr>
          <p:cNvPr id="4" name="Picture 17" descr="C:\Users\jhp7e\Pictures\Beijing_Meeting_1\DSCN01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648384"/>
            <a:ext cx="5029200" cy="125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20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0000">
            <a:off x="943109" y="181957"/>
            <a:ext cx="3381375" cy="535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2639283" y="516274"/>
            <a:ext cx="3305175" cy="521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0">
            <a:off x="4669204" y="590612"/>
            <a:ext cx="3810000" cy="567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00000">
            <a:off x="3700338" y="910964"/>
            <a:ext cx="3800475" cy="537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02324"/>
            <a:ext cx="3143924" cy="45263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3635" y="2308118"/>
            <a:ext cx="3542344" cy="4781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4963"/>
          <a:stretch/>
        </p:blipFill>
        <p:spPr bwMode="auto">
          <a:xfrm>
            <a:off x="4878056" y="3461017"/>
            <a:ext cx="4029075" cy="3539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21" y="3392191"/>
            <a:ext cx="3923079" cy="3134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0" y="4754664"/>
            <a:ext cx="9144000" cy="2035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Apart from software </a:t>
            </a:r>
            <a:r>
              <a:rPr lang="en-US" sz="2800" dirty="0"/>
              <a:t>p</a:t>
            </a:r>
            <a:r>
              <a:rPr lang="en-US" sz="2800" dirty="0" smtClean="0"/>
              <a:t>roducts there have also been a series of publications in both Asian and Western journals, including TREE, Bioscience and Ecological Informatics</a:t>
            </a:r>
            <a:endParaRPr lang="en-US" sz="2800" dirty="0"/>
          </a:p>
        </p:txBody>
      </p:sp>
    </p:spTree>
    <p:extLst>
      <p:ext uri="{BB962C8B-B14F-4D97-AF65-F5344CB8AC3E}">
        <p14:creationId xmlns:p14="http://schemas.microsoft.com/office/powerpoint/2010/main" val="1427136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sp>
        <p:nvSpPr>
          <p:cNvPr id="3" name="Content Placeholder 2"/>
          <p:cNvSpPr>
            <a:spLocks noGrp="1"/>
          </p:cNvSpPr>
          <p:nvPr>
            <p:ph sz="quarter" idx="13"/>
          </p:nvPr>
        </p:nvSpPr>
        <p:spPr>
          <a:xfrm>
            <a:off x="243840" y="1295400"/>
            <a:ext cx="8595360" cy="4937760"/>
          </a:xfrm>
        </p:spPr>
        <p:txBody>
          <a:bodyPr>
            <a:normAutofit/>
          </a:bodyPr>
          <a:lstStyle/>
          <a:p>
            <a:r>
              <a:rPr lang="en-US" sz="3200" dirty="0" smtClean="0"/>
              <a:t>Finding the Right </a:t>
            </a:r>
            <a:r>
              <a:rPr lang="en-US" sz="3200" dirty="0"/>
              <a:t>P</a:t>
            </a:r>
            <a:r>
              <a:rPr lang="en-US" sz="3200" dirty="0" smtClean="0"/>
              <a:t>artners</a:t>
            </a:r>
          </a:p>
          <a:p>
            <a:r>
              <a:rPr lang="en-US" sz="3200" dirty="0" smtClean="0"/>
              <a:t>Focus on Products we can all benefit from </a:t>
            </a:r>
          </a:p>
          <a:p>
            <a:r>
              <a:rPr lang="en-US" sz="3200" dirty="0" smtClean="0"/>
              <a:t>Multiple Opportunities for Interaction</a:t>
            </a:r>
          </a:p>
          <a:p>
            <a:pPr lvl="1"/>
            <a:r>
              <a:rPr lang="en-US" sz="3000" dirty="0" smtClean="0"/>
              <a:t>Product-oriented workshops</a:t>
            </a:r>
          </a:p>
          <a:p>
            <a:pPr lvl="1"/>
            <a:r>
              <a:rPr lang="en-US" sz="3000" dirty="0" smtClean="0"/>
              <a:t>Overall strategy meetings</a:t>
            </a:r>
            <a:endParaRPr lang="en-US" sz="3000" dirty="0"/>
          </a:p>
        </p:txBody>
      </p:sp>
      <p:pic>
        <p:nvPicPr>
          <p:cNvPr id="5" name="Picture 11" descr="C:\Users\prp2z\Pictures\Malaysia2010a\DSCF0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461" y="6570"/>
            <a:ext cx="2604939" cy="1959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Users\jhp7e\Pictures\ShanPing2007\DSCN81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9461" y="2971800"/>
            <a:ext cx="2909739" cy="2182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rp2z\Pictures\Malaysia2010a\DSCF993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75" b="26111"/>
          <a:stretch/>
        </p:blipFill>
        <p:spPr bwMode="auto">
          <a:xfrm>
            <a:off x="304800" y="4078999"/>
            <a:ext cx="2909519" cy="1731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5163" b="11534"/>
          <a:stretch/>
        </p:blipFill>
        <p:spPr>
          <a:xfrm>
            <a:off x="3048000" y="4596913"/>
            <a:ext cx="4762500" cy="2261087"/>
          </a:xfrm>
          <a:prstGeom prst="rect">
            <a:avLst/>
          </a:prstGeom>
        </p:spPr>
      </p:pic>
      <p:pic>
        <p:nvPicPr>
          <p:cNvPr id="10" name="Picture 10" descr="C:\Users\prp2z\Pictures\Malaysia2010a\DSCF00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9560" y="5436215"/>
            <a:ext cx="1551588" cy="1519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prp2z\Pictures\Malaysia2010a\DSC017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30"/>
          <a:stretch/>
        </p:blipFill>
        <p:spPr bwMode="auto">
          <a:xfrm>
            <a:off x="7384330" y="4265970"/>
            <a:ext cx="1831158" cy="25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2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4426741"/>
              </p:ext>
            </p:extLst>
          </p:nvPr>
        </p:nvGraphicFramePr>
        <p:xfrm>
          <a:off x="0" y="304800"/>
          <a:ext cx="8915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679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3200" dirty="0" smtClean="0"/>
              <a:t>Strong Momentum </a:t>
            </a:r>
          </a:p>
          <a:p>
            <a:r>
              <a:rPr lang="en-US" sz="3200" dirty="0" smtClean="0"/>
              <a:t>Possible areas for additional collaboration</a:t>
            </a:r>
          </a:p>
          <a:p>
            <a:pPr lvl="1"/>
            <a:r>
              <a:rPr lang="en-US" sz="3200" dirty="0" smtClean="0"/>
              <a:t>Data Integration</a:t>
            </a:r>
          </a:p>
          <a:p>
            <a:pPr lvl="2"/>
            <a:r>
              <a:rPr lang="en-US" sz="3000" dirty="0" smtClean="0"/>
              <a:t>Scientific Workflow development </a:t>
            </a:r>
          </a:p>
          <a:p>
            <a:pPr lvl="2"/>
            <a:r>
              <a:rPr lang="en-US" sz="3000" dirty="0" smtClean="0"/>
              <a:t>Specific science data products</a:t>
            </a:r>
          </a:p>
          <a:p>
            <a:pPr lvl="1"/>
            <a:r>
              <a:rPr lang="en-US" sz="3200" dirty="0" smtClean="0"/>
              <a:t>Additional work on multilingual approaches to data discovery and integration</a:t>
            </a:r>
          </a:p>
          <a:p>
            <a:pPr lvl="2"/>
            <a:r>
              <a:rPr lang="en-US" sz="3000" dirty="0"/>
              <a:t>Semantic Approaches to Data Discovery</a:t>
            </a:r>
          </a:p>
          <a:p>
            <a:pPr lvl="2"/>
            <a:r>
              <a:rPr lang="en-US" sz="3000" dirty="0"/>
              <a:t>Linked Open Data, </a:t>
            </a:r>
            <a:r>
              <a:rPr lang="en-US" sz="3000" dirty="0" err="1" smtClean="0"/>
              <a:t>Onotologies</a:t>
            </a:r>
            <a:endParaRPr lang="en-US" sz="3200" dirty="0" smtClean="0"/>
          </a:p>
          <a:p>
            <a:r>
              <a:rPr lang="en-US" sz="3400" dirty="0" smtClean="0"/>
              <a:t>Unexpected opportunities??!!!!</a:t>
            </a:r>
          </a:p>
          <a:p>
            <a:pPr lvl="1"/>
            <a:endParaRPr lang="en-US" dirty="0"/>
          </a:p>
        </p:txBody>
      </p:sp>
    </p:spTree>
    <p:extLst>
      <p:ext uri="{BB962C8B-B14F-4D97-AF65-F5344CB8AC3E}">
        <p14:creationId xmlns:p14="http://schemas.microsoft.com/office/powerpoint/2010/main" val="2600222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67" r="32197" b="2817"/>
          <a:stretch/>
        </p:blipFill>
        <p:spPr bwMode="auto">
          <a:xfrm>
            <a:off x="395748" y="0"/>
            <a:ext cx="8341135" cy="942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393290" y="1143000"/>
            <a:ext cx="8750710" cy="5035661"/>
            <a:chOff x="393290" y="1143000"/>
            <a:chExt cx="8750710" cy="5035661"/>
          </a:xfrm>
        </p:grpSpPr>
        <p:sp>
          <p:nvSpPr>
            <p:cNvPr id="4" name="Oval 3"/>
            <p:cNvSpPr/>
            <p:nvPr/>
          </p:nvSpPr>
          <p:spPr>
            <a:xfrm>
              <a:off x="393290" y="2133600"/>
              <a:ext cx="1981200" cy="1447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U.S. LTER</a:t>
              </a:r>
              <a:endParaRPr lang="en-US" sz="2800" dirty="0"/>
            </a:p>
          </p:txBody>
        </p:sp>
        <p:sp>
          <p:nvSpPr>
            <p:cNvPr id="6" name="Oval 5"/>
            <p:cNvSpPr/>
            <p:nvPr/>
          </p:nvSpPr>
          <p:spPr>
            <a:xfrm>
              <a:off x="3048000" y="1143000"/>
              <a:ext cx="1981200" cy="1447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Taiwan LTER</a:t>
              </a:r>
              <a:endParaRPr lang="en-US" sz="2800" dirty="0"/>
            </a:p>
          </p:txBody>
        </p:sp>
        <p:sp>
          <p:nvSpPr>
            <p:cNvPr id="7" name="Oval 6"/>
            <p:cNvSpPr/>
            <p:nvPr/>
          </p:nvSpPr>
          <p:spPr>
            <a:xfrm>
              <a:off x="5491930" y="2133600"/>
              <a:ext cx="3652070" cy="1447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Forestry Research Institute of Malaysia</a:t>
              </a:r>
              <a:endParaRPr lang="en-US" sz="2400" dirty="0"/>
            </a:p>
          </p:txBody>
        </p:sp>
        <p:sp>
          <p:nvSpPr>
            <p:cNvPr id="8" name="Oval 7"/>
            <p:cNvSpPr/>
            <p:nvPr/>
          </p:nvSpPr>
          <p:spPr>
            <a:xfrm>
              <a:off x="2590800" y="4730861"/>
              <a:ext cx="3652070" cy="1447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Kasetsart</a:t>
              </a:r>
              <a:r>
                <a:rPr lang="en-US" sz="2400" dirty="0" smtClean="0"/>
                <a:t> University Thailand</a:t>
              </a:r>
              <a:endParaRPr lang="en-US" sz="2400" dirty="0"/>
            </a:p>
          </p:txBody>
        </p:sp>
        <p:cxnSp>
          <p:nvCxnSpPr>
            <p:cNvPr id="9" name="Straight Arrow Connector 8"/>
            <p:cNvCxnSpPr>
              <a:stCxn id="4" idx="7"/>
              <a:endCxn id="6" idx="2"/>
            </p:cNvCxnSpPr>
            <p:nvPr/>
          </p:nvCxnSpPr>
          <p:spPr>
            <a:xfrm flipV="1">
              <a:off x="2084350" y="1866900"/>
              <a:ext cx="963650" cy="4787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6"/>
              <a:endCxn id="7" idx="1"/>
            </p:cNvCxnSpPr>
            <p:nvPr/>
          </p:nvCxnSpPr>
          <p:spPr>
            <a:xfrm>
              <a:off x="5029200" y="1866900"/>
              <a:ext cx="997563" cy="4787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4"/>
              <a:endCxn id="8" idx="7"/>
            </p:cNvCxnSpPr>
            <p:nvPr/>
          </p:nvCxnSpPr>
          <p:spPr>
            <a:xfrm flipH="1">
              <a:off x="5708037" y="3581400"/>
              <a:ext cx="1609928" cy="13614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4"/>
            </p:cNvCxnSpPr>
            <p:nvPr/>
          </p:nvCxnSpPr>
          <p:spPr>
            <a:xfrm>
              <a:off x="4038600" y="2590800"/>
              <a:ext cx="483881" cy="2132405"/>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52400" y="4343400"/>
            <a:ext cx="2413775"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Many hands make light work!</a:t>
            </a:r>
            <a:endParaRPr lang="en-US" sz="3200" dirty="0"/>
          </a:p>
        </p:txBody>
      </p:sp>
    </p:spTree>
    <p:extLst>
      <p:ext uri="{BB962C8B-B14F-4D97-AF65-F5344CB8AC3E}">
        <p14:creationId xmlns:p14="http://schemas.microsoft.com/office/powerpoint/2010/main" val="33629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2" descr="C:\Users\prp2z\Pictures\Taiwan_mtns06\P10103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7800" y="5073445"/>
            <a:ext cx="3581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Questions?</a:t>
            </a:r>
          </a:p>
          <a:p>
            <a:pPr algn="ctr"/>
            <a:r>
              <a:rPr lang="en-US" dirty="0" smtClean="0">
                <a:hlinkClick r:id="rId4"/>
              </a:rPr>
              <a:t>jporter@lternet.edu</a:t>
            </a:r>
            <a:endParaRPr lang="en-US" dirty="0" smtClean="0"/>
          </a:p>
          <a:p>
            <a:pPr algn="ctr"/>
            <a:r>
              <a:rPr lang="en-US" dirty="0" smtClean="0"/>
              <a:t>http://www.vcrlter.virginia.edu</a:t>
            </a:r>
            <a:endParaRPr lang="en-US" dirty="0"/>
          </a:p>
        </p:txBody>
      </p:sp>
    </p:spTree>
    <p:extLst>
      <p:ext uri="{BB962C8B-B14F-4D97-AF65-F5344CB8AC3E}">
        <p14:creationId xmlns:p14="http://schemas.microsoft.com/office/powerpoint/2010/main" val="290578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LTER Success Stories</a:t>
            </a:r>
            <a:endParaRPr lang="en-US" dirty="0"/>
          </a:p>
        </p:txBody>
      </p:sp>
      <p:sp>
        <p:nvSpPr>
          <p:cNvPr id="3" name="Content Placeholder 2"/>
          <p:cNvSpPr>
            <a:spLocks noGrp="1"/>
          </p:cNvSpPr>
          <p:nvPr>
            <p:ph sz="quarter" idx="13"/>
          </p:nvPr>
        </p:nvSpPr>
        <p:spPr>
          <a:xfrm>
            <a:off x="274320" y="1298448"/>
            <a:ext cx="8595360" cy="5330952"/>
          </a:xfrm>
        </p:spPr>
        <p:txBody>
          <a:bodyPr>
            <a:normAutofit lnSpcReduction="10000"/>
          </a:bodyPr>
          <a:lstStyle/>
          <a:p>
            <a:r>
              <a:rPr lang="en-US" sz="2800" dirty="0" smtClean="0"/>
              <a:t>The U.S. LTER Network now provides over 10,000 individual data files organized into over 6,000 datasets</a:t>
            </a:r>
          </a:p>
          <a:p>
            <a:r>
              <a:rPr lang="en-US" sz="2800" dirty="0" smtClean="0"/>
              <a:t>Collaborated on the development and adoption of metadata standards (Ecological Metadata Language) and tools (e.g., “</a:t>
            </a:r>
            <a:r>
              <a:rPr lang="en-US" sz="2800" dirty="0" err="1" smtClean="0"/>
              <a:t>Metacat</a:t>
            </a:r>
            <a:r>
              <a:rPr lang="en-US" sz="2800" dirty="0" smtClean="0"/>
              <a:t>” data catalog, “</a:t>
            </a:r>
            <a:r>
              <a:rPr lang="en-US" sz="2800" dirty="0" err="1" smtClean="0"/>
              <a:t>Morpho</a:t>
            </a:r>
            <a:r>
              <a:rPr lang="en-US" sz="2800" dirty="0" smtClean="0"/>
              <a:t>” editor) that use those standards to allow interoperability</a:t>
            </a:r>
          </a:p>
          <a:p>
            <a:r>
              <a:rPr lang="en-US" sz="2800" dirty="0" smtClean="0"/>
              <a:t>Helped develop a culture of Data Sharing</a:t>
            </a:r>
          </a:p>
          <a:p>
            <a:endParaRPr lang="en-US" sz="2800" dirty="0"/>
          </a:p>
          <a:p>
            <a:pPr marL="0" indent="0">
              <a:buNone/>
            </a:pPr>
            <a:r>
              <a:rPr lang="en-US" sz="2800" b="1" dirty="0" smtClean="0"/>
              <a:t>Given these successes, why is International Collaboration on Information Management needed?</a:t>
            </a:r>
            <a:endParaRPr lang="en-US" sz="2800" b="1" dirty="0"/>
          </a:p>
        </p:txBody>
      </p:sp>
    </p:spTree>
    <p:extLst>
      <p:ext uri="{BB962C8B-B14F-4D97-AF65-F5344CB8AC3E}">
        <p14:creationId xmlns:p14="http://schemas.microsoft.com/office/powerpoint/2010/main" val="4301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32637"/>
            <a:ext cx="8591550" cy="1066800"/>
          </a:xfrm>
        </p:spPr>
        <p:txBody>
          <a:bodyPr/>
          <a:lstStyle/>
          <a:p>
            <a:r>
              <a:rPr lang="en-US" dirty="0" smtClean="0"/>
              <a:t>Why International?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2945"/>
            <a:ext cx="8436198" cy="6019800"/>
          </a:xfrm>
          <a:prstGeom prst="rect">
            <a:avLst/>
          </a:prstGeom>
        </p:spPr>
      </p:pic>
    </p:spTree>
    <p:extLst>
      <p:ext uri="{BB962C8B-B14F-4D97-AF65-F5344CB8AC3E}">
        <p14:creationId xmlns:p14="http://schemas.microsoft.com/office/powerpoint/2010/main" val="1951883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32637"/>
            <a:ext cx="8591550" cy="1066800"/>
          </a:xfrm>
        </p:spPr>
        <p:txBody>
          <a:bodyPr/>
          <a:lstStyle/>
          <a:p>
            <a:r>
              <a:rPr lang="en-US" dirty="0" smtClean="0"/>
              <a:t>Why International?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3189"/>
            <a:ext cx="8443221" cy="6024811"/>
          </a:xfrm>
          <a:prstGeom prst="rect">
            <a:avLst/>
          </a:prstGeom>
        </p:spPr>
      </p:pic>
    </p:spTree>
    <p:extLst>
      <p:ext uri="{BB962C8B-B14F-4D97-AF65-F5344CB8AC3E}">
        <p14:creationId xmlns:p14="http://schemas.microsoft.com/office/powerpoint/2010/main" val="109835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58"/>
          <a:stretch/>
        </p:blipFill>
        <p:spPr>
          <a:xfrm>
            <a:off x="325821" y="914401"/>
            <a:ext cx="8284779" cy="5943600"/>
          </a:xfrm>
          <a:prstGeom prst="rect">
            <a:avLst/>
          </a:prstGeom>
        </p:spPr>
      </p:pic>
      <p:sp>
        <p:nvSpPr>
          <p:cNvPr id="5" name="Title 4"/>
          <p:cNvSpPr>
            <a:spLocks noGrp="1"/>
          </p:cNvSpPr>
          <p:nvPr>
            <p:ph type="title"/>
          </p:nvPr>
        </p:nvSpPr>
        <p:spPr>
          <a:xfrm>
            <a:off x="304800" y="-132637"/>
            <a:ext cx="8591550" cy="1066800"/>
          </a:xfrm>
        </p:spPr>
        <p:txBody>
          <a:bodyPr>
            <a:normAutofit fontScale="90000"/>
          </a:bodyPr>
          <a:lstStyle/>
          <a:p>
            <a:r>
              <a:rPr lang="en-US" dirty="0" smtClean="0"/>
              <a:t>Why International </a:t>
            </a:r>
            <a:r>
              <a:rPr lang="en-US" u="sng" dirty="0" smtClean="0"/>
              <a:t>Information Management</a:t>
            </a:r>
            <a:r>
              <a:rPr lang="en-US" dirty="0" smtClean="0"/>
              <a:t>? </a:t>
            </a:r>
            <a:endParaRPr lang="en-US" dirty="0"/>
          </a:p>
        </p:txBody>
      </p:sp>
      <p:sp>
        <p:nvSpPr>
          <p:cNvPr id="3" name="Rectangle 2"/>
          <p:cNvSpPr/>
          <p:nvPr/>
        </p:nvSpPr>
        <p:spPr>
          <a:xfrm>
            <a:off x="325821" y="2362200"/>
            <a:ext cx="8284779" cy="33528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US" sz="3200" dirty="0" smtClean="0">
                <a:solidFill>
                  <a:schemeClr val="tx1"/>
                </a:solidFill>
              </a:rPr>
              <a:t>Having data collected in a wider array of ecosystems is good, but not if you lack ways to share data!</a:t>
            </a:r>
          </a:p>
          <a:p>
            <a:pPr marL="457200" indent="-457200">
              <a:buFont typeface="Arial" pitchFamily="34" charset="0"/>
              <a:buChar char="•"/>
            </a:pPr>
            <a:r>
              <a:rPr lang="en-US" sz="3200" dirty="0">
                <a:solidFill>
                  <a:schemeClr val="tx1"/>
                </a:solidFill>
              </a:rPr>
              <a:t>Not all good ideas are home-grown</a:t>
            </a:r>
          </a:p>
          <a:p>
            <a:pPr marL="457200" indent="-457200">
              <a:buFont typeface="Arial" pitchFamily="34" charset="0"/>
              <a:buChar char="•"/>
            </a:pPr>
            <a:r>
              <a:rPr lang="en-US" sz="3200" dirty="0">
                <a:solidFill>
                  <a:schemeClr val="tx1"/>
                </a:solidFill>
              </a:rPr>
              <a:t>Many hands make light </a:t>
            </a:r>
            <a:r>
              <a:rPr lang="en-US" sz="3200" dirty="0" smtClean="0">
                <a:solidFill>
                  <a:schemeClr val="tx1"/>
                </a:solidFill>
              </a:rPr>
              <a:t>work</a:t>
            </a:r>
          </a:p>
        </p:txBody>
      </p:sp>
    </p:spTree>
    <p:extLst>
      <p:ext uri="{BB962C8B-B14F-4D97-AF65-F5344CB8AC3E}">
        <p14:creationId xmlns:p14="http://schemas.microsoft.com/office/powerpoint/2010/main" val="164967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ILTER Contributions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67228906"/>
              </p:ext>
            </p:extLst>
          </p:nvPr>
        </p:nvGraphicFramePr>
        <p:xfrm>
          <a:off x="304800" y="1524000"/>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48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Personal View</a:t>
            </a:r>
            <a:endParaRPr lang="en-US" dirty="0"/>
          </a:p>
        </p:txBody>
      </p:sp>
      <p:sp>
        <p:nvSpPr>
          <p:cNvPr id="3" name="Content Placeholder 2"/>
          <p:cNvSpPr>
            <a:spLocks noGrp="1"/>
          </p:cNvSpPr>
          <p:nvPr>
            <p:ph sz="quarter" idx="13"/>
          </p:nvPr>
        </p:nvSpPr>
        <p:spPr>
          <a:xfrm>
            <a:off x="274320" y="1298448"/>
            <a:ext cx="8595360" cy="5330952"/>
          </a:xfrm>
        </p:spPr>
        <p:txBody>
          <a:bodyPr>
            <a:normAutofit fontScale="92500" lnSpcReduction="20000"/>
          </a:bodyPr>
          <a:lstStyle/>
          <a:p>
            <a:r>
              <a:rPr lang="en-US" dirty="0" smtClean="0"/>
              <a:t>I won’t be able to cover ALL the collaborations, so I’ll focus on some specific collaborations I’ve been involved in. This gives short shrift to many other productive collaborations elsewhere in ILTER</a:t>
            </a:r>
          </a:p>
          <a:p>
            <a:r>
              <a:rPr lang="en-US" sz="2800" dirty="0" smtClean="0"/>
              <a:t>The Early Days (1995-2003)</a:t>
            </a:r>
          </a:p>
          <a:p>
            <a:pPr lvl="1"/>
            <a:r>
              <a:rPr lang="en-US" sz="2600" dirty="0" smtClean="0"/>
              <a:t>ILTER sponsored a series of Information Management (IM) training workshops</a:t>
            </a:r>
          </a:p>
          <a:p>
            <a:pPr lvl="2"/>
            <a:r>
              <a:rPr lang="en-US" sz="2400" dirty="0" smtClean="0"/>
              <a:t> “Planting Seeds”</a:t>
            </a:r>
          </a:p>
          <a:p>
            <a:pPr lvl="4"/>
            <a:r>
              <a:rPr lang="en-US" sz="2200" dirty="0" smtClean="0"/>
              <a:t>Eastern Europe, East-Asia Pacific, Middle East, </a:t>
            </a:r>
          </a:p>
          <a:p>
            <a:pPr marL="877824" lvl="5" indent="0">
              <a:buNone/>
            </a:pPr>
            <a:r>
              <a:rPr lang="en-US" sz="2000" dirty="0" smtClean="0"/>
              <a:t>Latin America, Africa</a:t>
            </a:r>
          </a:p>
          <a:p>
            <a:pPr lvl="3"/>
            <a:r>
              <a:rPr lang="en-US" sz="2400" dirty="0" smtClean="0"/>
              <a:t>Many partners had little experience with formal </a:t>
            </a:r>
          </a:p>
          <a:p>
            <a:pPr marL="686689" lvl="4" indent="0">
              <a:buNone/>
            </a:pPr>
            <a:r>
              <a:rPr lang="en-US" sz="2400" dirty="0" smtClean="0"/>
              <a:t>information management or resources committed </a:t>
            </a:r>
          </a:p>
          <a:p>
            <a:pPr marL="686689" lvl="4" indent="0">
              <a:buNone/>
            </a:pPr>
            <a:r>
              <a:rPr lang="en-US" sz="2400" dirty="0" smtClean="0"/>
              <a:t>to IM</a:t>
            </a:r>
          </a:p>
          <a:p>
            <a:pPr lvl="1"/>
            <a:r>
              <a:rPr lang="en-US" sz="2800" dirty="0" smtClean="0"/>
              <a:t>These were a valuable exercise – and a necessary precursor – but they were not sufficient to lead to tangible developments for ILTER</a:t>
            </a:r>
            <a:endParaRPr lang="en-US" sz="2800" dirty="0"/>
          </a:p>
        </p:txBody>
      </p:sp>
      <p:pic>
        <p:nvPicPr>
          <p:cNvPr id="4" name="Picture 15" descr="C:\Users\prp2z\Pictures\Taiwan_Taipei06\Taiwan_Meeting_06\P10108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
          <a:stretch/>
        </p:blipFill>
        <p:spPr bwMode="auto">
          <a:xfrm rot="5400000">
            <a:off x="6831012" y="3227389"/>
            <a:ext cx="22637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08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6369</TotalTime>
  <Words>2305</Words>
  <Application>Microsoft Office PowerPoint</Application>
  <PresentationFormat>On-screen Show (4:3)</PresentationFormat>
  <Paragraphs>243</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Soho</vt:lpstr>
      <vt:lpstr> Many Hands: Fostering Ecological Data Sharing through ILTER Information Management Collaborations</vt:lpstr>
      <vt:lpstr>LTER Information Management</vt:lpstr>
      <vt:lpstr>PowerPoint Presentation</vt:lpstr>
      <vt:lpstr>U.S. LTER Success Stories</vt:lpstr>
      <vt:lpstr>Why International? </vt:lpstr>
      <vt:lpstr>Why International? </vt:lpstr>
      <vt:lpstr>Why International Information Management? </vt:lpstr>
      <vt:lpstr>ILTER Contributions</vt:lpstr>
      <vt:lpstr>A Personal View</vt:lpstr>
      <vt:lpstr>Extended Interactions with Taiwan</vt:lpstr>
      <vt:lpstr>90-day Working Visits to US</vt:lpstr>
      <vt:lpstr>PowerPoint Presentation</vt:lpstr>
      <vt:lpstr>Training for ILTER Scientists</vt:lpstr>
      <vt:lpstr>PowerPoint Presentation</vt:lpstr>
      <vt:lpstr>PowerPoint Presentation</vt:lpstr>
      <vt:lpstr>PowerPoint Presentation</vt:lpstr>
      <vt:lpstr>PowerPoint Presentation</vt:lpstr>
      <vt:lpstr>PowerPoint Presentation</vt:lpstr>
      <vt:lpstr>Taiwan East-Asia-Pacific Region  Activities</vt:lpstr>
      <vt:lpstr>Training</vt:lpstr>
      <vt:lpstr>Testing IM Tools for Science</vt:lpstr>
      <vt:lpstr>No US Involvement</vt:lpstr>
      <vt:lpstr>Visits by US Information Managers</vt:lpstr>
      <vt:lpstr>2008 &amp; 2012: Making ILTER Data Searchable</vt:lpstr>
      <vt:lpstr>Prototype Multilingual ILTER Data Search</vt:lpstr>
      <vt:lpstr>PowerPoint Presentation</vt:lpstr>
      <vt:lpstr>Big Picture</vt:lpstr>
      <vt:lpstr>PowerPoint Presentation</vt:lpstr>
      <vt:lpstr>Keys to Success</vt:lpstr>
      <vt:lpstr>Future</vt:lpstr>
      <vt:lpstr> </vt:lpstr>
      <vt:lpstr>PowerPoint Presentation</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Data Sharing in the U.S. LTER Network</dc:title>
  <dc:creator>Valued Acer Customer</dc:creator>
  <cp:lastModifiedBy>jhp7e</cp:lastModifiedBy>
  <cp:revision>97</cp:revision>
  <dcterms:created xsi:type="dcterms:W3CDTF">2012-06-16T03:29:51Z</dcterms:created>
  <dcterms:modified xsi:type="dcterms:W3CDTF">2013-02-27T21:03:12Z</dcterms:modified>
</cp:coreProperties>
</file>