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8" r:id="rId3"/>
    <p:sldId id="257" r:id="rId4"/>
    <p:sldId id="301" r:id="rId5"/>
    <p:sldId id="260" r:id="rId6"/>
    <p:sldId id="263" r:id="rId7"/>
    <p:sldId id="308" r:id="rId8"/>
    <p:sldId id="261" r:id="rId9"/>
    <p:sldId id="264" r:id="rId10"/>
    <p:sldId id="284" r:id="rId11"/>
    <p:sldId id="283" r:id="rId12"/>
    <p:sldId id="286" r:id="rId13"/>
    <p:sldId id="288" r:id="rId14"/>
    <p:sldId id="289" r:id="rId15"/>
    <p:sldId id="290" r:id="rId16"/>
    <p:sldId id="310" r:id="rId17"/>
    <p:sldId id="303" r:id="rId18"/>
    <p:sldId id="302" r:id="rId19"/>
    <p:sldId id="274" r:id="rId20"/>
    <p:sldId id="269" r:id="rId21"/>
    <p:sldId id="291" r:id="rId22"/>
    <p:sldId id="268" r:id="rId23"/>
    <p:sldId id="296" r:id="rId24"/>
    <p:sldId id="293" r:id="rId25"/>
    <p:sldId id="312" r:id="rId26"/>
  </p:sldIdLst>
  <p:sldSz cx="9144000" cy="6858000" type="screen4x3"/>
  <p:notesSz cx="6805613"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15" autoAdjust="0"/>
    <p:restoredTop sz="89615" autoAdjust="0"/>
  </p:normalViewPr>
  <p:slideViewPr>
    <p:cSldViewPr>
      <p:cViewPr>
        <p:scale>
          <a:sx n="69" d="100"/>
          <a:sy n="69" d="100"/>
        </p:scale>
        <p:origin x="-1434" y="-120"/>
      </p:cViewPr>
      <p:guideLst>
        <p:guide orient="horz" pos="2160"/>
        <p:guide pos="2880"/>
      </p:guideLst>
    </p:cSldViewPr>
  </p:slideViewPr>
  <p:notesTextViewPr>
    <p:cViewPr>
      <p:scale>
        <a:sx n="1" d="1"/>
        <a:sy n="1" d="1"/>
      </p:scale>
      <p:origin x="0" y="0"/>
    </p:cViewPr>
  </p:notesTextViewPr>
  <p:sorterViewPr>
    <p:cViewPr>
      <p:scale>
        <a:sx n="146" d="100"/>
        <a:sy n="146" d="100"/>
      </p:scale>
      <p:origin x="0" y="720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Chart%20in%20Microsoft%20Office%20PowerPoint"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Documents%20and%20Settings\Gringo%20Bob\My%20Documents\Stalker\Projects\Celestun\Matrix%20celestun_4d.xls"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gaisere\My%20Documents\Dropbox\PC%20Documents\Manuscripts\Periphyton%20Paper\Gaiser%202010%20Karstic%20Wetland%20Periphyton%20Values%20Working.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Documents%20and%20Settings\gaisere\My%20Documents\Dropbox\PC%20Documents\Manuscripts\Periphyton%20Paper\Gaiser%202010%20Karstic%20Wetland%20Periphyton%20Values%20Working.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Documents%20and%20Settings\gaisere\My%20Documents\Dropbox\PC%20Documents\Manuscripts\Periphyton%20Paper\Gaiser%202010%20Karstic%20Wetland%20Periphyton%20Values%20Working.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Documents%20and%20Settings\gaisere\My%20Documents\Dropbox\PC%20Documents\Manuscripts\Periphyton%20Paper\Gaiser%202010%20Karstic%20Wetland%20Periphyton%20Values%20Working.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200"/>
              <a:t>Combined Model Freshwater Inputs (Dry)</a:t>
            </a:r>
          </a:p>
        </c:rich>
      </c:tx>
      <c:layout/>
      <c:overlay val="0"/>
    </c:title>
    <c:autoTitleDeleted val="0"/>
    <c:plotArea>
      <c:layout/>
      <c:pieChart>
        <c:varyColors val="1"/>
        <c:ser>
          <c:idx val="0"/>
          <c:order val="0"/>
          <c:dPt>
            <c:idx val="0"/>
            <c:bubble3D val="0"/>
            <c:spPr>
              <a:solidFill>
                <a:srgbClr val="0066FF"/>
              </a:solidFill>
            </c:spPr>
          </c:dPt>
          <c:dPt>
            <c:idx val="1"/>
            <c:bubble3D val="0"/>
            <c:spPr>
              <a:solidFill>
                <a:srgbClr val="C00000"/>
              </a:solidFill>
            </c:spPr>
          </c:dPt>
          <c:dPt>
            <c:idx val="2"/>
            <c:bubble3D val="0"/>
            <c:spPr>
              <a:solidFill>
                <a:srgbClr val="92D050"/>
              </a:solidFill>
            </c:spPr>
          </c:dPt>
          <c:dLbls>
            <c:dLbl>
              <c:idx val="2"/>
              <c:layout>
                <c:manualLayout>
                  <c:x val="-0.16026634553906499"/>
                  <c:y val="8.1651661839607995E-2"/>
                </c:manualLayout>
              </c:layout>
              <c:showLegendKey val="0"/>
              <c:showVal val="0"/>
              <c:showCatName val="1"/>
              <c:showSerName val="0"/>
              <c:showPercent val="1"/>
              <c:showBubbleSize val="0"/>
            </c:dLbl>
            <c:showLegendKey val="0"/>
            <c:showVal val="0"/>
            <c:showCatName val="1"/>
            <c:showSerName val="0"/>
            <c:showPercent val="1"/>
            <c:showBubbleSize val="0"/>
            <c:showLeaderLines val="0"/>
          </c:dLbls>
          <c:cat>
            <c:strRef>
              <c:f>'[Chart in Microsoft Office PowerPoint]Sheet1'!$B$19:$D$19</c:f>
              <c:strCache>
                <c:ptCount val="3"/>
                <c:pt idx="0">
                  <c:v>Canal (Dry)</c:v>
                </c:pt>
                <c:pt idx="1">
                  <c:v>Precip (Dry)</c:v>
                </c:pt>
                <c:pt idx="2">
                  <c:v>GW (Dry)</c:v>
                </c:pt>
              </c:strCache>
            </c:strRef>
          </c:cat>
          <c:val>
            <c:numRef>
              <c:f>'[Chart in Microsoft Office PowerPoint]Sheet1'!$B$20:$D$20</c:f>
              <c:numCache>
                <c:formatCode>General</c:formatCode>
                <c:ptCount val="3"/>
                <c:pt idx="0">
                  <c:v>40</c:v>
                </c:pt>
                <c:pt idx="1">
                  <c:v>55</c:v>
                </c:pt>
                <c:pt idx="2">
                  <c:v>5</c:v>
                </c:pt>
              </c:numCache>
            </c:numRef>
          </c:val>
        </c:ser>
        <c:dLbls>
          <c:showLegendKey val="0"/>
          <c:showVal val="0"/>
          <c:showCatName val="1"/>
          <c:showSerName val="0"/>
          <c:showPercent val="1"/>
          <c:showBubbleSize val="0"/>
          <c:showLeaderLines val="0"/>
        </c:dLbls>
        <c:firstSliceAng val="0"/>
      </c:pieChart>
    </c:plotArea>
    <c:plotVisOnly val="1"/>
    <c:dispBlanksAs val="gap"/>
    <c:showDLblsOverMax val="0"/>
  </c:chart>
  <c:spPr>
    <a:solidFill>
      <a:srgbClr val="FFFF99"/>
    </a:solidFill>
  </c:sp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148116776524399"/>
          <c:y val="4.0783034257749297E-2"/>
          <c:w val="0.823013637697807"/>
          <c:h val="0.83849918433931503"/>
        </c:manualLayout>
      </c:layout>
      <c:scatterChart>
        <c:scatterStyle val="lineMarker"/>
        <c:varyColors val="0"/>
        <c:ser>
          <c:idx val="0"/>
          <c:order val="0"/>
          <c:tx>
            <c:v>Groundwater</c:v>
          </c:tx>
          <c:spPr>
            <a:ln w="28575">
              <a:noFill/>
            </a:ln>
          </c:spPr>
          <c:errBars>
            <c:errDir val="x"/>
            <c:errBarType val="both"/>
            <c:errValType val="cust"/>
            <c:noEndCap val="0"/>
            <c:plus>
              <c:numRef>
                <c:f>Sheet4!$O$54</c:f>
                <c:numCache>
                  <c:formatCode>General</c:formatCode>
                  <c:ptCount val="1"/>
                  <c:pt idx="0">
                    <c:v>1.4048724734532549</c:v>
                  </c:pt>
                </c:numCache>
              </c:numRef>
            </c:plus>
            <c:minus>
              <c:numRef>
                <c:f>Sheet4!$O$54</c:f>
                <c:numCache>
                  <c:formatCode>General</c:formatCode>
                  <c:ptCount val="1"/>
                  <c:pt idx="0">
                    <c:v>1.4048724734532549</c:v>
                  </c:pt>
                </c:numCache>
              </c:numRef>
            </c:minus>
          </c:errBars>
          <c:errBars>
            <c:errDir val="y"/>
            <c:errBarType val="both"/>
            <c:errValType val="cust"/>
            <c:noEndCap val="0"/>
            <c:plus>
              <c:numRef>
                <c:f>Sheet4!$M$54</c:f>
                <c:numCache>
                  <c:formatCode>General</c:formatCode>
                  <c:ptCount val="1"/>
                  <c:pt idx="0">
                    <c:v>0.29919454108768101</c:v>
                  </c:pt>
                </c:numCache>
              </c:numRef>
            </c:plus>
            <c:minus>
              <c:numRef>
                <c:f>Sheet4!$M$54</c:f>
                <c:numCache>
                  <c:formatCode>General</c:formatCode>
                  <c:ptCount val="1"/>
                  <c:pt idx="0">
                    <c:v>0.29919454108768101</c:v>
                  </c:pt>
                </c:numCache>
              </c:numRef>
            </c:minus>
          </c:errBars>
          <c:xVal>
            <c:numRef>
              <c:f>Sheet4!$O$53</c:f>
              <c:numCache>
                <c:formatCode>0.00</c:formatCode>
                <c:ptCount val="1"/>
                <c:pt idx="0">
                  <c:v>2.25</c:v>
                </c:pt>
              </c:numCache>
            </c:numRef>
          </c:xVal>
          <c:yVal>
            <c:numRef>
              <c:f>Sheet4!$M$53</c:f>
              <c:numCache>
                <c:formatCode>0.00</c:formatCode>
                <c:ptCount val="1"/>
                <c:pt idx="0">
                  <c:v>3.2149583333333331</c:v>
                </c:pt>
              </c:numCache>
            </c:numRef>
          </c:yVal>
          <c:smooth val="0"/>
        </c:ser>
        <c:ser>
          <c:idx val="1"/>
          <c:order val="1"/>
          <c:tx>
            <c:v>Seawater</c:v>
          </c:tx>
          <c:spPr>
            <a:ln w="28575">
              <a:noFill/>
            </a:ln>
          </c:spPr>
          <c:xVal>
            <c:numRef>
              <c:f>Sheet4!$O$2</c:f>
              <c:numCache>
                <c:formatCode>0.00</c:formatCode>
                <c:ptCount val="1"/>
                <c:pt idx="0">
                  <c:v>37.4</c:v>
                </c:pt>
              </c:numCache>
            </c:numRef>
          </c:xVal>
          <c:yVal>
            <c:numRef>
              <c:f>Sheet4!$M$2</c:f>
              <c:numCache>
                <c:formatCode>0.00</c:formatCode>
                <c:ptCount val="1"/>
                <c:pt idx="0">
                  <c:v>8.3226500000000048</c:v>
                </c:pt>
              </c:numCache>
            </c:numRef>
          </c:yVal>
          <c:smooth val="0"/>
        </c:ser>
        <c:ser>
          <c:idx val="2"/>
          <c:order val="2"/>
          <c:tx>
            <c:v>Surface water</c:v>
          </c:tx>
          <c:spPr>
            <a:ln w="28575">
              <a:noFill/>
            </a:ln>
          </c:spPr>
          <c:xVal>
            <c:numRef>
              <c:f>Sheet4!$O$19</c:f>
              <c:numCache>
                <c:formatCode>0.00</c:formatCode>
                <c:ptCount val="1"/>
                <c:pt idx="0">
                  <c:v>21.6</c:v>
                </c:pt>
              </c:numCache>
            </c:numRef>
          </c:xVal>
          <c:yVal>
            <c:numRef>
              <c:f>Sheet4!$M$19</c:f>
              <c:numCache>
                <c:formatCode>0.00</c:formatCode>
                <c:ptCount val="1"/>
                <c:pt idx="0">
                  <c:v>10.303650000000021</c:v>
                </c:pt>
              </c:numCache>
            </c:numRef>
          </c:yVal>
          <c:smooth val="0"/>
        </c:ser>
        <c:ser>
          <c:idx val="3"/>
          <c:order val="3"/>
          <c:tx>
            <c:v>UC</c:v>
          </c:tx>
          <c:spPr>
            <a:ln w="28575">
              <a:noFill/>
            </a:ln>
          </c:spPr>
          <c:marker>
            <c:symbol val="diamond"/>
            <c:size val="5"/>
            <c:spPr>
              <a:solidFill>
                <a:srgbClr val="FF0000"/>
              </a:solidFill>
            </c:spPr>
          </c:marker>
          <c:xVal>
            <c:numRef>
              <c:f>(Sheet4!$O$20:$O$27,Sheet4!$O$29:$O$30,Sheet4!$O$32:$O$37)</c:f>
              <c:numCache>
                <c:formatCode>0.00</c:formatCode>
                <c:ptCount val="16"/>
                <c:pt idx="0">
                  <c:v>20.6</c:v>
                </c:pt>
                <c:pt idx="1">
                  <c:v>19.3</c:v>
                </c:pt>
                <c:pt idx="2">
                  <c:v>19.100000000000001</c:v>
                </c:pt>
                <c:pt idx="3">
                  <c:v>18.399999999999999</c:v>
                </c:pt>
                <c:pt idx="4">
                  <c:v>15.35000000000003</c:v>
                </c:pt>
                <c:pt idx="5">
                  <c:v>19.899999999999999</c:v>
                </c:pt>
                <c:pt idx="6">
                  <c:v>20.100000000000001</c:v>
                </c:pt>
                <c:pt idx="7">
                  <c:v>16.8</c:v>
                </c:pt>
                <c:pt idx="8">
                  <c:v>19.899999999999999</c:v>
                </c:pt>
                <c:pt idx="9">
                  <c:v>19.8</c:v>
                </c:pt>
                <c:pt idx="10">
                  <c:v>17.5</c:v>
                </c:pt>
                <c:pt idx="11">
                  <c:v>27</c:v>
                </c:pt>
                <c:pt idx="12">
                  <c:v>26.9</c:v>
                </c:pt>
                <c:pt idx="13">
                  <c:v>28.9</c:v>
                </c:pt>
                <c:pt idx="14">
                  <c:v>19.600000000000001</c:v>
                </c:pt>
                <c:pt idx="15">
                  <c:v>19.399999999999999</c:v>
                </c:pt>
              </c:numCache>
            </c:numRef>
          </c:xVal>
          <c:yVal>
            <c:numRef>
              <c:f>(Sheet4!$M$20:$M$27,Sheet4!$M$29:$M$30,Sheet4!$M$32:$M$37)</c:f>
              <c:numCache>
                <c:formatCode>0.00</c:formatCode>
                <c:ptCount val="16"/>
                <c:pt idx="0">
                  <c:v>8.7681499999999986</c:v>
                </c:pt>
                <c:pt idx="1">
                  <c:v>7.8464499999999999</c:v>
                </c:pt>
                <c:pt idx="2">
                  <c:v>6.1928999999999856</c:v>
                </c:pt>
                <c:pt idx="3">
                  <c:v>7.9089</c:v>
                </c:pt>
                <c:pt idx="4">
                  <c:v>7.4122000000000003</c:v>
                </c:pt>
                <c:pt idx="5">
                  <c:v>8.6267000000000014</c:v>
                </c:pt>
                <c:pt idx="6">
                  <c:v>8.4876500000000021</c:v>
                </c:pt>
                <c:pt idx="7">
                  <c:v>7.3182500000000008</c:v>
                </c:pt>
                <c:pt idx="8">
                  <c:v>7.1928999999999856</c:v>
                </c:pt>
                <c:pt idx="9">
                  <c:v>7.8685499999999946</c:v>
                </c:pt>
                <c:pt idx="10">
                  <c:v>6.9644999999999966</c:v>
                </c:pt>
                <c:pt idx="11">
                  <c:v>7.8069000000000006</c:v>
                </c:pt>
                <c:pt idx="12">
                  <c:v>7.9318500000000034</c:v>
                </c:pt>
                <c:pt idx="13">
                  <c:v>7.7264999999999997</c:v>
                </c:pt>
                <c:pt idx="14">
                  <c:v>8.6984000000000012</c:v>
                </c:pt>
                <c:pt idx="15">
                  <c:v>8.6792500000000015</c:v>
                </c:pt>
              </c:numCache>
            </c:numRef>
          </c:yVal>
          <c:smooth val="0"/>
        </c:ser>
        <c:ser>
          <c:idx val="4"/>
          <c:order val="4"/>
          <c:tx>
            <c:v>LC</c:v>
          </c:tx>
          <c:spPr>
            <a:ln w="28575">
              <a:noFill/>
            </a:ln>
          </c:spPr>
          <c:marker>
            <c:symbol val="square"/>
            <c:size val="5"/>
            <c:spPr>
              <a:solidFill>
                <a:srgbClr val="00B050"/>
              </a:solidFill>
            </c:spPr>
          </c:marker>
          <c:xVal>
            <c:numRef>
              <c:f>(Sheet4!$O$3:$O$12,Sheet4!$O$15:$O$17)</c:f>
              <c:numCache>
                <c:formatCode>0.00</c:formatCode>
                <c:ptCount val="13"/>
                <c:pt idx="0">
                  <c:v>33.700000000000003</c:v>
                </c:pt>
                <c:pt idx="1">
                  <c:v>33.1</c:v>
                </c:pt>
                <c:pt idx="2">
                  <c:v>33.299999999999997</c:v>
                </c:pt>
                <c:pt idx="3">
                  <c:v>30.7</c:v>
                </c:pt>
                <c:pt idx="4">
                  <c:v>30</c:v>
                </c:pt>
                <c:pt idx="5">
                  <c:v>31.3</c:v>
                </c:pt>
                <c:pt idx="6">
                  <c:v>28.6</c:v>
                </c:pt>
                <c:pt idx="7">
                  <c:v>29</c:v>
                </c:pt>
                <c:pt idx="8">
                  <c:v>26.5</c:v>
                </c:pt>
                <c:pt idx="9">
                  <c:v>26.8</c:v>
                </c:pt>
                <c:pt idx="10">
                  <c:v>26.4</c:v>
                </c:pt>
                <c:pt idx="11">
                  <c:v>26.3</c:v>
                </c:pt>
                <c:pt idx="12">
                  <c:v>24.1</c:v>
                </c:pt>
              </c:numCache>
            </c:numRef>
          </c:xVal>
          <c:yVal>
            <c:numRef>
              <c:f>(Sheet4!$M$3:$M$12,Sheet4!$M$15:$M$17)</c:f>
              <c:numCache>
                <c:formatCode>0.00</c:formatCode>
                <c:ptCount val="13"/>
                <c:pt idx="0">
                  <c:v>8.0849000000000011</c:v>
                </c:pt>
                <c:pt idx="1">
                  <c:v>8.1309999999999985</c:v>
                </c:pt>
                <c:pt idx="2">
                  <c:v>8.0508000000000006</c:v>
                </c:pt>
                <c:pt idx="3">
                  <c:v>7.8932500000000001</c:v>
                </c:pt>
                <c:pt idx="4">
                  <c:v>8.0191500000000016</c:v>
                </c:pt>
                <c:pt idx="5">
                  <c:v>7.9253999999999998</c:v>
                </c:pt>
                <c:pt idx="6">
                  <c:v>7.7355499999999999</c:v>
                </c:pt>
                <c:pt idx="7">
                  <c:v>7.7955499999999986</c:v>
                </c:pt>
                <c:pt idx="8">
                  <c:v>7.9025999999999996</c:v>
                </c:pt>
                <c:pt idx="9">
                  <c:v>7.7987000000000002</c:v>
                </c:pt>
                <c:pt idx="10">
                  <c:v>7.94435</c:v>
                </c:pt>
                <c:pt idx="11">
                  <c:v>7.5628999999999964</c:v>
                </c:pt>
                <c:pt idx="12">
                  <c:v>7.6835499999999977</c:v>
                </c:pt>
              </c:numCache>
            </c:numRef>
          </c:yVal>
          <c:smooth val="0"/>
        </c:ser>
        <c:dLbls>
          <c:showLegendKey val="0"/>
          <c:showVal val="0"/>
          <c:showCatName val="0"/>
          <c:showSerName val="0"/>
          <c:showPercent val="0"/>
          <c:showBubbleSize val="0"/>
        </c:dLbls>
        <c:axId val="25239552"/>
        <c:axId val="25241472"/>
      </c:scatterChart>
      <c:valAx>
        <c:axId val="25239552"/>
        <c:scaling>
          <c:orientation val="minMax"/>
        </c:scaling>
        <c:delete val="0"/>
        <c:axPos val="b"/>
        <c:title>
          <c:tx>
            <c:rich>
              <a:bodyPr/>
              <a:lstStyle/>
              <a:p>
                <a:pPr>
                  <a:defRPr/>
                </a:pPr>
                <a:r>
                  <a:rPr lang="en-US" sz="2000" dirty="0"/>
                  <a:t>Salinity</a:t>
                </a:r>
              </a:p>
            </c:rich>
          </c:tx>
          <c:layout/>
          <c:overlay val="0"/>
          <c:spPr>
            <a:noFill/>
            <a:ln w="25400">
              <a:noFill/>
            </a:ln>
          </c:spPr>
        </c:title>
        <c:numFmt formatCode="0" sourceLinked="0"/>
        <c:majorTickMark val="out"/>
        <c:minorTickMark val="none"/>
        <c:tickLblPos val="nextTo"/>
        <c:spPr>
          <a:ln w="38100">
            <a:solidFill>
              <a:sysClr val="windowText" lastClr="000000"/>
            </a:solidFill>
          </a:ln>
        </c:spPr>
        <c:txPr>
          <a:bodyPr rot="0" vert="horz"/>
          <a:lstStyle/>
          <a:p>
            <a:pPr>
              <a:defRPr/>
            </a:pPr>
            <a:endParaRPr lang="en-US"/>
          </a:p>
        </c:txPr>
        <c:crossAx val="25241472"/>
        <c:crosses val="autoZero"/>
        <c:crossBetween val="midCat"/>
      </c:valAx>
      <c:valAx>
        <c:axId val="25241472"/>
        <c:scaling>
          <c:orientation val="minMax"/>
        </c:scaling>
        <c:delete val="0"/>
        <c:axPos val="l"/>
        <c:title>
          <c:tx>
            <c:rich>
              <a:bodyPr rot="-5400000" vert="horz"/>
              <a:lstStyle/>
              <a:p>
                <a:pPr>
                  <a:defRPr/>
                </a:pPr>
                <a:r>
                  <a:rPr lang="en-US" sz="2000" dirty="0"/>
                  <a:t>Sr</a:t>
                </a:r>
                <a:r>
                  <a:rPr lang="en-US" sz="2000" baseline="30000" dirty="0"/>
                  <a:t>2+</a:t>
                </a:r>
                <a:r>
                  <a:rPr lang="en-US" sz="2000" dirty="0"/>
                  <a:t> mg/L</a:t>
                </a:r>
              </a:p>
            </c:rich>
          </c:tx>
          <c:layout/>
          <c:overlay val="0"/>
          <c:spPr>
            <a:noFill/>
            <a:ln w="25400">
              <a:noFill/>
            </a:ln>
          </c:spPr>
        </c:title>
        <c:numFmt formatCode="0" sourceLinked="0"/>
        <c:majorTickMark val="out"/>
        <c:minorTickMark val="none"/>
        <c:tickLblPos val="nextTo"/>
        <c:spPr>
          <a:ln w="38100">
            <a:solidFill>
              <a:sysClr val="windowText" lastClr="000000"/>
            </a:solidFill>
          </a:ln>
        </c:spPr>
        <c:crossAx val="25239552"/>
        <c:crosses val="autoZero"/>
        <c:crossBetween val="midCat"/>
      </c:valAx>
    </c:plotArea>
    <c:plotVisOnly val="1"/>
    <c:dispBlanksAs val="gap"/>
    <c:showDLblsOverMax val="0"/>
  </c:chart>
  <c:spPr>
    <a:solidFill>
      <a:schemeClr val="bg1"/>
    </a:solidFill>
  </c:spPr>
  <c:txPr>
    <a:bodyPr/>
    <a:lstStyle/>
    <a:p>
      <a:pPr>
        <a:defRPr sz="1400"/>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rgbClr val="FFFF00"/>
            </a:solidFill>
          </c:spPr>
          <c:invertIfNegative val="0"/>
          <c:dPt>
            <c:idx val="0"/>
            <c:invertIfNegative val="0"/>
            <c:bubble3D val="0"/>
            <c:spPr>
              <a:solidFill>
                <a:srgbClr val="52E320"/>
              </a:solidFill>
            </c:spPr>
          </c:dPt>
          <c:dPt>
            <c:idx val="1"/>
            <c:invertIfNegative val="0"/>
            <c:bubble3D val="0"/>
            <c:spPr>
              <a:solidFill>
                <a:srgbClr val="52E320"/>
              </a:solidFill>
            </c:spPr>
          </c:dPt>
          <c:dPt>
            <c:idx val="3"/>
            <c:invertIfNegative val="0"/>
            <c:bubble3D val="0"/>
            <c:spPr>
              <a:solidFill>
                <a:srgbClr val="52E320"/>
              </a:solidFill>
            </c:spPr>
          </c:dPt>
          <c:dPt>
            <c:idx val="4"/>
            <c:invertIfNegative val="0"/>
            <c:bubble3D val="0"/>
            <c:spPr>
              <a:solidFill>
                <a:srgbClr val="52E320"/>
              </a:solidFill>
            </c:spPr>
          </c:dPt>
          <c:dPt>
            <c:idx val="5"/>
            <c:invertIfNegative val="0"/>
            <c:bubble3D val="0"/>
            <c:spPr>
              <a:solidFill>
                <a:srgbClr val="52E320"/>
              </a:solidFill>
            </c:spPr>
          </c:dPt>
          <c:dPt>
            <c:idx val="6"/>
            <c:invertIfNegative val="0"/>
            <c:bubble3D val="0"/>
            <c:spPr>
              <a:solidFill>
                <a:srgbClr val="52E320"/>
              </a:solidFill>
            </c:spPr>
          </c:dPt>
          <c:dPt>
            <c:idx val="7"/>
            <c:invertIfNegative val="0"/>
            <c:bubble3D val="0"/>
            <c:spPr>
              <a:solidFill>
                <a:srgbClr val="52E320"/>
              </a:solidFill>
            </c:spPr>
          </c:dPt>
          <c:dPt>
            <c:idx val="8"/>
            <c:invertIfNegative val="0"/>
            <c:bubble3D val="0"/>
            <c:spPr>
              <a:solidFill>
                <a:srgbClr val="FF0000"/>
              </a:solidFill>
            </c:spPr>
          </c:dPt>
          <c:dPt>
            <c:idx val="9"/>
            <c:invertIfNegative val="0"/>
            <c:bubble3D val="0"/>
            <c:spPr>
              <a:solidFill>
                <a:srgbClr val="FF9933"/>
              </a:solidFill>
            </c:spPr>
          </c:dPt>
          <c:errBars>
            <c:errBarType val="plus"/>
            <c:errValType val="cust"/>
            <c:noEndCap val="0"/>
            <c:plus>
              <c:numRef>
                <c:f>'Mean SD'!$E$2:$E$12</c:f>
                <c:numCache>
                  <c:formatCode>General</c:formatCode>
                  <c:ptCount val="11"/>
                  <c:pt idx="0">
                    <c:v>60.451149098583493</c:v>
                  </c:pt>
                  <c:pt idx="1">
                    <c:v>55.983353180506548</c:v>
                  </c:pt>
                  <c:pt idx="3">
                    <c:v>358.61265139507901</c:v>
                  </c:pt>
                  <c:pt idx="5">
                    <c:v>95.076693843826504</c:v>
                  </c:pt>
                  <c:pt idx="7">
                    <c:v>69.421574428922867</c:v>
                  </c:pt>
                  <c:pt idx="8">
                    <c:v>358.10754321440658</c:v>
                  </c:pt>
                  <c:pt idx="9">
                    <c:v>274.47125937376802</c:v>
                  </c:pt>
                  <c:pt idx="10">
                    <c:v>400</c:v>
                  </c:pt>
                </c:numCache>
              </c:numRef>
            </c:plus>
            <c:minus>
              <c:numLit>
                <c:formatCode>General</c:formatCode>
                <c:ptCount val="1"/>
                <c:pt idx="0">
                  <c:v>1</c:v>
                </c:pt>
              </c:numLit>
            </c:minus>
          </c:errBars>
          <c:cat>
            <c:strRef>
              <c:f>'Mean SD'!$A$2:$A$12</c:f>
              <c:strCache>
                <c:ptCount val="11"/>
                <c:pt idx="0">
                  <c:v>Artificial Stream</c:v>
                </c:pt>
                <c:pt idx="1">
                  <c:v>Effluent</c:v>
                </c:pt>
                <c:pt idx="2">
                  <c:v>Freshwater Marsh</c:v>
                </c:pt>
                <c:pt idx="3">
                  <c:v>Lake Littoral</c:v>
                </c:pt>
                <c:pt idx="4">
                  <c:v>Pond</c:v>
                </c:pt>
                <c:pt idx="5">
                  <c:v>River</c:v>
                </c:pt>
                <c:pt idx="6">
                  <c:v>Salt Marsh</c:v>
                </c:pt>
                <c:pt idx="7">
                  <c:v>Stream</c:v>
                </c:pt>
                <c:pt idx="8">
                  <c:v>Everglades</c:v>
                </c:pt>
                <c:pt idx="9">
                  <c:v>Karstic Wetlands</c:v>
                </c:pt>
                <c:pt idx="10">
                  <c:v>Alvars</c:v>
                </c:pt>
              </c:strCache>
            </c:strRef>
          </c:cat>
          <c:val>
            <c:numRef>
              <c:f>'Mean SD'!$D$2:$D$12</c:f>
              <c:numCache>
                <c:formatCode>General</c:formatCode>
                <c:ptCount val="11"/>
                <c:pt idx="0">
                  <c:v>48.741315789473703</c:v>
                </c:pt>
                <c:pt idx="1">
                  <c:v>77.224999999999994</c:v>
                </c:pt>
                <c:pt idx="3">
                  <c:v>17.866153846153821</c:v>
                </c:pt>
                <c:pt idx="4">
                  <c:v>40</c:v>
                </c:pt>
                <c:pt idx="5">
                  <c:v>61.100454545454546</c:v>
                </c:pt>
                <c:pt idx="6">
                  <c:v>17.55</c:v>
                </c:pt>
                <c:pt idx="7">
                  <c:v>37.191904761904759</c:v>
                </c:pt>
                <c:pt idx="8">
                  <c:v>285.16150887573968</c:v>
                </c:pt>
                <c:pt idx="9">
                  <c:v>199.08333333333371</c:v>
                </c:pt>
                <c:pt idx="10">
                  <c:v>436</c:v>
                </c:pt>
              </c:numCache>
            </c:numRef>
          </c:val>
        </c:ser>
        <c:dLbls>
          <c:showLegendKey val="0"/>
          <c:showVal val="0"/>
          <c:showCatName val="0"/>
          <c:showSerName val="0"/>
          <c:showPercent val="0"/>
          <c:showBubbleSize val="0"/>
        </c:dLbls>
        <c:gapWidth val="150"/>
        <c:axId val="25291392"/>
        <c:axId val="25301376"/>
      </c:barChart>
      <c:catAx>
        <c:axId val="25291392"/>
        <c:scaling>
          <c:orientation val="minMax"/>
        </c:scaling>
        <c:delete val="1"/>
        <c:axPos val="b"/>
        <c:majorTickMark val="out"/>
        <c:minorTickMark val="none"/>
        <c:tickLblPos val="none"/>
        <c:crossAx val="25301376"/>
        <c:crosses val="autoZero"/>
        <c:auto val="1"/>
        <c:lblAlgn val="ctr"/>
        <c:lblOffset val="100"/>
        <c:noMultiLvlLbl val="0"/>
      </c:catAx>
      <c:valAx>
        <c:axId val="25301376"/>
        <c:scaling>
          <c:orientation val="minMax"/>
          <c:max val="800"/>
        </c:scaling>
        <c:delete val="0"/>
        <c:axPos val="l"/>
        <c:numFmt formatCode="General" sourceLinked="1"/>
        <c:majorTickMark val="out"/>
        <c:minorTickMark val="none"/>
        <c:tickLblPos val="nextTo"/>
        <c:crossAx val="25291392"/>
        <c:crosses val="autoZero"/>
        <c:crossBetween val="between"/>
        <c:majorUnit val="200"/>
      </c:valAx>
      <c:spPr>
        <a:ln w="38100">
          <a:solidFill>
            <a:schemeClr val="tx1"/>
          </a:solidFill>
        </a:ln>
      </c:spPr>
    </c:plotArea>
    <c:plotVisOnly val="1"/>
    <c:dispBlanksAs val="gap"/>
    <c:showDLblsOverMax val="0"/>
  </c:chart>
  <c:spPr>
    <a:ln w="38100">
      <a:noFill/>
    </a:ln>
  </c:spPr>
  <c:txPr>
    <a:bodyPr/>
    <a:lstStyle/>
    <a:p>
      <a:pPr>
        <a:defRPr sz="1600" b="1">
          <a:latin typeface="Times New Roman" pitchFamily="18" charset="0"/>
          <a:cs typeface="Times New Roman" pitchFamily="18"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rgbClr val="FFFF00"/>
            </a:solidFill>
          </c:spPr>
          <c:invertIfNegative val="0"/>
          <c:dPt>
            <c:idx val="0"/>
            <c:invertIfNegative val="0"/>
            <c:bubble3D val="0"/>
            <c:spPr>
              <a:solidFill>
                <a:srgbClr val="52E320"/>
              </a:solidFill>
            </c:spPr>
          </c:dPt>
          <c:dPt>
            <c:idx val="1"/>
            <c:invertIfNegative val="0"/>
            <c:bubble3D val="0"/>
            <c:spPr>
              <a:solidFill>
                <a:srgbClr val="52E320"/>
              </a:solidFill>
            </c:spPr>
          </c:dPt>
          <c:dPt>
            <c:idx val="3"/>
            <c:invertIfNegative val="0"/>
            <c:bubble3D val="0"/>
            <c:spPr>
              <a:solidFill>
                <a:srgbClr val="52E320"/>
              </a:solidFill>
            </c:spPr>
          </c:dPt>
          <c:dPt>
            <c:idx val="4"/>
            <c:invertIfNegative val="0"/>
            <c:bubble3D val="0"/>
            <c:spPr>
              <a:solidFill>
                <a:srgbClr val="52E320"/>
              </a:solidFill>
            </c:spPr>
          </c:dPt>
          <c:dPt>
            <c:idx val="7"/>
            <c:invertIfNegative val="0"/>
            <c:bubble3D val="0"/>
            <c:spPr>
              <a:solidFill>
                <a:srgbClr val="52E320"/>
              </a:solidFill>
            </c:spPr>
          </c:dPt>
          <c:dPt>
            <c:idx val="8"/>
            <c:invertIfNegative val="0"/>
            <c:bubble3D val="0"/>
            <c:spPr>
              <a:solidFill>
                <a:srgbClr val="FF0000"/>
              </a:solidFill>
            </c:spPr>
          </c:dPt>
          <c:dPt>
            <c:idx val="9"/>
            <c:invertIfNegative val="0"/>
            <c:bubble3D val="0"/>
            <c:spPr>
              <a:solidFill>
                <a:srgbClr val="FF9933"/>
              </a:solidFill>
            </c:spPr>
          </c:dPt>
          <c:errBars>
            <c:errBarType val="plus"/>
            <c:errValType val="cust"/>
            <c:noEndCap val="0"/>
            <c:plus>
              <c:numRef>
                <c:f>'Mean SD'!$K$2:$K$12</c:f>
                <c:numCache>
                  <c:formatCode>General</c:formatCode>
                  <c:ptCount val="11"/>
                  <c:pt idx="0">
                    <c:v>707.10678118654755</c:v>
                  </c:pt>
                  <c:pt idx="1">
                    <c:v>0</c:v>
                  </c:pt>
                  <c:pt idx="3">
                    <c:v>1473.6458190487981</c:v>
                  </c:pt>
                  <c:pt idx="7">
                    <c:v>164.991582276863</c:v>
                  </c:pt>
                  <c:pt idx="8">
                    <c:v>61.663103645976904</c:v>
                  </c:pt>
                  <c:pt idx="9">
                    <c:v>223.81353846449949</c:v>
                  </c:pt>
                  <c:pt idx="10">
                    <c:v>200</c:v>
                  </c:pt>
                </c:numCache>
              </c:numRef>
            </c:plus>
            <c:minus>
              <c:numRef>
                <c:f>('Mean SD'!$A$2:$A$12,'Mean SD'!$D$2:$D$12)</c:f>
                <c:numCache>
                  <c:formatCode>General</c:formatCode>
                  <c:ptCount val="22"/>
                  <c:pt idx="0">
                    <c:v>0</c:v>
                  </c:pt>
                  <c:pt idx="1">
                    <c:v>0</c:v>
                  </c:pt>
                  <c:pt idx="2">
                    <c:v>0</c:v>
                  </c:pt>
                  <c:pt idx="3">
                    <c:v>0</c:v>
                  </c:pt>
                  <c:pt idx="4">
                    <c:v>0</c:v>
                  </c:pt>
                  <c:pt idx="5">
                    <c:v>0</c:v>
                  </c:pt>
                  <c:pt idx="6">
                    <c:v>0</c:v>
                  </c:pt>
                  <c:pt idx="7">
                    <c:v>0</c:v>
                  </c:pt>
                  <c:pt idx="8">
                    <c:v>0</c:v>
                  </c:pt>
                  <c:pt idx="9">
                    <c:v>0</c:v>
                  </c:pt>
                  <c:pt idx="10">
                    <c:v>0</c:v>
                  </c:pt>
                  <c:pt idx="11">
                    <c:v>48.741315789473703</c:v>
                  </c:pt>
                  <c:pt idx="12">
                    <c:v>77.224999999999994</c:v>
                  </c:pt>
                  <c:pt idx="14">
                    <c:v>17.866153846153821</c:v>
                  </c:pt>
                  <c:pt idx="15">
                    <c:v>40</c:v>
                  </c:pt>
                  <c:pt idx="16">
                    <c:v>61.100454545454546</c:v>
                  </c:pt>
                  <c:pt idx="17">
                    <c:v>17.55</c:v>
                  </c:pt>
                  <c:pt idx="18">
                    <c:v>37.191904761904759</c:v>
                  </c:pt>
                  <c:pt idx="19">
                    <c:v>285.16150887573968</c:v>
                  </c:pt>
                  <c:pt idx="20">
                    <c:v>199.08333333333371</c:v>
                  </c:pt>
                  <c:pt idx="21">
                    <c:v>436</c:v>
                  </c:pt>
                </c:numCache>
              </c:numRef>
            </c:minus>
          </c:errBars>
          <c:cat>
            <c:strRef>
              <c:f>'Mean SD'!$A$2:$A$12</c:f>
              <c:strCache>
                <c:ptCount val="11"/>
                <c:pt idx="0">
                  <c:v>Artificial Stream</c:v>
                </c:pt>
                <c:pt idx="1">
                  <c:v>Effluent</c:v>
                </c:pt>
                <c:pt idx="2">
                  <c:v>Freshwater Marsh</c:v>
                </c:pt>
                <c:pt idx="3">
                  <c:v>Lake Littoral</c:v>
                </c:pt>
                <c:pt idx="4">
                  <c:v>Pond</c:v>
                </c:pt>
                <c:pt idx="5">
                  <c:v>River</c:v>
                </c:pt>
                <c:pt idx="6">
                  <c:v>Salt Marsh</c:v>
                </c:pt>
                <c:pt idx="7">
                  <c:v>Stream</c:v>
                </c:pt>
                <c:pt idx="8">
                  <c:v>Everglades</c:v>
                </c:pt>
                <c:pt idx="9">
                  <c:v>Karstic Wetlands</c:v>
                </c:pt>
                <c:pt idx="10">
                  <c:v>Alvars</c:v>
                </c:pt>
              </c:strCache>
            </c:strRef>
          </c:cat>
          <c:val>
            <c:numRef>
              <c:f>'Mean SD'!$J$2:$J$12</c:f>
              <c:numCache>
                <c:formatCode>General</c:formatCode>
                <c:ptCount val="11"/>
                <c:pt idx="0">
                  <c:v>2500</c:v>
                </c:pt>
                <c:pt idx="1">
                  <c:v>4000</c:v>
                </c:pt>
                <c:pt idx="2">
                  <c:v>0</c:v>
                </c:pt>
                <c:pt idx="3">
                  <c:v>1352</c:v>
                </c:pt>
                <c:pt idx="4">
                  <c:v>400</c:v>
                </c:pt>
                <c:pt idx="7">
                  <c:v>1716.666666666667</c:v>
                </c:pt>
                <c:pt idx="8">
                  <c:v>169.20430107526869</c:v>
                </c:pt>
                <c:pt idx="9">
                  <c:v>211.5</c:v>
                </c:pt>
                <c:pt idx="10">
                  <c:v>200</c:v>
                </c:pt>
              </c:numCache>
            </c:numRef>
          </c:val>
        </c:ser>
        <c:dLbls>
          <c:showLegendKey val="0"/>
          <c:showVal val="0"/>
          <c:showCatName val="0"/>
          <c:showSerName val="0"/>
          <c:showPercent val="0"/>
          <c:showBubbleSize val="0"/>
        </c:dLbls>
        <c:gapWidth val="150"/>
        <c:axId val="25332736"/>
        <c:axId val="25342720"/>
      </c:barChart>
      <c:catAx>
        <c:axId val="25332736"/>
        <c:scaling>
          <c:orientation val="minMax"/>
        </c:scaling>
        <c:delete val="1"/>
        <c:axPos val="b"/>
        <c:majorTickMark val="out"/>
        <c:minorTickMark val="none"/>
        <c:tickLblPos val="none"/>
        <c:crossAx val="25342720"/>
        <c:crosses val="autoZero"/>
        <c:auto val="1"/>
        <c:lblAlgn val="ctr"/>
        <c:lblOffset val="100"/>
        <c:noMultiLvlLbl val="0"/>
      </c:catAx>
      <c:valAx>
        <c:axId val="25342720"/>
        <c:scaling>
          <c:orientation val="minMax"/>
          <c:max val="4000"/>
        </c:scaling>
        <c:delete val="0"/>
        <c:axPos val="l"/>
        <c:numFmt formatCode="General" sourceLinked="1"/>
        <c:majorTickMark val="out"/>
        <c:minorTickMark val="none"/>
        <c:tickLblPos val="nextTo"/>
        <c:txPr>
          <a:bodyPr/>
          <a:lstStyle/>
          <a:p>
            <a:pPr>
              <a:defRPr sz="1600" b="1"/>
            </a:pPr>
            <a:endParaRPr lang="en-US"/>
          </a:p>
        </c:txPr>
        <c:crossAx val="25332736"/>
        <c:crosses val="autoZero"/>
        <c:crossBetween val="between"/>
        <c:majorUnit val="1000"/>
      </c:valAx>
      <c:spPr>
        <a:ln w="38100">
          <a:solidFill>
            <a:schemeClr val="tx1"/>
          </a:solidFill>
        </a:ln>
      </c:spPr>
    </c:plotArea>
    <c:plotVisOnly val="1"/>
    <c:dispBlanksAs val="gap"/>
    <c:showDLblsOverMax val="0"/>
  </c:chart>
  <c:txPr>
    <a:bodyPr/>
    <a:lstStyle/>
    <a:p>
      <a:pPr>
        <a:defRPr>
          <a:latin typeface="Times New Roman" pitchFamily="18" charset="0"/>
          <a:cs typeface="Times New Roman" pitchFamily="18"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6666666666667"/>
          <c:y val="4.8611111111111098E-2"/>
          <c:w val="0.85208333333333397"/>
          <c:h val="0.843750000000001"/>
        </c:manualLayout>
      </c:layout>
      <c:barChart>
        <c:barDir val="col"/>
        <c:grouping val="clustered"/>
        <c:varyColors val="0"/>
        <c:ser>
          <c:idx val="0"/>
          <c:order val="0"/>
          <c:spPr>
            <a:solidFill>
              <a:srgbClr val="52E320"/>
            </a:solidFill>
          </c:spPr>
          <c:invertIfNegative val="0"/>
          <c:dPt>
            <c:idx val="8"/>
            <c:invertIfNegative val="0"/>
            <c:bubble3D val="0"/>
            <c:spPr>
              <a:solidFill>
                <a:srgbClr val="FF0000"/>
              </a:solidFill>
            </c:spPr>
          </c:dPt>
          <c:dPt>
            <c:idx val="9"/>
            <c:invertIfNegative val="0"/>
            <c:bubble3D val="0"/>
            <c:spPr>
              <a:solidFill>
                <a:srgbClr val="FF9933"/>
              </a:solidFill>
            </c:spPr>
          </c:dPt>
          <c:dPt>
            <c:idx val="10"/>
            <c:invertIfNegative val="0"/>
            <c:bubble3D val="0"/>
            <c:spPr>
              <a:solidFill>
                <a:srgbClr val="0000FF"/>
              </a:solidFill>
              <a:ln>
                <a:solidFill>
                  <a:srgbClr val="0000FF"/>
                </a:solidFill>
              </a:ln>
            </c:spPr>
          </c:dPt>
          <c:dPt>
            <c:idx val="11"/>
            <c:invertIfNegative val="0"/>
            <c:bubble3D val="0"/>
            <c:spPr>
              <a:solidFill>
                <a:schemeClr val="accent2"/>
              </a:solidFill>
            </c:spPr>
          </c:dPt>
          <c:errBars>
            <c:errBarType val="plus"/>
            <c:errValType val="cust"/>
            <c:noEndCap val="0"/>
            <c:plus>
              <c:numRef>
                <c:f>'Mean SD'!$E$2:$E$13</c:f>
                <c:numCache>
                  <c:formatCode>General</c:formatCode>
                  <c:ptCount val="12"/>
                  <c:pt idx="0">
                    <c:v>60.451149098583493</c:v>
                  </c:pt>
                  <c:pt idx="1">
                    <c:v>55.983353180506548</c:v>
                  </c:pt>
                  <c:pt idx="3">
                    <c:v>358.61265139507901</c:v>
                  </c:pt>
                  <c:pt idx="5">
                    <c:v>95.076693843826504</c:v>
                  </c:pt>
                  <c:pt idx="7">
                    <c:v>69.421574428922867</c:v>
                  </c:pt>
                  <c:pt idx="8">
                    <c:v>358.10754321440658</c:v>
                  </c:pt>
                  <c:pt idx="9">
                    <c:v>274.47125937376802</c:v>
                  </c:pt>
                  <c:pt idx="10">
                    <c:v>400</c:v>
                  </c:pt>
                  <c:pt idx="11">
                    <c:v>10</c:v>
                  </c:pt>
                </c:numCache>
              </c:numRef>
            </c:plus>
            <c:minus>
              <c:numRef>
                <c:f>'Mean SD'!$L$13</c:f>
                <c:numCache>
                  <c:formatCode>General</c:formatCode>
                  <c:ptCount val="1"/>
                </c:numCache>
              </c:numRef>
            </c:minus>
          </c:errBars>
          <c:cat>
            <c:strRef>
              <c:f>'Mean SD'!$A$2:$A$13</c:f>
              <c:strCache>
                <c:ptCount val="12"/>
                <c:pt idx="0">
                  <c:v>Artificial Stream</c:v>
                </c:pt>
                <c:pt idx="1">
                  <c:v>Effluent</c:v>
                </c:pt>
                <c:pt idx="2">
                  <c:v>Freshwater Marsh</c:v>
                </c:pt>
                <c:pt idx="3">
                  <c:v>Lake Littoral</c:v>
                </c:pt>
                <c:pt idx="4">
                  <c:v>Pond</c:v>
                </c:pt>
                <c:pt idx="5">
                  <c:v>River</c:v>
                </c:pt>
                <c:pt idx="6">
                  <c:v>Salt Marsh</c:v>
                </c:pt>
                <c:pt idx="7">
                  <c:v>Stream</c:v>
                </c:pt>
                <c:pt idx="8">
                  <c:v>Everglades</c:v>
                </c:pt>
                <c:pt idx="9">
                  <c:v>Karstic Wetlands</c:v>
                </c:pt>
                <c:pt idx="10">
                  <c:v>Alvars</c:v>
                </c:pt>
                <c:pt idx="11">
                  <c:v>Enriched Everglades</c:v>
                </c:pt>
              </c:strCache>
            </c:strRef>
          </c:cat>
          <c:val>
            <c:numRef>
              <c:f>'Mean SD'!$D$2:$D$13</c:f>
              <c:numCache>
                <c:formatCode>General</c:formatCode>
                <c:ptCount val="12"/>
                <c:pt idx="0">
                  <c:v>48.741315789473703</c:v>
                </c:pt>
                <c:pt idx="1">
                  <c:v>77.224999999999994</c:v>
                </c:pt>
                <c:pt idx="3">
                  <c:v>17.866153846153821</c:v>
                </c:pt>
                <c:pt idx="4">
                  <c:v>40</c:v>
                </c:pt>
                <c:pt idx="5">
                  <c:v>61.100454545454546</c:v>
                </c:pt>
                <c:pt idx="6">
                  <c:v>17.55</c:v>
                </c:pt>
                <c:pt idx="7">
                  <c:v>37.191904761904759</c:v>
                </c:pt>
                <c:pt idx="8">
                  <c:v>285.16150887573968</c:v>
                </c:pt>
                <c:pt idx="9">
                  <c:v>199.08333333333371</c:v>
                </c:pt>
                <c:pt idx="10">
                  <c:v>436</c:v>
                </c:pt>
                <c:pt idx="11">
                  <c:v>10</c:v>
                </c:pt>
              </c:numCache>
            </c:numRef>
          </c:val>
        </c:ser>
        <c:dLbls>
          <c:showLegendKey val="0"/>
          <c:showVal val="0"/>
          <c:showCatName val="0"/>
          <c:showSerName val="0"/>
          <c:showPercent val="0"/>
          <c:showBubbleSize val="0"/>
        </c:dLbls>
        <c:gapWidth val="150"/>
        <c:axId val="24328064"/>
        <c:axId val="24329600"/>
      </c:barChart>
      <c:catAx>
        <c:axId val="24328064"/>
        <c:scaling>
          <c:orientation val="minMax"/>
        </c:scaling>
        <c:delete val="1"/>
        <c:axPos val="b"/>
        <c:numFmt formatCode="General" sourceLinked="1"/>
        <c:majorTickMark val="out"/>
        <c:minorTickMark val="none"/>
        <c:tickLblPos val="none"/>
        <c:crossAx val="24329600"/>
        <c:crosses val="autoZero"/>
        <c:auto val="1"/>
        <c:lblAlgn val="ctr"/>
        <c:lblOffset val="100"/>
        <c:noMultiLvlLbl val="0"/>
      </c:catAx>
      <c:valAx>
        <c:axId val="24329600"/>
        <c:scaling>
          <c:orientation val="minMax"/>
          <c:max val="800"/>
        </c:scaling>
        <c:delete val="0"/>
        <c:axPos val="l"/>
        <c:numFmt formatCode="General" sourceLinked="1"/>
        <c:majorTickMark val="out"/>
        <c:minorTickMark val="none"/>
        <c:tickLblPos val="nextTo"/>
        <c:txPr>
          <a:bodyPr/>
          <a:lstStyle/>
          <a:p>
            <a:pPr>
              <a:defRPr sz="1600" b="1"/>
            </a:pPr>
            <a:endParaRPr lang="en-US"/>
          </a:p>
        </c:txPr>
        <c:crossAx val="24328064"/>
        <c:crosses val="autoZero"/>
        <c:crossBetween val="between"/>
        <c:majorUnit val="200"/>
      </c:valAx>
      <c:spPr>
        <a:ln w="38100">
          <a:solidFill>
            <a:schemeClr val="tx1"/>
          </a:solidFill>
        </a:ln>
      </c:spPr>
    </c:plotArea>
    <c:plotVisOnly val="1"/>
    <c:dispBlanksAs val="gap"/>
    <c:showDLblsOverMax val="0"/>
  </c:chart>
  <c:txPr>
    <a:bodyPr/>
    <a:lstStyle/>
    <a:p>
      <a:pPr>
        <a:defRPr>
          <a:latin typeface="Times New Roman" pitchFamily="18" charset="0"/>
          <a:cs typeface="Times New Roman" pitchFamily="18"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337029746281699"/>
          <c:y val="4.2592592592592599E-2"/>
          <c:w val="0.85208333333333397"/>
          <c:h val="0.57986111111111205"/>
        </c:manualLayout>
      </c:layout>
      <c:barChart>
        <c:barDir val="col"/>
        <c:grouping val="clustered"/>
        <c:varyColors val="0"/>
        <c:ser>
          <c:idx val="0"/>
          <c:order val="0"/>
          <c:spPr>
            <a:solidFill>
              <a:srgbClr val="52E320"/>
            </a:solidFill>
          </c:spPr>
          <c:invertIfNegative val="0"/>
          <c:dPt>
            <c:idx val="8"/>
            <c:invertIfNegative val="0"/>
            <c:bubble3D val="0"/>
            <c:spPr>
              <a:solidFill>
                <a:srgbClr val="FF0000"/>
              </a:solidFill>
              <a:ln>
                <a:solidFill>
                  <a:srgbClr val="FF0000"/>
                </a:solidFill>
              </a:ln>
            </c:spPr>
          </c:dPt>
          <c:dPt>
            <c:idx val="9"/>
            <c:invertIfNegative val="0"/>
            <c:bubble3D val="0"/>
            <c:spPr>
              <a:solidFill>
                <a:srgbClr val="FF9933"/>
              </a:solidFill>
              <a:ln>
                <a:solidFill>
                  <a:srgbClr val="FF9933"/>
                </a:solidFill>
              </a:ln>
            </c:spPr>
          </c:dPt>
          <c:dPt>
            <c:idx val="10"/>
            <c:invertIfNegative val="0"/>
            <c:bubble3D val="0"/>
            <c:spPr>
              <a:solidFill>
                <a:srgbClr val="0000FF"/>
              </a:solidFill>
              <a:ln>
                <a:solidFill>
                  <a:srgbClr val="0000FF"/>
                </a:solidFill>
              </a:ln>
            </c:spPr>
          </c:dPt>
          <c:dPt>
            <c:idx val="11"/>
            <c:invertIfNegative val="0"/>
            <c:bubble3D val="0"/>
            <c:spPr>
              <a:solidFill>
                <a:srgbClr val="660066"/>
              </a:solidFill>
              <a:ln>
                <a:solidFill>
                  <a:srgbClr val="660066"/>
                </a:solidFill>
              </a:ln>
            </c:spPr>
          </c:dPt>
          <c:errBars>
            <c:errBarType val="plus"/>
            <c:errValType val="cust"/>
            <c:noEndCap val="0"/>
            <c:plus>
              <c:numRef>
                <c:f>'Mean SD'!$K$2:$K$13</c:f>
                <c:numCache>
                  <c:formatCode>General</c:formatCode>
                  <c:ptCount val="12"/>
                  <c:pt idx="0">
                    <c:v>707.10678118654755</c:v>
                  </c:pt>
                  <c:pt idx="1">
                    <c:v>0</c:v>
                  </c:pt>
                  <c:pt idx="3">
                    <c:v>1473.6458190487981</c:v>
                  </c:pt>
                  <c:pt idx="7">
                    <c:v>164.991582276863</c:v>
                  </c:pt>
                  <c:pt idx="8">
                    <c:v>61.663103645976904</c:v>
                  </c:pt>
                  <c:pt idx="9">
                    <c:v>223.81353846449949</c:v>
                  </c:pt>
                  <c:pt idx="10">
                    <c:v>200</c:v>
                  </c:pt>
                  <c:pt idx="11">
                    <c:v>500</c:v>
                  </c:pt>
                </c:numCache>
              </c:numRef>
            </c:plus>
            <c:minus>
              <c:numRef>
                <c:f>'Mean SD'!$L$13</c:f>
                <c:numCache>
                  <c:formatCode>General</c:formatCode>
                  <c:ptCount val="1"/>
                </c:numCache>
              </c:numRef>
            </c:minus>
          </c:errBars>
          <c:cat>
            <c:strRef>
              <c:f>'Mean SD'!$A$2:$A$13</c:f>
              <c:strCache>
                <c:ptCount val="12"/>
                <c:pt idx="0">
                  <c:v>Artificial Stream</c:v>
                </c:pt>
                <c:pt idx="1">
                  <c:v>Effluent</c:v>
                </c:pt>
                <c:pt idx="2">
                  <c:v>Freshwater Marsh</c:v>
                </c:pt>
                <c:pt idx="3">
                  <c:v>Lake Littoral</c:v>
                </c:pt>
                <c:pt idx="4">
                  <c:v>Pond</c:v>
                </c:pt>
                <c:pt idx="5">
                  <c:v>River</c:v>
                </c:pt>
                <c:pt idx="6">
                  <c:v>Salt Marsh</c:v>
                </c:pt>
                <c:pt idx="7">
                  <c:v>Stream</c:v>
                </c:pt>
                <c:pt idx="8">
                  <c:v>Everglades</c:v>
                </c:pt>
                <c:pt idx="9">
                  <c:v>Karstic Wetlands</c:v>
                </c:pt>
                <c:pt idx="10">
                  <c:v>Alvars</c:v>
                </c:pt>
                <c:pt idx="11">
                  <c:v>Enriched Everglades</c:v>
                </c:pt>
              </c:strCache>
            </c:strRef>
          </c:cat>
          <c:val>
            <c:numRef>
              <c:f>'Mean SD'!$J$2:$J$13</c:f>
              <c:numCache>
                <c:formatCode>General</c:formatCode>
                <c:ptCount val="12"/>
                <c:pt idx="0">
                  <c:v>2500</c:v>
                </c:pt>
                <c:pt idx="1">
                  <c:v>4000</c:v>
                </c:pt>
                <c:pt idx="2">
                  <c:v>0</c:v>
                </c:pt>
                <c:pt idx="3">
                  <c:v>1352</c:v>
                </c:pt>
                <c:pt idx="4">
                  <c:v>400</c:v>
                </c:pt>
                <c:pt idx="7">
                  <c:v>1716.666666666667</c:v>
                </c:pt>
                <c:pt idx="8">
                  <c:v>169.20430107526869</c:v>
                </c:pt>
                <c:pt idx="9">
                  <c:v>211.5</c:v>
                </c:pt>
                <c:pt idx="10">
                  <c:v>200</c:v>
                </c:pt>
                <c:pt idx="11">
                  <c:v>1500</c:v>
                </c:pt>
              </c:numCache>
            </c:numRef>
          </c:val>
        </c:ser>
        <c:dLbls>
          <c:showLegendKey val="0"/>
          <c:showVal val="0"/>
          <c:showCatName val="0"/>
          <c:showSerName val="0"/>
          <c:showPercent val="0"/>
          <c:showBubbleSize val="0"/>
        </c:dLbls>
        <c:gapWidth val="150"/>
        <c:axId val="25142016"/>
        <c:axId val="25143552"/>
      </c:barChart>
      <c:catAx>
        <c:axId val="25142016"/>
        <c:scaling>
          <c:orientation val="minMax"/>
        </c:scaling>
        <c:delete val="1"/>
        <c:axPos val="b"/>
        <c:numFmt formatCode="General" sourceLinked="1"/>
        <c:majorTickMark val="out"/>
        <c:minorTickMark val="none"/>
        <c:tickLblPos val="none"/>
        <c:crossAx val="25143552"/>
        <c:crosses val="autoZero"/>
        <c:auto val="1"/>
        <c:lblAlgn val="ctr"/>
        <c:lblOffset val="100"/>
        <c:noMultiLvlLbl val="0"/>
      </c:catAx>
      <c:valAx>
        <c:axId val="25143552"/>
        <c:scaling>
          <c:orientation val="minMax"/>
          <c:max val="4000"/>
        </c:scaling>
        <c:delete val="0"/>
        <c:axPos val="l"/>
        <c:numFmt formatCode="General" sourceLinked="1"/>
        <c:majorTickMark val="out"/>
        <c:minorTickMark val="none"/>
        <c:tickLblPos val="nextTo"/>
        <c:txPr>
          <a:bodyPr/>
          <a:lstStyle/>
          <a:p>
            <a:pPr>
              <a:defRPr sz="1600" b="1"/>
            </a:pPr>
            <a:endParaRPr lang="en-US"/>
          </a:p>
        </c:txPr>
        <c:crossAx val="25142016"/>
        <c:crosses val="autoZero"/>
        <c:crossBetween val="between"/>
        <c:majorUnit val="1000"/>
      </c:valAx>
      <c:spPr>
        <a:ln w="38100">
          <a:solidFill>
            <a:schemeClr val="tx1"/>
          </a:solidFill>
        </a:ln>
      </c:spPr>
    </c:plotArea>
    <c:plotVisOnly val="1"/>
    <c:dispBlanksAs val="gap"/>
    <c:showDLblsOverMax val="0"/>
  </c:chart>
  <c:txPr>
    <a:bodyPr/>
    <a:lstStyle/>
    <a:p>
      <a:pPr>
        <a:defRPr>
          <a:latin typeface="Times New Roman" pitchFamily="18" charset="0"/>
          <a:cs typeface="Times New Roman" pitchFamily="18" charset="0"/>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0.37966</cdr:x>
      <cdr:y>0.36326</cdr:y>
    </cdr:from>
    <cdr:to>
      <cdr:x>0.4751</cdr:x>
      <cdr:y>0.40571</cdr:y>
    </cdr:to>
    <cdr:sp macro="" textlink="">
      <cdr:nvSpPr>
        <cdr:cNvPr id="3" name="Straight Connector 2"/>
        <cdr:cNvSpPr/>
      </cdr:nvSpPr>
      <cdr:spPr>
        <a:xfrm xmlns:a="http://schemas.openxmlformats.org/drawingml/2006/main">
          <a:off x="1212546" y="652089"/>
          <a:ext cx="304800" cy="7620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0.13596</cdr:x>
      <cdr:y>0.16069</cdr:y>
    </cdr:from>
    <cdr:to>
      <cdr:x>0.55327</cdr:x>
      <cdr:y>0.65661</cdr:y>
    </cdr:to>
    <cdr:sp macro="" textlink="">
      <cdr:nvSpPr>
        <cdr:cNvPr id="3" name="Straight Connector 2"/>
        <cdr:cNvSpPr/>
      </cdr:nvSpPr>
      <cdr:spPr>
        <a:xfrm xmlns:a="http://schemas.openxmlformats.org/drawingml/2006/main" flipV="1">
          <a:off x="1166813" y="938213"/>
          <a:ext cx="3581400" cy="289560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0.13596</cdr:x>
      <cdr:y>0.30424</cdr:y>
    </cdr:from>
    <cdr:to>
      <cdr:x>0.89068</cdr:x>
      <cdr:y>0.65661</cdr:y>
    </cdr:to>
    <cdr:sp macro="" textlink="">
      <cdr:nvSpPr>
        <cdr:cNvPr id="5" name="Straight Connector 4"/>
        <cdr:cNvSpPr/>
      </cdr:nvSpPr>
      <cdr:spPr>
        <a:xfrm xmlns:a="http://schemas.openxmlformats.org/drawingml/2006/main" flipV="1">
          <a:off x="1166812" y="1776413"/>
          <a:ext cx="6477001" cy="205740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0.55327</cdr:x>
      <cdr:y>0.16069</cdr:y>
    </cdr:from>
    <cdr:to>
      <cdr:x>0.89068</cdr:x>
      <cdr:y>0.29119</cdr:y>
    </cdr:to>
    <cdr:sp macro="" textlink="">
      <cdr:nvSpPr>
        <cdr:cNvPr id="7" name="Straight Connector 6"/>
        <cdr:cNvSpPr/>
      </cdr:nvSpPr>
      <cdr:spPr>
        <a:xfrm xmlns:a="http://schemas.openxmlformats.org/drawingml/2006/main" rot="10800000">
          <a:off x="4748211" y="938213"/>
          <a:ext cx="2895601" cy="76200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0.65233</cdr:x>
      <cdr:y>0.44823</cdr:y>
    </cdr:from>
    <cdr:to>
      <cdr:x>0.76878</cdr:x>
      <cdr:y>0.55836</cdr:y>
    </cdr:to>
    <cdr:sp macro="" textlink="">
      <cdr:nvSpPr>
        <cdr:cNvPr id="11" name="TextBox 10"/>
        <cdr:cNvSpPr txBox="1"/>
      </cdr:nvSpPr>
      <cdr:spPr>
        <a:xfrm xmlns:a="http://schemas.openxmlformats.org/drawingml/2006/main">
          <a:off x="2880320" y="1440160"/>
          <a:ext cx="514151" cy="353826"/>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800" dirty="0"/>
            <a:t>Seawater</a:t>
          </a:r>
        </a:p>
      </cdr:txBody>
    </cdr:sp>
  </cdr:relSizeAnchor>
  <cdr:relSizeAnchor xmlns:cdr="http://schemas.openxmlformats.org/drawingml/2006/chartDrawing">
    <cdr:from>
      <cdr:x>0.44395</cdr:x>
      <cdr:y>0.02121</cdr:y>
    </cdr:from>
    <cdr:to>
      <cdr:x>0.56527</cdr:x>
      <cdr:y>0.09073</cdr:y>
    </cdr:to>
    <cdr:sp macro="" textlink="">
      <cdr:nvSpPr>
        <cdr:cNvPr id="12" name="TextBox 11"/>
        <cdr:cNvSpPr txBox="1"/>
      </cdr:nvSpPr>
      <cdr:spPr>
        <a:xfrm xmlns:a="http://schemas.openxmlformats.org/drawingml/2006/main">
          <a:off x="3810000" y="123825"/>
          <a:ext cx="1041171" cy="405915"/>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400" dirty="0" smtClean="0"/>
            <a:t> </a:t>
          </a:r>
          <a:r>
            <a:rPr lang="en-US" sz="1800" dirty="0" smtClean="0"/>
            <a:t>Brackish</a:t>
          </a:r>
          <a:endParaRPr lang="en-US" sz="1800" dirty="0"/>
        </a:p>
        <a:p xmlns:a="http://schemas.openxmlformats.org/drawingml/2006/main">
          <a:r>
            <a:rPr lang="en-US" sz="1800" dirty="0" smtClean="0"/>
            <a:t>Ground Water</a:t>
          </a:r>
          <a:endParaRPr lang="en-US" sz="1800" dirty="0"/>
        </a:p>
      </cdr:txBody>
    </cdr:sp>
  </cdr:relSizeAnchor>
  <cdr:relSizeAnchor xmlns:cdr="http://schemas.openxmlformats.org/drawingml/2006/chartDrawing">
    <cdr:from>
      <cdr:x>0.21201</cdr:x>
      <cdr:y>0.64994</cdr:y>
    </cdr:from>
    <cdr:to>
      <cdr:x>0.44498</cdr:x>
      <cdr:y>0.77117</cdr:y>
    </cdr:to>
    <cdr:sp macro="" textlink="">
      <cdr:nvSpPr>
        <cdr:cNvPr id="13" name="TextBox 12"/>
        <cdr:cNvSpPr txBox="1"/>
      </cdr:nvSpPr>
      <cdr:spPr>
        <a:xfrm xmlns:a="http://schemas.openxmlformats.org/drawingml/2006/main">
          <a:off x="936104" y="2088232"/>
          <a:ext cx="1028682" cy="389504"/>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800" dirty="0" smtClean="0"/>
            <a:t>Fresh </a:t>
          </a:r>
        </a:p>
        <a:p xmlns:a="http://schemas.openxmlformats.org/drawingml/2006/main">
          <a:r>
            <a:rPr lang="en-US" sz="1800" dirty="0" smtClean="0"/>
            <a:t>Groundwater</a:t>
          </a:r>
          <a:endParaRPr lang="en-US" sz="18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450" y="0"/>
            <a:ext cx="2949575" cy="496888"/>
          </a:xfrm>
          <a:prstGeom prst="rect">
            <a:avLst/>
          </a:prstGeom>
        </p:spPr>
        <p:txBody>
          <a:bodyPr vert="horz" lIns="91440" tIns="45720" rIns="91440" bIns="45720" rtlCol="0"/>
          <a:lstStyle>
            <a:lvl1pPr algn="r">
              <a:defRPr sz="1200"/>
            </a:lvl1pPr>
          </a:lstStyle>
          <a:p>
            <a:fld id="{43B7C581-E36B-465F-83DE-76BF855B9D23}" type="datetimeFigureOut">
              <a:rPr lang="en-GB" smtClean="0"/>
              <a:t>28/02/2013</a:t>
            </a:fld>
            <a:endParaRPr lang="en-GB"/>
          </a:p>
        </p:txBody>
      </p:sp>
      <p:sp>
        <p:nvSpPr>
          <p:cNvPr id="4" name="Slide Image Placeholder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21225"/>
            <a:ext cx="5443537" cy="447198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450" y="9440863"/>
            <a:ext cx="2949575" cy="496887"/>
          </a:xfrm>
          <a:prstGeom prst="rect">
            <a:avLst/>
          </a:prstGeom>
        </p:spPr>
        <p:txBody>
          <a:bodyPr vert="horz" lIns="91440" tIns="45720" rIns="91440" bIns="45720" rtlCol="0" anchor="b"/>
          <a:lstStyle>
            <a:lvl1pPr algn="r">
              <a:defRPr sz="1200"/>
            </a:lvl1pPr>
          </a:lstStyle>
          <a:p>
            <a:fld id="{38DD3A80-68F7-4ACC-819B-3B3D75307A1A}" type="slidenum">
              <a:rPr lang="en-GB" smtClean="0"/>
              <a:t>‹#›</a:t>
            </a:fld>
            <a:endParaRPr lang="en-GB"/>
          </a:p>
        </p:txBody>
      </p:sp>
    </p:spTree>
    <p:extLst>
      <p:ext uri="{BB962C8B-B14F-4D97-AF65-F5344CB8AC3E}">
        <p14:creationId xmlns:p14="http://schemas.microsoft.com/office/powerpoint/2010/main" val="482086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Field work was conducted</a:t>
            </a:r>
            <a:r>
              <a:rPr lang="en-US" baseline="0" dirty="0" smtClean="0"/>
              <a:t> in </a:t>
            </a:r>
            <a:r>
              <a:rPr lang="en-US" baseline="0" dirty="0" err="1" smtClean="0"/>
              <a:t>Celestun</a:t>
            </a:r>
            <a:r>
              <a:rPr lang="en-US" baseline="0" dirty="0" smtClean="0"/>
              <a:t> Estuary in </a:t>
            </a:r>
            <a:r>
              <a:rPr lang="en-US" sz="1200" kern="1200" dirty="0" smtClean="0">
                <a:solidFill>
                  <a:schemeClr val="tx1"/>
                </a:solidFill>
                <a:latin typeface="+mn-lt"/>
                <a:ea typeface="+mn-ea"/>
                <a:cs typeface="+mn-cs"/>
              </a:rPr>
              <a:t>in April, 2008 and June, 2009.</a:t>
            </a:r>
            <a:r>
              <a:rPr lang="en-US" sz="1200" kern="1200" baseline="0" dirty="0" smtClean="0">
                <a:solidFill>
                  <a:schemeClr val="tx1"/>
                </a:solidFill>
                <a:latin typeface="+mn-lt"/>
                <a:ea typeface="+mn-ea"/>
                <a:cs typeface="+mn-cs"/>
              </a:rPr>
              <a:t> </a:t>
            </a:r>
          </a:p>
          <a:p>
            <a:r>
              <a:rPr lang="en-US" sz="1200" kern="1200" baseline="0" dirty="0" smtClean="0">
                <a:solidFill>
                  <a:schemeClr val="tx1"/>
                </a:solidFill>
                <a:latin typeface="+mn-lt"/>
                <a:ea typeface="+mn-ea"/>
                <a:cs typeface="+mn-cs"/>
              </a:rPr>
              <a:t>We used naturally occurring tracers, the stable isotopes of oxygen and hydrogen and strontium to</a:t>
            </a:r>
            <a:r>
              <a:rPr lang="en-US" sz="1200" kern="1200" dirty="0" smtClean="0">
                <a:solidFill>
                  <a:schemeClr val="tx1"/>
                </a:solidFill>
                <a:latin typeface="+mn-lt"/>
                <a:ea typeface="+mn-ea"/>
                <a:cs typeface="+mn-cs"/>
              </a:rPr>
              <a:t> mixing models to calculate the relative ratio inputs of fresh groundwater, brackish groundwater, and seawater to the lagoon. Resulted</a:t>
            </a:r>
            <a:r>
              <a:rPr lang="en-US" sz="1200" kern="1200" baseline="0" dirty="0" smtClean="0">
                <a:solidFill>
                  <a:schemeClr val="tx1"/>
                </a:solidFill>
                <a:latin typeface="+mn-lt"/>
                <a:ea typeface="+mn-ea"/>
                <a:cs typeface="+mn-cs"/>
              </a:rPr>
              <a:t> in a paper submitted to Estuaries &amp; Coasts, now in revision.  </a:t>
            </a:r>
          </a:p>
          <a:p>
            <a:r>
              <a:rPr lang="en-US" dirty="0" smtClean="0"/>
              <a:t>"Hydrologic Dynamics of a Subtropical Estuary Using Geochemical Tracers, </a:t>
            </a:r>
            <a:r>
              <a:rPr lang="en-US" dirty="0" err="1" smtClean="0"/>
              <a:t>Celestun</a:t>
            </a:r>
            <a:r>
              <a:rPr lang="en-US" dirty="0" smtClean="0"/>
              <a:t>, Yucatan, Mexico, </a:t>
            </a:r>
            <a:r>
              <a:rPr lang="en-US" sz="1200" kern="1200" dirty="0" smtClean="0">
                <a:solidFill>
                  <a:schemeClr val="tx1"/>
                </a:solidFill>
                <a:latin typeface="+mn-lt"/>
                <a:ea typeface="+mn-ea"/>
                <a:cs typeface="+mn-cs"/>
              </a:rPr>
              <a:t>Stalker J.C, Price, R. M,  Rivera-</a:t>
            </a:r>
            <a:r>
              <a:rPr lang="en-US" sz="1200" kern="1200" dirty="0" err="1" smtClean="0">
                <a:solidFill>
                  <a:schemeClr val="tx1"/>
                </a:solidFill>
                <a:latin typeface="+mn-lt"/>
                <a:ea typeface="+mn-ea"/>
                <a:cs typeface="+mn-cs"/>
              </a:rPr>
              <a:t>Monroy</a:t>
            </a:r>
            <a:r>
              <a:rPr lang="en-US" sz="1200" kern="1200" dirty="0" smtClean="0">
                <a:solidFill>
                  <a:schemeClr val="tx1"/>
                </a:solidFill>
                <a:latin typeface="+mn-lt"/>
                <a:ea typeface="+mn-ea"/>
                <a:cs typeface="+mn-cs"/>
              </a:rPr>
              <a:t>, V. H. Herrera-</a:t>
            </a:r>
            <a:r>
              <a:rPr lang="en-US" sz="1200" kern="1200" dirty="0" err="1" smtClean="0">
                <a:solidFill>
                  <a:schemeClr val="tx1"/>
                </a:solidFill>
                <a:latin typeface="+mn-lt"/>
                <a:ea typeface="+mn-ea"/>
                <a:cs typeface="+mn-cs"/>
              </a:rPr>
              <a:t>Silveira</a:t>
            </a:r>
            <a:r>
              <a:rPr lang="en-US" sz="1200" kern="1200" dirty="0" smtClean="0">
                <a:solidFill>
                  <a:schemeClr val="tx1"/>
                </a:solidFill>
                <a:latin typeface="+mn-lt"/>
                <a:ea typeface="+mn-ea"/>
                <a:cs typeface="+mn-cs"/>
              </a:rPr>
              <a:t>, J., Morales, S.,   Benitez, J. A, Alonzo-Parra, D.</a:t>
            </a:r>
            <a:endParaRPr lang="en-US" dirty="0"/>
          </a:p>
        </p:txBody>
      </p:sp>
      <p:sp>
        <p:nvSpPr>
          <p:cNvPr id="4" name="Slide Number Placeholder 3"/>
          <p:cNvSpPr>
            <a:spLocks noGrp="1"/>
          </p:cNvSpPr>
          <p:nvPr>
            <p:ph type="sldNum" sz="quarter" idx="10"/>
          </p:nvPr>
        </p:nvSpPr>
        <p:spPr/>
        <p:txBody>
          <a:bodyPr/>
          <a:lstStyle/>
          <a:p>
            <a:fld id="{885FA625-CA2E-4F0F-AC40-417F285DFF2D}" type="slidenum">
              <a:rPr lang="en-US" smtClean="0"/>
              <a:pPr/>
              <a:t>6</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F113A-894D-4345-AF63-279CB4AEDAA1}" type="slidenum">
              <a:rPr lang="en-US" smtClean="0"/>
              <a:t>19</a:t>
            </a:fld>
            <a:endParaRPr lang="en-US"/>
          </a:p>
        </p:txBody>
      </p:sp>
    </p:spTree>
    <p:extLst>
      <p:ext uri="{BB962C8B-B14F-4D97-AF65-F5344CB8AC3E}">
        <p14:creationId xmlns:p14="http://schemas.microsoft.com/office/powerpoint/2010/main" val="363796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We will develop spatially explicit models of mangrove forest vulnerability across North, Central and South America by integrating socioeconomic coarse datasets and local surveys with multi-sensor remote sensing of mangrove use and cover change.</a:t>
            </a:r>
          </a:p>
          <a:p>
            <a:pPr marL="0" indent="0">
              <a:buNone/>
            </a:pPr>
            <a:r>
              <a:rPr lang="en-US" sz="1200" dirty="0" smtClean="0"/>
              <a:t> 	The models will synthesize the relationships among remote sensing derived parameters, including the </a:t>
            </a:r>
            <a:r>
              <a:rPr lang="en-US" sz="1200" b="1" dirty="0" smtClean="0"/>
              <a:t>type</a:t>
            </a:r>
            <a:r>
              <a:rPr lang="en-US" sz="1200" dirty="0" smtClean="0"/>
              <a:t> of change (i.e. the proximate source: mangrove conversion to shrimp ponds, agriculture, urban expansion) and its </a:t>
            </a:r>
            <a:r>
              <a:rPr lang="en-US" sz="1200" b="1" dirty="0" smtClean="0"/>
              <a:t>extent</a:t>
            </a:r>
            <a:r>
              <a:rPr lang="en-US" sz="1200" dirty="0" smtClean="0"/>
              <a:t> (e.g. loss, degradation, volume), with the </a:t>
            </a:r>
            <a:r>
              <a:rPr lang="en-US" sz="1200" b="1" dirty="0" smtClean="0"/>
              <a:t>driver</a:t>
            </a:r>
            <a:r>
              <a:rPr lang="en-US" sz="1200" dirty="0" smtClean="0"/>
              <a:t> of that change (e.g., eco-climatic characteristics, sea level rise, climate events, population growth, local/global markets for fisheries or agricultural commodities, policies, land tenure, </a:t>
            </a:r>
            <a:r>
              <a:rPr lang="en-US" sz="1200" dirty="0" err="1" smtClean="0"/>
              <a:t>etc</a:t>
            </a:r>
            <a:r>
              <a:rPr lang="en-US" sz="1200" dirty="0" smtClean="0"/>
              <a:t>). The mangrove vulnerability models will be developed through a nested approach, entailing the compilation of existing </a:t>
            </a:r>
            <a:r>
              <a:rPr lang="en-US" sz="1200" i="1" dirty="0" smtClean="0"/>
              <a:t>spatially extensive</a:t>
            </a:r>
            <a:r>
              <a:rPr lang="en-US" sz="1200" dirty="0" smtClean="0"/>
              <a:t> socioeconomic datasets (e.g., census), for 17 regions, and field-based social and ecological surveys for </a:t>
            </a:r>
            <a:r>
              <a:rPr lang="en-US" sz="1200" i="1" dirty="0" smtClean="0"/>
              <a:t>spatially intensive</a:t>
            </a:r>
            <a:r>
              <a:rPr lang="en-US" sz="1200" dirty="0" smtClean="0"/>
              <a:t> assessments of mangrove uses and their drivers in a smaller subset of 7 regions.  The remote sensing aspect of the proposal is spatially exhaustive as it will cover all mangrove regions of the Americas. To provide useful models of mangrove vulnerability, the remote sensing data products will be coupled with ancillary social and biophysical data capturing multi-scalar drivers of forest use and change. </a:t>
            </a:r>
          </a:p>
          <a:p>
            <a:endParaRPr lang="en-US" dirty="0"/>
          </a:p>
        </p:txBody>
      </p:sp>
      <p:sp>
        <p:nvSpPr>
          <p:cNvPr id="4" name="Slide Number Placeholder 3"/>
          <p:cNvSpPr>
            <a:spLocks noGrp="1"/>
          </p:cNvSpPr>
          <p:nvPr>
            <p:ph type="sldNum" sz="quarter" idx="10"/>
          </p:nvPr>
        </p:nvSpPr>
        <p:spPr/>
        <p:txBody>
          <a:bodyPr/>
          <a:lstStyle/>
          <a:p>
            <a:fld id="{38DD3A80-68F7-4ACC-819B-3B3D75307A1A}" type="slidenum">
              <a:rPr lang="en-GB" smtClean="0"/>
              <a:t>20</a:t>
            </a:fld>
            <a:endParaRPr lang="en-GB"/>
          </a:p>
        </p:txBody>
      </p:sp>
    </p:spTree>
    <p:extLst>
      <p:ext uri="{BB962C8B-B14F-4D97-AF65-F5344CB8AC3E}">
        <p14:creationId xmlns:p14="http://schemas.microsoft.com/office/powerpoint/2010/main" val="1107507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James Fourqurean (FCE LTER)</a:t>
            </a:r>
            <a:r>
              <a:rPr lang="en-US" baseline="0" dirty="0" smtClean="0"/>
              <a:t> and Karen </a:t>
            </a:r>
            <a:r>
              <a:rPr lang="en-US" baseline="0" dirty="0" err="1" smtClean="0"/>
              <a:t>McGlathery</a:t>
            </a:r>
            <a:r>
              <a:rPr lang="en-US" baseline="0" dirty="0" smtClean="0"/>
              <a:t> (VCR) along with international collaborators gathered </a:t>
            </a:r>
          </a:p>
          <a:p>
            <a:r>
              <a:rPr lang="en-US" baseline="0" dirty="0" smtClean="0"/>
              <a:t>organic carbon data from over 900 </a:t>
            </a:r>
            <a:r>
              <a:rPr lang="en-US" baseline="0" dirty="0" err="1" smtClean="0"/>
              <a:t>seagrass</a:t>
            </a:r>
            <a:r>
              <a:rPr lang="en-US" baseline="0" dirty="0" smtClean="0"/>
              <a:t> meadows around the world.  In a recent paper in Nature Geosciences, they concluded that the amount of Carbon stored per unit area of </a:t>
            </a:r>
            <a:r>
              <a:rPr lang="en-US" baseline="0" dirty="0" err="1" smtClean="0"/>
              <a:t>seagrass</a:t>
            </a:r>
            <a:r>
              <a:rPr lang="en-US" baseline="0" dirty="0" smtClean="0"/>
              <a:t> meadow is equivalent to forests. </a:t>
            </a:r>
            <a:endParaRPr lang="en-US" dirty="0"/>
          </a:p>
        </p:txBody>
      </p:sp>
      <p:sp>
        <p:nvSpPr>
          <p:cNvPr id="4" name="Slide Number Placeholder 3"/>
          <p:cNvSpPr>
            <a:spLocks noGrp="1"/>
          </p:cNvSpPr>
          <p:nvPr>
            <p:ph type="sldNum" sz="quarter" idx="10"/>
          </p:nvPr>
        </p:nvSpPr>
        <p:spPr/>
        <p:txBody>
          <a:bodyPr/>
          <a:lstStyle/>
          <a:p>
            <a:fld id="{885FA625-CA2E-4F0F-AC40-417F285DFF2D}"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FCE LTER researchers</a:t>
            </a:r>
            <a:r>
              <a:rPr lang="en-US" baseline="0" dirty="0" smtClean="0"/>
              <a:t> are co-chairing a special session with Mexican LTER researcher </a:t>
            </a:r>
            <a:r>
              <a:rPr lang="en-US" sz="1200" dirty="0" smtClean="0">
                <a:solidFill>
                  <a:schemeClr val="bg1"/>
                </a:solidFill>
              </a:rPr>
              <a:t>Jorge Herrera </a:t>
            </a:r>
            <a:r>
              <a:rPr lang="en-US" sz="1200" dirty="0" err="1" smtClean="0">
                <a:solidFill>
                  <a:schemeClr val="bg1"/>
                </a:solidFill>
              </a:rPr>
              <a:t>Silveira</a:t>
            </a:r>
            <a:r>
              <a:rPr lang="en-US" sz="1200" dirty="0" smtClean="0">
                <a:solidFill>
                  <a:schemeClr val="bg1"/>
                </a:solidFill>
              </a:rPr>
              <a:t> (CINVESTAV)</a:t>
            </a:r>
            <a:r>
              <a:rPr lang="en-US" sz="1200" baseline="0" dirty="0" smtClean="0">
                <a:solidFill>
                  <a:schemeClr val="bg1"/>
                </a:solidFill>
              </a:rPr>
              <a:t> </a:t>
            </a:r>
            <a:br>
              <a:rPr lang="en-US" sz="1200" baseline="0" dirty="0" smtClean="0">
                <a:solidFill>
                  <a:schemeClr val="bg1"/>
                </a:solidFill>
              </a:rPr>
            </a:br>
            <a:r>
              <a:rPr lang="en-US" sz="1200" baseline="0" dirty="0" smtClean="0">
                <a:solidFill>
                  <a:schemeClr val="bg1"/>
                </a:solidFill>
              </a:rPr>
              <a:t>at the AGU Meeting of Americas meeting in Cancun, Mexico on 14-17 May 2013.  The special session is focused on the </a:t>
            </a:r>
            <a:r>
              <a:rPr lang="en-US" sz="1200" baseline="0" dirty="0" err="1" smtClean="0">
                <a:solidFill>
                  <a:schemeClr val="bg1"/>
                </a:solidFill>
              </a:rPr>
              <a:t>Ecohydrology</a:t>
            </a:r>
            <a:r>
              <a:rPr lang="en-US" sz="1200" baseline="0" dirty="0" smtClean="0">
                <a:solidFill>
                  <a:schemeClr val="bg1"/>
                </a:solidFill>
              </a:rPr>
              <a:t> of Coastal Wetlands around the world.  </a:t>
            </a:r>
            <a:endParaRPr lang="en-US" dirty="0"/>
          </a:p>
        </p:txBody>
      </p:sp>
      <p:sp>
        <p:nvSpPr>
          <p:cNvPr id="4" name="Slide Number Placeholder 3"/>
          <p:cNvSpPr>
            <a:spLocks noGrp="1"/>
          </p:cNvSpPr>
          <p:nvPr>
            <p:ph type="sldNum" sz="quarter" idx="10"/>
          </p:nvPr>
        </p:nvSpPr>
        <p:spPr/>
        <p:txBody>
          <a:bodyPr/>
          <a:lstStyle/>
          <a:p>
            <a:fld id="{885FA625-CA2E-4F0F-AC40-417F285DFF2D}" type="slidenum">
              <a:rPr lang="en-US" smtClean="0"/>
              <a:pPr/>
              <a:t>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charset="-128"/>
            </a:endParaRPr>
          </a:p>
        </p:txBody>
      </p:sp>
      <p:sp>
        <p:nvSpPr>
          <p:cNvPr id="15364" name="Slide Number Placeholder 3"/>
          <p:cNvSpPr>
            <a:spLocks noGrp="1"/>
          </p:cNvSpPr>
          <p:nvPr>
            <p:ph type="sldNum" sz="quarter" idx="5"/>
          </p:nvPr>
        </p:nvSpPr>
        <p:spPr bwMode="auto">
          <a:noFill/>
          <a:ln>
            <a:miter lim="800000"/>
            <a:headEnd/>
            <a:tailEnd/>
          </a:ln>
        </p:spPr>
        <p:txBody>
          <a:bodyPr/>
          <a:lstStyle/>
          <a:p>
            <a:fld id="{0B2AB447-CF60-4989-9ED1-FC0921DFDF09}" type="slidenum">
              <a:rPr lang="en-US"/>
              <a:pPr/>
              <a:t>10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charset="-128"/>
            </a:endParaRPr>
          </a:p>
        </p:txBody>
      </p:sp>
      <p:sp>
        <p:nvSpPr>
          <p:cNvPr id="15364" name="Slide Number Placeholder 3"/>
          <p:cNvSpPr>
            <a:spLocks noGrp="1"/>
          </p:cNvSpPr>
          <p:nvPr>
            <p:ph type="sldNum" sz="quarter" idx="5"/>
          </p:nvPr>
        </p:nvSpPr>
        <p:spPr bwMode="auto">
          <a:noFill/>
          <a:ln>
            <a:miter lim="800000"/>
            <a:headEnd/>
            <a:tailEnd/>
          </a:ln>
        </p:spPr>
        <p:txBody>
          <a:bodyPr/>
          <a:lstStyle/>
          <a:p>
            <a:fld id="{0B2AB447-CF60-4989-9ED1-FC0921DFDF09}" type="slidenum">
              <a:rPr lang="en-US"/>
              <a:pPr/>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charset="-128"/>
            </a:endParaRPr>
          </a:p>
        </p:txBody>
      </p:sp>
      <p:sp>
        <p:nvSpPr>
          <p:cNvPr id="15364" name="Slide Number Placeholder 3"/>
          <p:cNvSpPr>
            <a:spLocks noGrp="1"/>
          </p:cNvSpPr>
          <p:nvPr>
            <p:ph type="sldNum" sz="quarter" idx="5"/>
          </p:nvPr>
        </p:nvSpPr>
        <p:spPr bwMode="auto">
          <a:noFill/>
          <a:ln>
            <a:miter lim="800000"/>
            <a:headEnd/>
            <a:tailEnd/>
          </a:ln>
        </p:spPr>
        <p:txBody>
          <a:bodyPr/>
          <a:lstStyle/>
          <a:p>
            <a:fld id="{0B2AB447-CF60-4989-9ED1-FC0921DFDF09}" type="slidenum">
              <a:rPr lang="en-US"/>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charset="-128"/>
            </a:endParaRPr>
          </a:p>
        </p:txBody>
      </p:sp>
      <p:sp>
        <p:nvSpPr>
          <p:cNvPr id="15364" name="Slide Number Placeholder 3"/>
          <p:cNvSpPr>
            <a:spLocks noGrp="1"/>
          </p:cNvSpPr>
          <p:nvPr>
            <p:ph type="sldNum" sz="quarter" idx="5"/>
          </p:nvPr>
        </p:nvSpPr>
        <p:spPr bwMode="auto">
          <a:noFill/>
          <a:ln>
            <a:miter lim="800000"/>
            <a:headEnd/>
            <a:tailEnd/>
          </a:ln>
        </p:spPr>
        <p:txBody>
          <a:bodyPr/>
          <a:lstStyle/>
          <a:p>
            <a:fld id="{0B2AB447-CF60-4989-9ED1-FC0921DFDF09}" type="slidenum">
              <a:rPr lang="en-US"/>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charset="-128"/>
            </a:endParaRPr>
          </a:p>
        </p:txBody>
      </p:sp>
      <p:sp>
        <p:nvSpPr>
          <p:cNvPr id="15364" name="Slide Number Placeholder 3"/>
          <p:cNvSpPr>
            <a:spLocks noGrp="1"/>
          </p:cNvSpPr>
          <p:nvPr>
            <p:ph type="sldNum" sz="quarter" idx="5"/>
          </p:nvPr>
        </p:nvSpPr>
        <p:spPr bwMode="auto">
          <a:noFill/>
          <a:ln>
            <a:miter lim="800000"/>
            <a:headEnd/>
            <a:tailEnd/>
          </a:ln>
        </p:spPr>
        <p:txBody>
          <a:bodyPr/>
          <a:lstStyle/>
          <a:p>
            <a:fld id="{0B2AB447-CF60-4989-9ED1-FC0921DFDF09}" type="slidenum">
              <a:rPr lang="en-US"/>
              <a:pPr/>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charset="-128"/>
            </a:endParaRPr>
          </a:p>
        </p:txBody>
      </p:sp>
      <p:sp>
        <p:nvSpPr>
          <p:cNvPr id="15364" name="Slide Number Placeholder 3"/>
          <p:cNvSpPr>
            <a:spLocks noGrp="1"/>
          </p:cNvSpPr>
          <p:nvPr>
            <p:ph type="sldNum" sz="quarter" idx="5"/>
          </p:nvPr>
        </p:nvSpPr>
        <p:spPr bwMode="auto">
          <a:noFill/>
          <a:ln>
            <a:miter lim="800000"/>
            <a:headEnd/>
            <a:tailEnd/>
          </a:ln>
        </p:spPr>
        <p:txBody>
          <a:bodyPr/>
          <a:lstStyle/>
          <a:p>
            <a:fld id="{0B2AB447-CF60-4989-9ED1-FC0921DFDF09}" type="slidenum">
              <a:rPr lang="en-US"/>
              <a:pPr/>
              <a:t>15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Preliminary</a:t>
            </a:r>
            <a:r>
              <a:rPr lang="en-GB" baseline="0" dirty="0" smtClean="0"/>
              <a:t> analyses that stratified each of the sites by social and ecological indices revealed strong patterns in, for example, aridity and water use. The approach, to develop a matrix of indices to characterize these sites was proposed as the basis for a socio-ecological research. – Need to include the proposal name and PI and co-</a:t>
            </a:r>
            <a:r>
              <a:rPr lang="en-GB" baseline="0" dirty="0" err="1" smtClean="0"/>
              <a:t>Pis</a:t>
            </a:r>
            <a:r>
              <a:rPr lang="en-GB" baseline="0" dirty="0" smtClean="0"/>
              <a:t>, participants – 2 slides</a:t>
            </a:r>
            <a:endParaRPr lang="en-GB" dirty="0"/>
          </a:p>
        </p:txBody>
      </p:sp>
      <p:sp>
        <p:nvSpPr>
          <p:cNvPr id="4" name="Slide Number Placeholder 3"/>
          <p:cNvSpPr>
            <a:spLocks noGrp="1"/>
          </p:cNvSpPr>
          <p:nvPr>
            <p:ph type="sldNum" sz="quarter" idx="10"/>
          </p:nvPr>
        </p:nvSpPr>
        <p:spPr/>
        <p:txBody>
          <a:bodyPr/>
          <a:lstStyle/>
          <a:p>
            <a:fld id="{38DD3A80-68F7-4ACC-819B-3B3D75307A1A}" type="slidenum">
              <a:rPr lang="en-GB" smtClean="0"/>
              <a:t>18</a:t>
            </a:fld>
            <a:endParaRPr lang="en-GB"/>
          </a:p>
        </p:txBody>
      </p:sp>
    </p:spTree>
    <p:extLst>
      <p:ext uri="{BB962C8B-B14F-4D97-AF65-F5344CB8AC3E}">
        <p14:creationId xmlns:p14="http://schemas.microsoft.com/office/powerpoint/2010/main" val="4172613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ABD620C-1B91-49AF-90FF-B1CF3B0DFD55}" type="datetimeFigureOut">
              <a:rPr lang="en-GB" smtClean="0"/>
              <a:t>28/02/2013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BF131D-E829-4EF8-902D-3AE409F02F09}" type="slidenum">
              <a:rPr lang="en-GB" smtClean="0"/>
              <a:t>‹#›</a:t>
            </a:fld>
            <a:endParaRPr lang="en-GB"/>
          </a:p>
        </p:txBody>
      </p:sp>
    </p:spTree>
    <p:extLst>
      <p:ext uri="{BB962C8B-B14F-4D97-AF65-F5344CB8AC3E}">
        <p14:creationId xmlns:p14="http://schemas.microsoft.com/office/powerpoint/2010/main" val="3704762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ABD620C-1B91-49AF-90FF-B1CF3B0DFD55}" type="datetimeFigureOut">
              <a:rPr lang="en-GB" smtClean="0"/>
              <a:t>28/02/2013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BF131D-E829-4EF8-902D-3AE409F02F09}" type="slidenum">
              <a:rPr lang="en-GB" smtClean="0"/>
              <a:t>‹#›</a:t>
            </a:fld>
            <a:endParaRPr lang="en-GB"/>
          </a:p>
        </p:txBody>
      </p:sp>
    </p:spTree>
    <p:extLst>
      <p:ext uri="{BB962C8B-B14F-4D97-AF65-F5344CB8AC3E}">
        <p14:creationId xmlns:p14="http://schemas.microsoft.com/office/powerpoint/2010/main" val="3119426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ABD620C-1B91-49AF-90FF-B1CF3B0DFD55}" type="datetimeFigureOut">
              <a:rPr lang="en-GB" smtClean="0"/>
              <a:t>28/02/2013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BF131D-E829-4EF8-902D-3AE409F02F09}" type="slidenum">
              <a:rPr lang="en-GB" smtClean="0"/>
              <a:t>‹#›</a:t>
            </a:fld>
            <a:endParaRPr lang="en-GB"/>
          </a:p>
        </p:txBody>
      </p:sp>
    </p:spTree>
    <p:extLst>
      <p:ext uri="{BB962C8B-B14F-4D97-AF65-F5344CB8AC3E}">
        <p14:creationId xmlns:p14="http://schemas.microsoft.com/office/powerpoint/2010/main" val="1776874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ABD620C-1B91-49AF-90FF-B1CF3B0DFD55}" type="datetimeFigureOut">
              <a:rPr lang="en-GB" smtClean="0"/>
              <a:t>28/02/2013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BF131D-E829-4EF8-902D-3AE409F02F09}" type="slidenum">
              <a:rPr lang="en-GB" smtClean="0"/>
              <a:t>‹#›</a:t>
            </a:fld>
            <a:endParaRPr lang="en-GB"/>
          </a:p>
        </p:txBody>
      </p:sp>
    </p:spTree>
    <p:extLst>
      <p:ext uri="{BB962C8B-B14F-4D97-AF65-F5344CB8AC3E}">
        <p14:creationId xmlns:p14="http://schemas.microsoft.com/office/powerpoint/2010/main" val="3941936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BD620C-1B91-49AF-90FF-B1CF3B0DFD55}" type="datetimeFigureOut">
              <a:rPr lang="en-GB" smtClean="0"/>
              <a:t>28/02/2013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BF131D-E829-4EF8-902D-3AE409F02F09}" type="slidenum">
              <a:rPr lang="en-GB" smtClean="0"/>
              <a:t>‹#›</a:t>
            </a:fld>
            <a:endParaRPr lang="en-GB"/>
          </a:p>
        </p:txBody>
      </p:sp>
    </p:spTree>
    <p:extLst>
      <p:ext uri="{BB962C8B-B14F-4D97-AF65-F5344CB8AC3E}">
        <p14:creationId xmlns:p14="http://schemas.microsoft.com/office/powerpoint/2010/main" val="2760394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ABD620C-1B91-49AF-90FF-B1CF3B0DFD55}" type="datetimeFigureOut">
              <a:rPr lang="en-GB" smtClean="0"/>
              <a:t>28/02/2013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FBF131D-E829-4EF8-902D-3AE409F02F09}" type="slidenum">
              <a:rPr lang="en-GB" smtClean="0"/>
              <a:t>‹#›</a:t>
            </a:fld>
            <a:endParaRPr lang="en-GB"/>
          </a:p>
        </p:txBody>
      </p:sp>
    </p:spTree>
    <p:extLst>
      <p:ext uri="{BB962C8B-B14F-4D97-AF65-F5344CB8AC3E}">
        <p14:creationId xmlns:p14="http://schemas.microsoft.com/office/powerpoint/2010/main" val="1016705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ABD620C-1B91-49AF-90FF-B1CF3B0DFD55}" type="datetimeFigureOut">
              <a:rPr lang="en-GB" smtClean="0"/>
              <a:t>28/02/2013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FBF131D-E829-4EF8-902D-3AE409F02F09}" type="slidenum">
              <a:rPr lang="en-GB" smtClean="0"/>
              <a:t>‹#›</a:t>
            </a:fld>
            <a:endParaRPr lang="en-GB"/>
          </a:p>
        </p:txBody>
      </p:sp>
    </p:spTree>
    <p:extLst>
      <p:ext uri="{BB962C8B-B14F-4D97-AF65-F5344CB8AC3E}">
        <p14:creationId xmlns:p14="http://schemas.microsoft.com/office/powerpoint/2010/main" val="544073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ABD620C-1B91-49AF-90FF-B1CF3B0DFD55}" type="datetimeFigureOut">
              <a:rPr lang="en-GB" smtClean="0"/>
              <a:t>28/02/2013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BF131D-E829-4EF8-902D-3AE409F02F09}" type="slidenum">
              <a:rPr lang="en-GB" smtClean="0"/>
              <a:t>‹#›</a:t>
            </a:fld>
            <a:endParaRPr lang="en-GB"/>
          </a:p>
        </p:txBody>
      </p:sp>
    </p:spTree>
    <p:extLst>
      <p:ext uri="{BB962C8B-B14F-4D97-AF65-F5344CB8AC3E}">
        <p14:creationId xmlns:p14="http://schemas.microsoft.com/office/powerpoint/2010/main" val="1847812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BD620C-1B91-49AF-90FF-B1CF3B0DFD55}" type="datetimeFigureOut">
              <a:rPr lang="en-GB" smtClean="0"/>
              <a:t>28/02/2013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FBF131D-E829-4EF8-902D-3AE409F02F09}" type="slidenum">
              <a:rPr lang="en-GB" smtClean="0"/>
              <a:t>‹#›</a:t>
            </a:fld>
            <a:endParaRPr lang="en-GB"/>
          </a:p>
        </p:txBody>
      </p:sp>
    </p:spTree>
    <p:extLst>
      <p:ext uri="{BB962C8B-B14F-4D97-AF65-F5344CB8AC3E}">
        <p14:creationId xmlns:p14="http://schemas.microsoft.com/office/powerpoint/2010/main" val="294999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BD620C-1B91-49AF-90FF-B1CF3B0DFD55}" type="datetimeFigureOut">
              <a:rPr lang="en-GB" smtClean="0"/>
              <a:t>28/02/2013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FBF131D-E829-4EF8-902D-3AE409F02F09}" type="slidenum">
              <a:rPr lang="en-GB" smtClean="0"/>
              <a:t>‹#›</a:t>
            </a:fld>
            <a:endParaRPr lang="en-GB"/>
          </a:p>
        </p:txBody>
      </p:sp>
    </p:spTree>
    <p:extLst>
      <p:ext uri="{BB962C8B-B14F-4D97-AF65-F5344CB8AC3E}">
        <p14:creationId xmlns:p14="http://schemas.microsoft.com/office/powerpoint/2010/main" val="2915338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BD620C-1B91-49AF-90FF-B1CF3B0DFD55}" type="datetimeFigureOut">
              <a:rPr lang="en-GB" smtClean="0"/>
              <a:t>28/02/2013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FBF131D-E829-4EF8-902D-3AE409F02F09}" type="slidenum">
              <a:rPr lang="en-GB" smtClean="0"/>
              <a:t>‹#›</a:t>
            </a:fld>
            <a:endParaRPr lang="en-GB"/>
          </a:p>
        </p:txBody>
      </p:sp>
    </p:spTree>
    <p:extLst>
      <p:ext uri="{BB962C8B-B14F-4D97-AF65-F5344CB8AC3E}">
        <p14:creationId xmlns:p14="http://schemas.microsoft.com/office/powerpoint/2010/main" val="1809419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D620C-1B91-49AF-90FF-B1CF3B0DFD55}" type="datetimeFigureOut">
              <a:rPr lang="en-GB" smtClean="0"/>
              <a:t>28/02/2013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BF131D-E829-4EF8-902D-3AE409F02F09}" type="slidenum">
              <a:rPr lang="en-GB" smtClean="0"/>
              <a:t>‹#›</a:t>
            </a:fld>
            <a:endParaRPr lang="en-GB"/>
          </a:p>
        </p:txBody>
      </p:sp>
    </p:spTree>
    <p:extLst>
      <p:ext uri="{BB962C8B-B14F-4D97-AF65-F5344CB8AC3E}">
        <p14:creationId xmlns:p14="http://schemas.microsoft.com/office/powerpoint/2010/main" val="2635026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4.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18" Type="http://schemas.openxmlformats.org/officeDocument/2006/relationships/image" Target="../media/image45.jpeg"/><Relationship Id="rId26" Type="http://schemas.openxmlformats.org/officeDocument/2006/relationships/image" Target="../media/image53.jpeg"/><Relationship Id="rId3" Type="http://schemas.openxmlformats.org/officeDocument/2006/relationships/image" Target="../media/image21.png"/><Relationship Id="rId21" Type="http://schemas.openxmlformats.org/officeDocument/2006/relationships/image" Target="../media/image48.jpeg"/><Relationship Id="rId34" Type="http://schemas.openxmlformats.org/officeDocument/2006/relationships/image" Target="../media/image61.png"/><Relationship Id="rId7" Type="http://schemas.openxmlformats.org/officeDocument/2006/relationships/image" Target="../media/image34.jpeg"/><Relationship Id="rId12" Type="http://schemas.openxmlformats.org/officeDocument/2006/relationships/image" Target="../media/image39.jpeg"/><Relationship Id="rId17" Type="http://schemas.openxmlformats.org/officeDocument/2006/relationships/image" Target="../media/image44.jpeg"/><Relationship Id="rId25" Type="http://schemas.openxmlformats.org/officeDocument/2006/relationships/image" Target="../media/image52.jpeg"/><Relationship Id="rId33" Type="http://schemas.openxmlformats.org/officeDocument/2006/relationships/image" Target="../media/image60.jpeg"/><Relationship Id="rId2" Type="http://schemas.openxmlformats.org/officeDocument/2006/relationships/notesSlide" Target="../notesSlides/notesSlide6.xml"/><Relationship Id="rId16" Type="http://schemas.openxmlformats.org/officeDocument/2006/relationships/image" Target="../media/image43.jpeg"/><Relationship Id="rId20" Type="http://schemas.openxmlformats.org/officeDocument/2006/relationships/image" Target="../media/image47.jpeg"/><Relationship Id="rId29" Type="http://schemas.openxmlformats.org/officeDocument/2006/relationships/image" Target="../media/image56.jpeg"/><Relationship Id="rId1" Type="http://schemas.openxmlformats.org/officeDocument/2006/relationships/slideLayout" Target="../slideLayouts/slideLayout1.xml"/><Relationship Id="rId6" Type="http://schemas.openxmlformats.org/officeDocument/2006/relationships/image" Target="../media/image33.jpeg"/><Relationship Id="rId11" Type="http://schemas.openxmlformats.org/officeDocument/2006/relationships/image" Target="../media/image38.jpeg"/><Relationship Id="rId24" Type="http://schemas.openxmlformats.org/officeDocument/2006/relationships/image" Target="../media/image51.jpeg"/><Relationship Id="rId32" Type="http://schemas.openxmlformats.org/officeDocument/2006/relationships/image" Target="../media/image59.jpeg"/><Relationship Id="rId37" Type="http://schemas.openxmlformats.org/officeDocument/2006/relationships/image" Target="../media/image64.png"/><Relationship Id="rId5" Type="http://schemas.openxmlformats.org/officeDocument/2006/relationships/image" Target="../media/image32.jpeg"/><Relationship Id="rId15" Type="http://schemas.openxmlformats.org/officeDocument/2006/relationships/image" Target="../media/image42.jpeg"/><Relationship Id="rId23" Type="http://schemas.openxmlformats.org/officeDocument/2006/relationships/image" Target="../media/image50.jpeg"/><Relationship Id="rId28" Type="http://schemas.openxmlformats.org/officeDocument/2006/relationships/image" Target="../media/image55.jpeg"/><Relationship Id="rId36" Type="http://schemas.openxmlformats.org/officeDocument/2006/relationships/image" Target="../media/image63.png"/><Relationship Id="rId10" Type="http://schemas.openxmlformats.org/officeDocument/2006/relationships/image" Target="../media/image37.jpeg"/><Relationship Id="rId19" Type="http://schemas.openxmlformats.org/officeDocument/2006/relationships/image" Target="../media/image46.jpeg"/><Relationship Id="rId31" Type="http://schemas.openxmlformats.org/officeDocument/2006/relationships/image" Target="../media/image58.jpeg"/><Relationship Id="rId4" Type="http://schemas.openxmlformats.org/officeDocument/2006/relationships/image" Target="../media/image31.jpeg"/><Relationship Id="rId9" Type="http://schemas.openxmlformats.org/officeDocument/2006/relationships/image" Target="../media/image36.jpeg"/><Relationship Id="rId14" Type="http://schemas.openxmlformats.org/officeDocument/2006/relationships/image" Target="../media/image41.jpeg"/><Relationship Id="rId22" Type="http://schemas.openxmlformats.org/officeDocument/2006/relationships/image" Target="../media/image49.jpeg"/><Relationship Id="rId27" Type="http://schemas.openxmlformats.org/officeDocument/2006/relationships/image" Target="../media/image54.jpeg"/><Relationship Id="rId30" Type="http://schemas.openxmlformats.org/officeDocument/2006/relationships/image" Target="../media/image57.jpeg"/><Relationship Id="rId35"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chart" Target="../charts/chart5.xml"/><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1.jpeg"/><Relationship Id="rId18" Type="http://schemas.openxmlformats.org/officeDocument/2006/relationships/image" Target="../media/image46.jpeg"/><Relationship Id="rId26" Type="http://schemas.openxmlformats.org/officeDocument/2006/relationships/image" Target="../media/image54.jpeg"/><Relationship Id="rId3" Type="http://schemas.openxmlformats.org/officeDocument/2006/relationships/image" Target="../media/image21.png"/><Relationship Id="rId21" Type="http://schemas.openxmlformats.org/officeDocument/2006/relationships/image" Target="../media/image49.jpeg"/><Relationship Id="rId34" Type="http://schemas.openxmlformats.org/officeDocument/2006/relationships/image" Target="../media/image62.png"/><Relationship Id="rId7" Type="http://schemas.openxmlformats.org/officeDocument/2006/relationships/image" Target="../media/image34.jpeg"/><Relationship Id="rId12" Type="http://schemas.openxmlformats.org/officeDocument/2006/relationships/image" Target="../media/image40.jpeg"/><Relationship Id="rId17" Type="http://schemas.openxmlformats.org/officeDocument/2006/relationships/image" Target="../media/image45.jpeg"/><Relationship Id="rId25" Type="http://schemas.openxmlformats.org/officeDocument/2006/relationships/image" Target="../media/image53.jpeg"/><Relationship Id="rId33" Type="http://schemas.openxmlformats.org/officeDocument/2006/relationships/image" Target="../media/image61.png"/><Relationship Id="rId2" Type="http://schemas.openxmlformats.org/officeDocument/2006/relationships/notesSlide" Target="../notesSlides/notesSlide8.xml"/><Relationship Id="rId16" Type="http://schemas.openxmlformats.org/officeDocument/2006/relationships/image" Target="../media/image44.jpeg"/><Relationship Id="rId20" Type="http://schemas.openxmlformats.org/officeDocument/2006/relationships/image" Target="../media/image48.jpeg"/><Relationship Id="rId29" Type="http://schemas.openxmlformats.org/officeDocument/2006/relationships/image" Target="../media/image57.jpeg"/><Relationship Id="rId1" Type="http://schemas.openxmlformats.org/officeDocument/2006/relationships/slideLayout" Target="../slideLayouts/slideLayout1.xml"/><Relationship Id="rId6" Type="http://schemas.openxmlformats.org/officeDocument/2006/relationships/image" Target="../media/image33.jpeg"/><Relationship Id="rId11" Type="http://schemas.openxmlformats.org/officeDocument/2006/relationships/image" Target="../media/image39.jpeg"/><Relationship Id="rId24" Type="http://schemas.openxmlformats.org/officeDocument/2006/relationships/image" Target="../media/image52.jpeg"/><Relationship Id="rId32" Type="http://schemas.openxmlformats.org/officeDocument/2006/relationships/image" Target="../media/image60.jpeg"/><Relationship Id="rId5" Type="http://schemas.openxmlformats.org/officeDocument/2006/relationships/image" Target="../media/image32.jpeg"/><Relationship Id="rId15" Type="http://schemas.openxmlformats.org/officeDocument/2006/relationships/image" Target="../media/image43.jpeg"/><Relationship Id="rId23" Type="http://schemas.openxmlformats.org/officeDocument/2006/relationships/image" Target="../media/image51.jpeg"/><Relationship Id="rId28" Type="http://schemas.openxmlformats.org/officeDocument/2006/relationships/image" Target="../media/image56.jpeg"/><Relationship Id="rId36" Type="http://schemas.openxmlformats.org/officeDocument/2006/relationships/image" Target="../media/image64.png"/><Relationship Id="rId10" Type="http://schemas.openxmlformats.org/officeDocument/2006/relationships/image" Target="../media/image38.jpeg"/><Relationship Id="rId19" Type="http://schemas.openxmlformats.org/officeDocument/2006/relationships/image" Target="../media/image47.jpeg"/><Relationship Id="rId31" Type="http://schemas.openxmlformats.org/officeDocument/2006/relationships/image" Target="../media/image59.jpeg"/><Relationship Id="rId4" Type="http://schemas.openxmlformats.org/officeDocument/2006/relationships/image" Target="../media/image31.jpeg"/><Relationship Id="rId9" Type="http://schemas.openxmlformats.org/officeDocument/2006/relationships/image" Target="../media/image36.jpeg"/><Relationship Id="rId14" Type="http://schemas.openxmlformats.org/officeDocument/2006/relationships/image" Target="../media/image42.jpeg"/><Relationship Id="rId22" Type="http://schemas.openxmlformats.org/officeDocument/2006/relationships/image" Target="../media/image50.jpeg"/><Relationship Id="rId27" Type="http://schemas.openxmlformats.org/officeDocument/2006/relationships/image" Target="../media/image55.jpeg"/><Relationship Id="rId30" Type="http://schemas.openxmlformats.org/officeDocument/2006/relationships/image" Target="../media/image58.jpeg"/><Relationship Id="rId35"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7.png"/><Relationship Id="rId7" Type="http://schemas.openxmlformats.org/officeDocument/2006/relationships/image" Target="../media/image70.jpe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hyperlink" Target="http://www.worldatlas.com/webimage/countrys/na.htm" TargetMode="External"/><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hyperlink" Target="http://www.ipcc-nggip.iges.or.jp/EFDB/"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3568" y="836712"/>
            <a:ext cx="7772400" cy="3672408"/>
          </a:xfrm>
        </p:spPr>
        <p:txBody>
          <a:bodyPr>
            <a:normAutofit fontScale="90000"/>
          </a:bodyPr>
          <a:lstStyle/>
          <a:p>
            <a:r>
              <a:rPr lang="en-GB"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rPr>
              <a:t>A focus on tropical systems: </a:t>
            </a:r>
            <a:r>
              <a:rPr lang="en-GB"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rPr>
              <a:t>international LTER </a:t>
            </a:r>
            <a:r>
              <a:rPr lang="en-GB"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rPr>
              <a:t>research highlights from the Florida Coastal Everglades (FCE</a:t>
            </a:r>
            <a:r>
              <a:rPr lang="en-GB"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rPr>
              <a:t>)</a:t>
            </a:r>
            <a:br>
              <a:rPr lang="en-GB"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rPr>
            </a:br>
            <a:r>
              <a:rPr lang="en-GB"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rPr>
              <a:t/>
            </a:r>
            <a:br>
              <a:rPr lang="en-GB"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rPr>
            </a:br>
            <a:r>
              <a:rPr lang="en-GB" sz="3100"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rPr>
              <a:t>Tiffany Troxler, FCE LTER</a:t>
            </a:r>
            <a:endParaRPr lang="en-GB" sz="3100"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283138" y="5013176"/>
            <a:ext cx="8856984" cy="1631032"/>
          </a:xfrm>
        </p:spPr>
        <p:txBody>
          <a:bodyPr>
            <a:normAutofit fontScale="92500" lnSpcReduction="10000"/>
          </a:bodyPr>
          <a:lstStyle/>
          <a:p>
            <a:pPr algn="r"/>
            <a:endParaRPr lang="en-US" sz="2000" b="1" dirty="0">
              <a:solidFill>
                <a:srgbClr val="000000"/>
              </a:solidFill>
            </a:endParaRPr>
          </a:p>
          <a:p>
            <a:pPr algn="r"/>
            <a:r>
              <a:rPr lang="en-US" sz="2000" b="1" dirty="0" smtClean="0">
                <a:solidFill>
                  <a:srgbClr val="000000"/>
                </a:solidFill>
              </a:rPr>
              <a:t>LTER </a:t>
            </a:r>
            <a:r>
              <a:rPr lang="en-US" sz="2000" b="1" dirty="0">
                <a:solidFill>
                  <a:srgbClr val="000000"/>
                </a:solidFill>
              </a:rPr>
              <a:t>Research Beyond US Borders:  Celebrating the 20th Anniversary of the International LTER Network (ILTER</a:t>
            </a:r>
            <a:r>
              <a:rPr lang="en-US" sz="2000" b="1" dirty="0" smtClean="0">
                <a:solidFill>
                  <a:srgbClr val="000000"/>
                </a:solidFill>
              </a:rPr>
              <a:t>), LTER Mini-Symposium, </a:t>
            </a:r>
          </a:p>
          <a:p>
            <a:pPr algn="r"/>
            <a:r>
              <a:rPr lang="en-US" sz="2000" b="1" dirty="0" smtClean="0">
                <a:solidFill>
                  <a:srgbClr val="000000"/>
                </a:solidFill>
              </a:rPr>
              <a:t>National </a:t>
            </a:r>
            <a:r>
              <a:rPr lang="en-US" sz="2000" b="1" dirty="0">
                <a:solidFill>
                  <a:srgbClr val="000000"/>
                </a:solidFill>
              </a:rPr>
              <a:t>Science </a:t>
            </a:r>
            <a:r>
              <a:rPr lang="en-US" sz="2000" b="1" dirty="0" smtClean="0">
                <a:solidFill>
                  <a:srgbClr val="000000"/>
                </a:solidFill>
              </a:rPr>
              <a:t>Foundation</a:t>
            </a:r>
            <a:r>
              <a:rPr lang="en-GB" sz="2000" dirty="0" smtClean="0">
                <a:solidFill>
                  <a:srgbClr val="000000"/>
                </a:solidFill>
              </a:rPr>
              <a:t>, </a:t>
            </a:r>
            <a:r>
              <a:rPr lang="en-US" sz="2000" b="1" dirty="0" smtClean="0">
                <a:solidFill>
                  <a:srgbClr val="000000"/>
                </a:solidFill>
              </a:rPr>
              <a:t>Arlington</a:t>
            </a:r>
            <a:r>
              <a:rPr lang="en-US" sz="2000" b="1" dirty="0">
                <a:solidFill>
                  <a:srgbClr val="000000"/>
                </a:solidFill>
              </a:rPr>
              <a:t>, </a:t>
            </a:r>
            <a:r>
              <a:rPr lang="en-US" sz="2000" b="1" dirty="0" smtClean="0">
                <a:solidFill>
                  <a:srgbClr val="000000"/>
                </a:solidFill>
              </a:rPr>
              <a:t>VA</a:t>
            </a:r>
          </a:p>
          <a:p>
            <a:pPr algn="r"/>
            <a:r>
              <a:rPr lang="en-US" sz="2000" b="1" dirty="0" smtClean="0">
                <a:solidFill>
                  <a:srgbClr val="000000"/>
                </a:solidFill>
              </a:rPr>
              <a:t>February 28, 2013</a:t>
            </a:r>
            <a:endParaRPr lang="en-GB" sz="2000" dirty="0">
              <a:solidFill>
                <a:srgbClr val="000000"/>
              </a:solidFill>
            </a:endParaRPr>
          </a:p>
        </p:txBody>
      </p:sp>
    </p:spTree>
    <p:extLst>
      <p:ext uri="{BB962C8B-B14F-4D97-AF65-F5344CB8AC3E}">
        <p14:creationId xmlns:p14="http://schemas.microsoft.com/office/powerpoint/2010/main" val="4043869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grayscl/>
            <a:lum bright="20000"/>
          </a:blip>
          <a:srcRect/>
          <a:stretch>
            <a:fillRect/>
          </a:stretch>
        </p:blipFill>
        <p:spPr bwMode="auto">
          <a:xfrm>
            <a:off x="0" y="0"/>
            <a:ext cx="1047944" cy="1047944"/>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64" name="Group 49"/>
          <p:cNvGrpSpPr>
            <a:grpSpLocks/>
          </p:cNvGrpSpPr>
          <p:nvPr/>
        </p:nvGrpSpPr>
        <p:grpSpPr bwMode="auto">
          <a:xfrm>
            <a:off x="2895600" y="1189261"/>
            <a:ext cx="3276600" cy="4760019"/>
            <a:chOff x="4419600" y="1211263"/>
            <a:chExt cx="3276600" cy="4892675"/>
          </a:xfrm>
        </p:grpSpPr>
        <p:pic>
          <p:nvPicPr>
            <p:cNvPr id="65" name="Picture 4" descr="image2"/>
            <p:cNvPicPr>
              <a:picLocks noChangeAspect="1" noChangeArrowheads="1"/>
            </p:cNvPicPr>
            <p:nvPr/>
          </p:nvPicPr>
          <p:blipFill>
            <a:blip r:embed="rId4"/>
            <a:srcRect l="19370" r="30779" b="13960"/>
            <a:stretch>
              <a:fillRect/>
            </a:stretch>
          </p:blipFill>
          <p:spPr bwMode="auto">
            <a:xfrm>
              <a:off x="4419600" y="1211263"/>
              <a:ext cx="3276600" cy="4892675"/>
            </a:xfrm>
            <a:prstGeom prst="rect">
              <a:avLst/>
            </a:prstGeom>
            <a:noFill/>
            <a:ln w="9525">
              <a:solidFill>
                <a:srgbClr val="7FD13B"/>
              </a:solidFill>
              <a:miter lim="800000"/>
              <a:headEnd/>
              <a:tailEnd/>
            </a:ln>
          </p:spPr>
        </p:pic>
        <p:sp>
          <p:nvSpPr>
            <p:cNvPr id="66" name="Text Box 325"/>
            <p:cNvSpPr txBox="1">
              <a:spLocks noChangeArrowheads="1"/>
            </p:cNvSpPr>
            <p:nvPr/>
          </p:nvSpPr>
          <p:spPr bwMode="auto">
            <a:xfrm>
              <a:off x="5432425" y="2316163"/>
              <a:ext cx="1536700" cy="584200"/>
            </a:xfrm>
            <a:prstGeom prst="rect">
              <a:avLst/>
            </a:prstGeom>
            <a:noFill/>
            <a:ln w="9525">
              <a:noFill/>
              <a:miter lim="800000"/>
              <a:headEnd/>
              <a:tailEnd/>
            </a:ln>
          </p:spPr>
          <p:txBody>
            <a:bodyPr>
              <a:spAutoFit/>
            </a:bodyPr>
            <a:lstStyle/>
            <a:p>
              <a:pPr algn="ctr"/>
              <a:r>
                <a:rPr lang="en-US" sz="1600" b="1" dirty="0">
                  <a:solidFill>
                    <a:schemeClr val="bg1"/>
                  </a:solidFill>
                  <a:latin typeface="Calibri" pitchFamily="34" charset="0"/>
                </a:rPr>
                <a:t>Florida Everglades</a:t>
              </a:r>
            </a:p>
          </p:txBody>
        </p:sp>
        <p:sp>
          <p:nvSpPr>
            <p:cNvPr id="67" name="Text Box 326"/>
            <p:cNvSpPr txBox="1">
              <a:spLocks noChangeArrowheads="1"/>
            </p:cNvSpPr>
            <p:nvPr/>
          </p:nvSpPr>
          <p:spPr bwMode="auto">
            <a:xfrm>
              <a:off x="5943600" y="4876800"/>
              <a:ext cx="1636712" cy="831850"/>
            </a:xfrm>
            <a:prstGeom prst="rect">
              <a:avLst/>
            </a:prstGeom>
            <a:noFill/>
            <a:ln w="9525">
              <a:noFill/>
              <a:miter lim="800000"/>
              <a:headEnd/>
              <a:tailEnd/>
            </a:ln>
          </p:spPr>
          <p:txBody>
            <a:bodyPr>
              <a:spAutoFit/>
            </a:bodyPr>
            <a:lstStyle/>
            <a:p>
              <a:pPr algn="ctr"/>
              <a:r>
                <a:rPr lang="en-US" sz="1600" b="1" dirty="0">
                  <a:solidFill>
                    <a:srgbClr val="FFFFFF"/>
                  </a:solidFill>
                  <a:latin typeface="Calibri" pitchFamily="34" charset="0"/>
                </a:rPr>
                <a:t>Black River Morass, </a:t>
              </a:r>
            </a:p>
            <a:p>
              <a:pPr algn="ctr"/>
              <a:r>
                <a:rPr lang="en-US" sz="1600" b="1" dirty="0">
                  <a:solidFill>
                    <a:srgbClr val="FFFFFF"/>
                  </a:solidFill>
                  <a:latin typeface="Calibri" pitchFamily="34" charset="0"/>
                </a:rPr>
                <a:t>Jamaica</a:t>
              </a:r>
            </a:p>
          </p:txBody>
        </p:sp>
        <p:sp>
          <p:nvSpPr>
            <p:cNvPr id="68" name="Text Box 327"/>
            <p:cNvSpPr txBox="1">
              <a:spLocks noChangeArrowheads="1"/>
            </p:cNvSpPr>
            <p:nvPr/>
          </p:nvSpPr>
          <p:spPr bwMode="auto">
            <a:xfrm>
              <a:off x="4592638" y="3594100"/>
              <a:ext cx="1919287" cy="584200"/>
            </a:xfrm>
            <a:prstGeom prst="rect">
              <a:avLst/>
            </a:prstGeom>
            <a:noFill/>
            <a:ln w="9525">
              <a:noFill/>
              <a:miter lim="800000"/>
              <a:headEnd/>
              <a:tailEnd/>
            </a:ln>
          </p:spPr>
          <p:txBody>
            <a:bodyPr>
              <a:spAutoFit/>
            </a:bodyPr>
            <a:lstStyle/>
            <a:p>
              <a:pPr algn="ctr"/>
              <a:r>
                <a:rPr lang="en-US" sz="1600" b="1" dirty="0">
                  <a:solidFill>
                    <a:schemeClr val="bg1"/>
                  </a:solidFill>
                  <a:latin typeface="Calibri" pitchFamily="34" charset="0"/>
                </a:rPr>
                <a:t>Sian </a:t>
              </a:r>
              <a:r>
                <a:rPr lang="en-US" sz="1600" b="1" dirty="0" err="1">
                  <a:solidFill>
                    <a:schemeClr val="bg1"/>
                  </a:solidFill>
                  <a:latin typeface="Calibri" pitchFamily="34" charset="0"/>
                </a:rPr>
                <a:t>Ka’an</a:t>
              </a:r>
              <a:r>
                <a:rPr lang="en-US" sz="1600" b="1" dirty="0">
                  <a:solidFill>
                    <a:schemeClr val="bg1"/>
                  </a:solidFill>
                  <a:latin typeface="Calibri" pitchFamily="34" charset="0"/>
                </a:rPr>
                <a:t>, </a:t>
              </a:r>
            </a:p>
            <a:p>
              <a:pPr algn="ctr"/>
              <a:r>
                <a:rPr lang="en-US" sz="1600" b="1" dirty="0">
                  <a:solidFill>
                    <a:schemeClr val="bg1"/>
                  </a:solidFill>
                  <a:latin typeface="Calibri" pitchFamily="34" charset="0"/>
                </a:rPr>
                <a:t>Mexico</a:t>
              </a:r>
            </a:p>
          </p:txBody>
        </p:sp>
        <p:sp>
          <p:nvSpPr>
            <p:cNvPr id="69" name="Text Box 328"/>
            <p:cNvSpPr txBox="1">
              <a:spLocks noChangeArrowheads="1"/>
            </p:cNvSpPr>
            <p:nvPr/>
          </p:nvSpPr>
          <p:spPr bwMode="auto">
            <a:xfrm>
              <a:off x="4424363" y="4187825"/>
              <a:ext cx="1914525" cy="584200"/>
            </a:xfrm>
            <a:prstGeom prst="rect">
              <a:avLst/>
            </a:prstGeom>
            <a:noFill/>
            <a:ln w="9525">
              <a:noFill/>
              <a:miter lim="800000"/>
              <a:headEnd/>
              <a:tailEnd/>
            </a:ln>
          </p:spPr>
          <p:txBody>
            <a:bodyPr>
              <a:spAutoFit/>
            </a:bodyPr>
            <a:lstStyle/>
            <a:p>
              <a:pPr algn="ctr"/>
              <a:r>
                <a:rPr lang="en-US" sz="1600" b="1" dirty="0">
                  <a:solidFill>
                    <a:srgbClr val="FFFFFF"/>
                  </a:solidFill>
                  <a:latin typeface="Calibri" pitchFamily="34" charset="0"/>
                </a:rPr>
                <a:t>New River,</a:t>
              </a:r>
            </a:p>
            <a:p>
              <a:pPr algn="ctr"/>
              <a:r>
                <a:rPr lang="en-US" sz="1600" b="1" dirty="0">
                  <a:solidFill>
                    <a:srgbClr val="FFFFFF"/>
                  </a:solidFill>
                  <a:latin typeface="Calibri" pitchFamily="34" charset="0"/>
                </a:rPr>
                <a:t>Belize</a:t>
              </a:r>
            </a:p>
          </p:txBody>
        </p:sp>
        <p:grpSp>
          <p:nvGrpSpPr>
            <p:cNvPr id="70" name="Group 334"/>
            <p:cNvGrpSpPr>
              <a:grpSpLocks/>
            </p:cNvGrpSpPr>
            <p:nvPr/>
          </p:nvGrpSpPr>
          <p:grpSpPr bwMode="auto">
            <a:xfrm>
              <a:off x="4779472" y="3835209"/>
              <a:ext cx="198126" cy="178044"/>
              <a:chOff x="174" y="2742"/>
              <a:chExt cx="96" cy="96"/>
            </a:xfrm>
            <a:solidFill>
              <a:srgbClr val="000000"/>
            </a:solidFill>
          </p:grpSpPr>
          <p:sp>
            <p:nvSpPr>
              <p:cNvPr id="80" name="AutoShape 335"/>
              <p:cNvSpPr>
                <a:spLocks noChangeArrowheads="1"/>
              </p:cNvSpPr>
              <p:nvPr/>
            </p:nvSpPr>
            <p:spPr bwMode="auto">
              <a:xfrm>
                <a:off x="174" y="2742"/>
                <a:ext cx="96" cy="96"/>
              </a:xfrm>
              <a:prstGeom prst="star8">
                <a:avLst>
                  <a:gd name="adj" fmla="val 38250"/>
                </a:avLst>
              </a:prstGeom>
              <a:grpFill/>
              <a:ln w="9525">
                <a:solidFill>
                  <a:srgbClr val="FFFF00"/>
                </a:solidFill>
                <a:miter lim="800000"/>
                <a:headEnd/>
                <a:tailEnd/>
              </a:ln>
              <a:effectLst/>
            </p:spPr>
            <p:txBody>
              <a:bodyPr wrap="none" anchor="ctr"/>
              <a:lstStyle/>
              <a:p>
                <a:pPr fontAlgn="auto">
                  <a:spcBef>
                    <a:spcPts val="0"/>
                  </a:spcBef>
                  <a:spcAft>
                    <a:spcPts val="0"/>
                  </a:spcAft>
                  <a:defRPr/>
                </a:pPr>
                <a:endParaRPr lang="en-US">
                  <a:latin typeface="+mn-lt"/>
                  <a:ea typeface="+mn-ea"/>
                </a:endParaRPr>
              </a:p>
            </p:txBody>
          </p:sp>
          <p:sp>
            <p:nvSpPr>
              <p:cNvPr id="81" name="Oval 336"/>
              <p:cNvSpPr>
                <a:spLocks noChangeArrowheads="1"/>
              </p:cNvSpPr>
              <p:nvPr/>
            </p:nvSpPr>
            <p:spPr bwMode="auto">
              <a:xfrm>
                <a:off x="198" y="2766"/>
                <a:ext cx="48" cy="48"/>
              </a:xfrm>
              <a:prstGeom prst="ellipse">
                <a:avLst/>
              </a:prstGeom>
              <a:grpFill/>
              <a:ln w="9525">
                <a:solidFill>
                  <a:srgbClr val="FFFF00"/>
                </a:solidFill>
                <a:round/>
                <a:headEnd/>
                <a:tailEnd/>
              </a:ln>
              <a:effectLst/>
            </p:spPr>
            <p:txBody>
              <a:bodyPr wrap="none" anchor="ctr"/>
              <a:lstStyle/>
              <a:p>
                <a:pPr fontAlgn="auto">
                  <a:spcBef>
                    <a:spcPts val="0"/>
                  </a:spcBef>
                  <a:spcAft>
                    <a:spcPts val="0"/>
                  </a:spcAft>
                  <a:defRPr/>
                </a:pPr>
                <a:endParaRPr lang="en-US">
                  <a:latin typeface="+mn-lt"/>
                  <a:ea typeface="+mn-ea"/>
                </a:endParaRPr>
              </a:p>
            </p:txBody>
          </p:sp>
        </p:grpSp>
        <p:grpSp>
          <p:nvGrpSpPr>
            <p:cNvPr id="71" name="Group 340"/>
            <p:cNvGrpSpPr>
              <a:grpSpLocks/>
            </p:cNvGrpSpPr>
            <p:nvPr/>
          </p:nvGrpSpPr>
          <p:grpSpPr bwMode="auto">
            <a:xfrm>
              <a:off x="6699398" y="2652571"/>
              <a:ext cx="198126" cy="178044"/>
              <a:chOff x="174" y="2742"/>
              <a:chExt cx="96" cy="96"/>
            </a:xfrm>
            <a:solidFill>
              <a:srgbClr val="000000"/>
            </a:solidFill>
          </p:grpSpPr>
          <p:sp>
            <p:nvSpPr>
              <p:cNvPr id="78" name="AutoShape 341"/>
              <p:cNvSpPr>
                <a:spLocks noChangeArrowheads="1"/>
              </p:cNvSpPr>
              <p:nvPr/>
            </p:nvSpPr>
            <p:spPr bwMode="auto">
              <a:xfrm>
                <a:off x="174" y="2742"/>
                <a:ext cx="96" cy="96"/>
              </a:xfrm>
              <a:prstGeom prst="star8">
                <a:avLst>
                  <a:gd name="adj" fmla="val 38250"/>
                </a:avLst>
              </a:prstGeom>
              <a:grpFill/>
              <a:ln w="9525">
                <a:solidFill>
                  <a:srgbClr val="FFFF00"/>
                </a:solidFill>
                <a:miter lim="800000"/>
                <a:headEnd/>
                <a:tailEnd/>
              </a:ln>
              <a:effectLst/>
            </p:spPr>
            <p:txBody>
              <a:bodyPr wrap="none" anchor="ctr"/>
              <a:lstStyle/>
              <a:p>
                <a:pPr fontAlgn="auto">
                  <a:spcBef>
                    <a:spcPts val="0"/>
                  </a:spcBef>
                  <a:spcAft>
                    <a:spcPts val="0"/>
                  </a:spcAft>
                  <a:defRPr/>
                </a:pPr>
                <a:endParaRPr lang="en-US">
                  <a:latin typeface="+mn-lt"/>
                  <a:ea typeface="+mn-ea"/>
                </a:endParaRPr>
              </a:p>
            </p:txBody>
          </p:sp>
          <p:sp>
            <p:nvSpPr>
              <p:cNvPr id="79" name="Oval 342"/>
              <p:cNvSpPr>
                <a:spLocks noChangeArrowheads="1"/>
              </p:cNvSpPr>
              <p:nvPr/>
            </p:nvSpPr>
            <p:spPr bwMode="auto">
              <a:xfrm>
                <a:off x="198" y="2766"/>
                <a:ext cx="48" cy="48"/>
              </a:xfrm>
              <a:prstGeom prst="ellipse">
                <a:avLst/>
              </a:prstGeom>
              <a:grpFill/>
              <a:ln w="9525">
                <a:solidFill>
                  <a:srgbClr val="FFFF00"/>
                </a:solidFill>
                <a:round/>
                <a:headEnd/>
                <a:tailEnd/>
              </a:ln>
              <a:effectLst/>
            </p:spPr>
            <p:txBody>
              <a:bodyPr wrap="none" anchor="ctr"/>
              <a:lstStyle/>
              <a:p>
                <a:pPr fontAlgn="auto">
                  <a:spcBef>
                    <a:spcPts val="0"/>
                  </a:spcBef>
                  <a:spcAft>
                    <a:spcPts val="0"/>
                  </a:spcAft>
                  <a:defRPr/>
                </a:pPr>
                <a:endParaRPr lang="en-US">
                  <a:latin typeface="+mn-lt"/>
                  <a:ea typeface="+mn-ea"/>
                </a:endParaRPr>
              </a:p>
            </p:txBody>
          </p:sp>
        </p:grpSp>
        <p:grpSp>
          <p:nvGrpSpPr>
            <p:cNvPr id="72" name="Group 345"/>
            <p:cNvGrpSpPr>
              <a:grpSpLocks/>
            </p:cNvGrpSpPr>
            <p:nvPr/>
          </p:nvGrpSpPr>
          <p:grpSpPr bwMode="auto">
            <a:xfrm>
              <a:off x="4532723" y="4327652"/>
              <a:ext cx="198126" cy="178044"/>
              <a:chOff x="174" y="2742"/>
              <a:chExt cx="96" cy="96"/>
            </a:xfrm>
            <a:solidFill>
              <a:srgbClr val="000000"/>
            </a:solidFill>
          </p:grpSpPr>
          <p:sp>
            <p:nvSpPr>
              <p:cNvPr id="76" name="AutoShape 346"/>
              <p:cNvSpPr>
                <a:spLocks noChangeArrowheads="1"/>
              </p:cNvSpPr>
              <p:nvPr/>
            </p:nvSpPr>
            <p:spPr bwMode="auto">
              <a:xfrm>
                <a:off x="174" y="2742"/>
                <a:ext cx="96" cy="96"/>
              </a:xfrm>
              <a:prstGeom prst="star8">
                <a:avLst>
                  <a:gd name="adj" fmla="val 38250"/>
                </a:avLst>
              </a:prstGeom>
              <a:grpFill/>
              <a:ln w="9525">
                <a:solidFill>
                  <a:srgbClr val="FFFF00"/>
                </a:solidFill>
                <a:miter lim="800000"/>
                <a:headEnd/>
                <a:tailEnd/>
              </a:ln>
              <a:effectLst/>
            </p:spPr>
            <p:txBody>
              <a:bodyPr wrap="none" anchor="ctr"/>
              <a:lstStyle/>
              <a:p>
                <a:pPr fontAlgn="auto">
                  <a:spcBef>
                    <a:spcPts val="0"/>
                  </a:spcBef>
                  <a:spcAft>
                    <a:spcPts val="0"/>
                  </a:spcAft>
                  <a:defRPr/>
                </a:pPr>
                <a:endParaRPr lang="en-US">
                  <a:latin typeface="+mn-lt"/>
                  <a:ea typeface="+mn-ea"/>
                </a:endParaRPr>
              </a:p>
            </p:txBody>
          </p:sp>
          <p:sp>
            <p:nvSpPr>
              <p:cNvPr id="77" name="Oval 347"/>
              <p:cNvSpPr>
                <a:spLocks noChangeArrowheads="1"/>
              </p:cNvSpPr>
              <p:nvPr/>
            </p:nvSpPr>
            <p:spPr bwMode="auto">
              <a:xfrm>
                <a:off x="198" y="2766"/>
                <a:ext cx="48" cy="48"/>
              </a:xfrm>
              <a:prstGeom prst="ellipse">
                <a:avLst/>
              </a:prstGeom>
              <a:grpFill/>
              <a:ln w="9525">
                <a:solidFill>
                  <a:srgbClr val="FFFF00"/>
                </a:solidFill>
                <a:round/>
                <a:headEnd/>
                <a:tailEnd/>
              </a:ln>
              <a:effectLst/>
            </p:spPr>
            <p:txBody>
              <a:bodyPr wrap="none" anchor="ctr"/>
              <a:lstStyle/>
              <a:p>
                <a:pPr fontAlgn="auto">
                  <a:spcBef>
                    <a:spcPts val="0"/>
                  </a:spcBef>
                  <a:spcAft>
                    <a:spcPts val="0"/>
                  </a:spcAft>
                  <a:defRPr/>
                </a:pPr>
                <a:endParaRPr lang="en-US">
                  <a:latin typeface="+mn-lt"/>
                  <a:ea typeface="+mn-ea"/>
                </a:endParaRPr>
              </a:p>
            </p:txBody>
          </p:sp>
        </p:grpSp>
        <p:grpSp>
          <p:nvGrpSpPr>
            <p:cNvPr id="73" name="Group 353"/>
            <p:cNvGrpSpPr>
              <a:grpSpLocks/>
            </p:cNvGrpSpPr>
            <p:nvPr/>
          </p:nvGrpSpPr>
          <p:grpSpPr bwMode="auto">
            <a:xfrm>
              <a:off x="6847993" y="4560870"/>
              <a:ext cx="196307" cy="178044"/>
              <a:chOff x="174" y="2742"/>
              <a:chExt cx="96" cy="96"/>
            </a:xfrm>
            <a:solidFill>
              <a:srgbClr val="000000"/>
            </a:solidFill>
          </p:grpSpPr>
          <p:sp>
            <p:nvSpPr>
              <p:cNvPr id="74" name="AutoShape 354"/>
              <p:cNvSpPr>
                <a:spLocks noChangeArrowheads="1"/>
              </p:cNvSpPr>
              <p:nvPr/>
            </p:nvSpPr>
            <p:spPr bwMode="auto">
              <a:xfrm>
                <a:off x="174" y="2742"/>
                <a:ext cx="96" cy="96"/>
              </a:xfrm>
              <a:prstGeom prst="star8">
                <a:avLst>
                  <a:gd name="adj" fmla="val 38250"/>
                </a:avLst>
              </a:prstGeom>
              <a:grpFill/>
              <a:ln w="9525">
                <a:solidFill>
                  <a:srgbClr val="FFFF00"/>
                </a:solidFill>
                <a:miter lim="800000"/>
                <a:headEnd/>
                <a:tailEnd/>
              </a:ln>
              <a:effectLst/>
            </p:spPr>
            <p:txBody>
              <a:bodyPr wrap="none" anchor="ctr"/>
              <a:lstStyle/>
              <a:p>
                <a:pPr fontAlgn="auto">
                  <a:spcBef>
                    <a:spcPts val="0"/>
                  </a:spcBef>
                  <a:spcAft>
                    <a:spcPts val="0"/>
                  </a:spcAft>
                  <a:defRPr/>
                </a:pPr>
                <a:endParaRPr lang="en-US">
                  <a:latin typeface="+mn-lt"/>
                  <a:ea typeface="+mn-ea"/>
                </a:endParaRPr>
              </a:p>
            </p:txBody>
          </p:sp>
          <p:sp>
            <p:nvSpPr>
              <p:cNvPr id="75" name="Oval 355"/>
              <p:cNvSpPr>
                <a:spLocks noChangeArrowheads="1"/>
              </p:cNvSpPr>
              <p:nvPr/>
            </p:nvSpPr>
            <p:spPr bwMode="auto">
              <a:xfrm>
                <a:off x="198" y="2766"/>
                <a:ext cx="48" cy="48"/>
              </a:xfrm>
              <a:prstGeom prst="ellipse">
                <a:avLst/>
              </a:prstGeom>
              <a:grpFill/>
              <a:ln w="9525">
                <a:solidFill>
                  <a:srgbClr val="FFFF00"/>
                </a:solidFill>
                <a:round/>
                <a:headEnd/>
                <a:tailEnd/>
              </a:ln>
              <a:effectLst/>
            </p:spPr>
            <p:txBody>
              <a:bodyPr wrap="none" anchor="ctr"/>
              <a:lstStyle/>
              <a:p>
                <a:pPr fontAlgn="auto">
                  <a:spcBef>
                    <a:spcPts val="0"/>
                  </a:spcBef>
                  <a:spcAft>
                    <a:spcPts val="0"/>
                  </a:spcAft>
                  <a:defRPr/>
                </a:pPr>
                <a:endParaRPr lang="en-US">
                  <a:latin typeface="+mn-lt"/>
                  <a:ea typeface="+mn-ea"/>
                </a:endParaRPr>
              </a:p>
            </p:txBody>
          </p:sp>
        </p:grpSp>
      </p:grpSp>
      <p:grpSp>
        <p:nvGrpSpPr>
          <p:cNvPr id="82" name="Group 71"/>
          <p:cNvGrpSpPr>
            <a:grpSpLocks/>
          </p:cNvGrpSpPr>
          <p:nvPr/>
        </p:nvGrpSpPr>
        <p:grpSpPr bwMode="auto">
          <a:xfrm>
            <a:off x="5238750" y="1052736"/>
            <a:ext cx="3733800" cy="2362200"/>
            <a:chOff x="5239436" y="1219200"/>
            <a:chExt cx="3733691" cy="2362200"/>
          </a:xfrm>
        </p:grpSpPr>
        <p:pic>
          <p:nvPicPr>
            <p:cNvPr id="83" name="Picture 26" descr="Picture1"/>
            <p:cNvPicPr>
              <a:picLocks noChangeAspect="1" noChangeArrowheads="1"/>
            </p:cNvPicPr>
            <p:nvPr/>
          </p:nvPicPr>
          <p:blipFill>
            <a:blip r:embed="rId5"/>
            <a:srcRect l="65666" t="27916" r="9827" b="56688"/>
            <a:stretch>
              <a:fillRect/>
            </a:stretch>
          </p:blipFill>
          <p:spPr bwMode="auto">
            <a:xfrm>
              <a:off x="6324600" y="1219200"/>
              <a:ext cx="2648527" cy="2362200"/>
            </a:xfrm>
            <a:prstGeom prst="rect">
              <a:avLst/>
            </a:prstGeom>
            <a:noFill/>
            <a:ln w="38100">
              <a:solidFill>
                <a:srgbClr val="66FF21"/>
              </a:solidFill>
              <a:miter lim="800000"/>
              <a:headEnd/>
              <a:tailEnd/>
            </a:ln>
          </p:spPr>
        </p:pic>
        <p:cxnSp>
          <p:nvCxnSpPr>
            <p:cNvPr id="84" name="Straight Connector 33"/>
            <p:cNvCxnSpPr>
              <a:cxnSpLocks noChangeShapeType="1"/>
            </p:cNvCxnSpPr>
            <p:nvPr/>
          </p:nvCxnSpPr>
          <p:spPr bwMode="auto">
            <a:xfrm rot="5400000" flipH="1" flipV="1">
              <a:off x="5523403" y="2116333"/>
              <a:ext cx="517229" cy="1085163"/>
            </a:xfrm>
            <a:prstGeom prst="line">
              <a:avLst/>
            </a:prstGeom>
            <a:noFill/>
            <a:ln w="38100">
              <a:solidFill>
                <a:srgbClr val="66FF21"/>
              </a:solidFill>
              <a:round/>
              <a:headEnd/>
              <a:tailEnd/>
            </a:ln>
          </p:spPr>
        </p:cxnSp>
      </p:grpSp>
      <p:grpSp>
        <p:nvGrpSpPr>
          <p:cNvPr id="85" name="Group 72"/>
          <p:cNvGrpSpPr>
            <a:grpSpLocks/>
          </p:cNvGrpSpPr>
          <p:nvPr/>
        </p:nvGrpSpPr>
        <p:grpSpPr bwMode="auto">
          <a:xfrm>
            <a:off x="5387975" y="3643537"/>
            <a:ext cx="3603625" cy="2233735"/>
            <a:chOff x="5387445" y="3810000"/>
            <a:chExt cx="3604155" cy="2475057"/>
          </a:xfrm>
        </p:grpSpPr>
        <p:pic>
          <p:nvPicPr>
            <p:cNvPr id="86" name="Picture 29" descr="DSC04843"/>
            <p:cNvPicPr>
              <a:picLocks noChangeAspect="1" noChangeArrowheads="1"/>
            </p:cNvPicPr>
            <p:nvPr/>
          </p:nvPicPr>
          <p:blipFill>
            <a:blip r:embed="rId6"/>
            <a:srcRect l="55885" t="34846"/>
            <a:stretch>
              <a:fillRect/>
            </a:stretch>
          </p:blipFill>
          <p:spPr bwMode="auto">
            <a:xfrm>
              <a:off x="6324600" y="3810000"/>
              <a:ext cx="2667000" cy="2475057"/>
            </a:xfrm>
            <a:prstGeom prst="rect">
              <a:avLst/>
            </a:prstGeom>
            <a:noFill/>
            <a:ln w="38100">
              <a:solidFill>
                <a:srgbClr val="7FD13B"/>
              </a:solidFill>
              <a:miter lim="800000"/>
              <a:headEnd/>
              <a:tailEnd/>
            </a:ln>
          </p:spPr>
        </p:pic>
        <p:cxnSp>
          <p:nvCxnSpPr>
            <p:cNvPr id="87" name="Straight Connector 36"/>
            <p:cNvCxnSpPr>
              <a:cxnSpLocks noChangeShapeType="1"/>
            </p:cNvCxnSpPr>
            <p:nvPr/>
          </p:nvCxnSpPr>
          <p:spPr bwMode="auto">
            <a:xfrm rot="16200000" flipH="1">
              <a:off x="5745172" y="4468100"/>
              <a:ext cx="221701" cy="937156"/>
            </a:xfrm>
            <a:prstGeom prst="line">
              <a:avLst/>
            </a:prstGeom>
            <a:noFill/>
            <a:ln w="38100">
              <a:solidFill>
                <a:srgbClr val="66FF21"/>
              </a:solidFill>
              <a:round/>
              <a:headEnd/>
              <a:tailEnd/>
            </a:ln>
          </p:spPr>
        </p:cxnSp>
      </p:grpSp>
      <p:grpSp>
        <p:nvGrpSpPr>
          <p:cNvPr id="88" name="Group 74"/>
          <p:cNvGrpSpPr>
            <a:grpSpLocks/>
          </p:cNvGrpSpPr>
          <p:nvPr/>
        </p:nvGrpSpPr>
        <p:grpSpPr bwMode="auto">
          <a:xfrm>
            <a:off x="76200" y="1128936"/>
            <a:ext cx="3208338" cy="2709863"/>
            <a:chOff x="76200" y="1295400"/>
            <a:chExt cx="3208287" cy="2710345"/>
          </a:xfrm>
        </p:grpSpPr>
        <p:pic>
          <p:nvPicPr>
            <p:cNvPr id="89" name="Picture 24" descr="DSCN0887"/>
            <p:cNvPicPr>
              <a:picLocks noChangeAspect="1" noChangeArrowheads="1"/>
            </p:cNvPicPr>
            <p:nvPr/>
          </p:nvPicPr>
          <p:blipFill>
            <a:blip r:embed="rId7"/>
            <a:srcRect l="18404"/>
            <a:stretch>
              <a:fillRect/>
            </a:stretch>
          </p:blipFill>
          <p:spPr bwMode="auto">
            <a:xfrm>
              <a:off x="76200" y="1295400"/>
              <a:ext cx="2667000" cy="2444277"/>
            </a:xfrm>
            <a:prstGeom prst="rect">
              <a:avLst/>
            </a:prstGeom>
            <a:noFill/>
            <a:ln w="38100">
              <a:solidFill>
                <a:srgbClr val="7FD13B"/>
              </a:solidFill>
              <a:miter lim="800000"/>
              <a:headEnd/>
              <a:tailEnd/>
            </a:ln>
          </p:spPr>
        </p:pic>
        <p:cxnSp>
          <p:nvCxnSpPr>
            <p:cNvPr id="90" name="Straight Connector 39"/>
            <p:cNvCxnSpPr>
              <a:cxnSpLocks noChangeShapeType="1"/>
            </p:cNvCxnSpPr>
            <p:nvPr/>
          </p:nvCxnSpPr>
          <p:spPr bwMode="auto">
            <a:xfrm rot="16200000" flipV="1">
              <a:off x="2269741" y="2990998"/>
              <a:ext cx="1488206" cy="541287"/>
            </a:xfrm>
            <a:prstGeom prst="line">
              <a:avLst/>
            </a:prstGeom>
            <a:noFill/>
            <a:ln w="38100">
              <a:solidFill>
                <a:srgbClr val="66FF21"/>
              </a:solidFill>
              <a:round/>
              <a:headEnd/>
              <a:tailEnd/>
            </a:ln>
          </p:spPr>
        </p:cxnSp>
      </p:grpSp>
      <p:grpSp>
        <p:nvGrpSpPr>
          <p:cNvPr id="91" name="Group 75"/>
          <p:cNvGrpSpPr>
            <a:grpSpLocks/>
          </p:cNvGrpSpPr>
          <p:nvPr/>
        </p:nvGrpSpPr>
        <p:grpSpPr bwMode="auto">
          <a:xfrm>
            <a:off x="77788" y="3795936"/>
            <a:ext cx="3065462" cy="2153344"/>
            <a:chOff x="77717" y="3962400"/>
            <a:chExt cx="3065094" cy="2362200"/>
          </a:xfrm>
        </p:grpSpPr>
        <p:pic>
          <p:nvPicPr>
            <p:cNvPr id="92" name="Picture 6" descr="DSCN2768"/>
            <p:cNvPicPr>
              <a:picLocks noChangeAspect="1" noChangeArrowheads="1"/>
            </p:cNvPicPr>
            <p:nvPr/>
          </p:nvPicPr>
          <p:blipFill>
            <a:blip r:embed="rId8"/>
            <a:srcRect l="12212" t="3265" r="6149"/>
            <a:stretch>
              <a:fillRect/>
            </a:stretch>
          </p:blipFill>
          <p:spPr bwMode="auto">
            <a:xfrm>
              <a:off x="77717" y="3962400"/>
              <a:ext cx="2665483" cy="2362200"/>
            </a:xfrm>
            <a:prstGeom prst="rect">
              <a:avLst/>
            </a:prstGeom>
            <a:noFill/>
            <a:ln w="38100">
              <a:solidFill>
                <a:srgbClr val="7FD13B"/>
              </a:solidFill>
              <a:miter lim="800000"/>
              <a:headEnd/>
              <a:tailEnd/>
            </a:ln>
          </p:spPr>
        </p:pic>
        <p:cxnSp>
          <p:nvCxnSpPr>
            <p:cNvPr id="93" name="Straight Connector 42"/>
            <p:cNvCxnSpPr>
              <a:cxnSpLocks noChangeShapeType="1"/>
            </p:cNvCxnSpPr>
            <p:nvPr/>
          </p:nvCxnSpPr>
          <p:spPr bwMode="auto">
            <a:xfrm rot="5400000">
              <a:off x="2667561" y="4668250"/>
              <a:ext cx="550890" cy="399611"/>
            </a:xfrm>
            <a:prstGeom prst="line">
              <a:avLst/>
            </a:prstGeom>
            <a:noFill/>
            <a:ln w="38100">
              <a:solidFill>
                <a:srgbClr val="66FF21"/>
              </a:solidFill>
              <a:round/>
              <a:headEnd/>
              <a:tailEnd/>
            </a:ln>
          </p:spPr>
        </p:cxnSp>
      </p:grpSp>
      <p:cxnSp>
        <p:nvCxnSpPr>
          <p:cNvPr id="96" name="Straight Connector 95"/>
          <p:cNvCxnSpPr/>
          <p:nvPr/>
        </p:nvCxnSpPr>
        <p:spPr>
          <a:xfrm>
            <a:off x="0" y="1047944"/>
            <a:ext cx="9143999" cy="0"/>
          </a:xfrm>
          <a:prstGeom prst="line">
            <a:avLst/>
          </a:prstGeom>
          <a:ln w="38100">
            <a:solidFill>
              <a:schemeClr val="tx2">
                <a:lumMod val="90000"/>
              </a:schemeClr>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43000" y="5938284"/>
            <a:ext cx="9001000" cy="954107"/>
          </a:xfrm>
          <a:prstGeom prst="rect">
            <a:avLst/>
          </a:prstGeom>
          <a:noFill/>
        </p:spPr>
        <p:txBody>
          <a:bodyPr wrap="square" rtlCol="0">
            <a:spAutoFit/>
          </a:bodyPr>
          <a:lstStyle/>
          <a:p>
            <a:r>
              <a:rPr lang="en-US" sz="1400" dirty="0"/>
              <a:t>La </a:t>
            </a:r>
            <a:r>
              <a:rPr lang="en-US" sz="1400" dirty="0" err="1"/>
              <a:t>Hée</a:t>
            </a:r>
            <a:r>
              <a:rPr lang="en-US" sz="1400" dirty="0"/>
              <a:t>, J. and E. </a:t>
            </a:r>
            <a:r>
              <a:rPr lang="en-US" sz="1400" dirty="0" err="1"/>
              <a:t>Gaiser</a:t>
            </a:r>
            <a:r>
              <a:rPr lang="en-US" sz="1400" dirty="0"/>
              <a:t>.  2012.  Benthic diatom assemblages as indicators of water quality in the Everglades and three tropical </a:t>
            </a:r>
            <a:r>
              <a:rPr lang="en-US" sz="1400" dirty="0" err="1"/>
              <a:t>karstic</a:t>
            </a:r>
            <a:r>
              <a:rPr lang="en-US" sz="1400" dirty="0"/>
              <a:t> wetlands.  </a:t>
            </a:r>
            <a:r>
              <a:rPr lang="en-US" sz="1400" i="1" dirty="0"/>
              <a:t>Freshwater Science</a:t>
            </a:r>
            <a:r>
              <a:rPr lang="en-US" sz="1400" dirty="0"/>
              <a:t>.  31: 205-221</a:t>
            </a:r>
            <a:r>
              <a:rPr lang="en-US" sz="1400" dirty="0" smtClean="0"/>
              <a:t>.</a:t>
            </a:r>
            <a:endParaRPr lang="en-US" sz="1400" dirty="0"/>
          </a:p>
          <a:p>
            <a:r>
              <a:rPr lang="en-US" sz="1400" dirty="0" err="1"/>
              <a:t>Gaiser</a:t>
            </a:r>
            <a:r>
              <a:rPr lang="en-US" sz="1400" dirty="0"/>
              <a:t>, E., J. </a:t>
            </a:r>
            <a:r>
              <a:rPr lang="en-US" sz="1400" dirty="0" err="1"/>
              <a:t>Trexler</a:t>
            </a:r>
            <a:r>
              <a:rPr lang="en-US" sz="1400" dirty="0"/>
              <a:t> and P. Wetzel. 2012.  The Everglades. </a:t>
            </a:r>
            <a:r>
              <a:rPr lang="en-US" sz="1400" i="1" dirty="0" smtClean="0"/>
              <a:t>In </a:t>
            </a:r>
            <a:r>
              <a:rPr lang="en-US" sz="1400" dirty="0" err="1" smtClean="0"/>
              <a:t>Batzer</a:t>
            </a:r>
            <a:r>
              <a:rPr lang="en-US" sz="1400" dirty="0"/>
              <a:t>, D. and A. Baldwin (Eds.), </a:t>
            </a:r>
            <a:r>
              <a:rPr lang="en-US" sz="1400" i="1" dirty="0"/>
              <a:t>Wetland Habitats of North America: Ecology and Conservation Concerns</a:t>
            </a:r>
            <a:r>
              <a:rPr lang="en-US" sz="1400" dirty="0"/>
              <a:t>.  University of California Press, Berkeley. pp. 231-252.</a:t>
            </a:r>
          </a:p>
        </p:txBody>
      </p:sp>
      <p:sp>
        <p:nvSpPr>
          <p:cNvPr id="37" name="TextBox 36"/>
          <p:cNvSpPr txBox="1"/>
          <p:nvPr/>
        </p:nvSpPr>
        <p:spPr>
          <a:xfrm>
            <a:off x="967264" y="-99392"/>
            <a:ext cx="8285256" cy="1200329"/>
          </a:xfrm>
          <a:prstGeom prst="rect">
            <a:avLst/>
          </a:prstGeom>
          <a:noFill/>
        </p:spPr>
        <p:txBody>
          <a:bodyPr wrap="square" rtlCol="0">
            <a:spAutoFit/>
          </a:bodyPr>
          <a:lstStyle/>
          <a:p>
            <a:pPr algn="ctr"/>
            <a:r>
              <a:rPr lang="en-US" sz="3600" dirty="0" smtClean="0"/>
              <a:t>Advancing the ecology of wetland systems </a:t>
            </a:r>
            <a:r>
              <a:rPr lang="en-US" sz="2800" dirty="0" err="1"/>
              <a:t>Karstic</a:t>
            </a:r>
            <a:r>
              <a:rPr lang="en-US" sz="2800" dirty="0"/>
              <a:t> Wetland </a:t>
            </a:r>
            <a:r>
              <a:rPr lang="en-US" sz="2800" dirty="0" err="1" smtClean="0"/>
              <a:t>Periphyton</a:t>
            </a:r>
            <a:r>
              <a:rPr lang="en-US" sz="3600" dirty="0" smtClean="0"/>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grayscl/>
            <a:lum bright="20000"/>
          </a:blip>
          <a:srcRect/>
          <a:stretch>
            <a:fillRect/>
          </a:stretch>
        </p:blipFill>
        <p:spPr bwMode="auto">
          <a:xfrm>
            <a:off x="0" y="-27384"/>
            <a:ext cx="1047944" cy="1047944"/>
          </a:xfrm>
          <a:prstGeom prst="rect">
            <a:avLst/>
          </a:prstGeom>
          <a:ln w="38100" cap="sq">
            <a:noFill/>
            <a:prstDash val="solid"/>
            <a:miter lim="800000"/>
          </a:ln>
          <a:effectLst>
            <a:outerShdw blurRad="50800" dist="38100" dir="2700000" algn="tl" rotWithShape="0">
              <a:srgbClr val="000000">
                <a:alpha val="43000"/>
              </a:srgbClr>
            </a:outerShdw>
          </a:effectLst>
        </p:spPr>
      </p:pic>
      <p:cxnSp>
        <p:nvCxnSpPr>
          <p:cNvPr id="11" name="Straight Connector 10"/>
          <p:cNvCxnSpPr/>
          <p:nvPr/>
        </p:nvCxnSpPr>
        <p:spPr>
          <a:xfrm>
            <a:off x="0" y="1020560"/>
            <a:ext cx="9143999" cy="0"/>
          </a:xfrm>
          <a:prstGeom prst="line">
            <a:avLst/>
          </a:prstGeom>
          <a:ln w="38100">
            <a:solidFill>
              <a:schemeClr val="tx2">
                <a:lumMod val="90000"/>
              </a:schemeClr>
            </a:solidFill>
          </a:ln>
        </p:spPr>
        <p:style>
          <a:lnRef idx="1">
            <a:schemeClr val="dk1"/>
          </a:lnRef>
          <a:fillRef idx="0">
            <a:schemeClr val="dk1"/>
          </a:fillRef>
          <a:effectRef idx="0">
            <a:schemeClr val="dk1"/>
          </a:effectRef>
          <a:fontRef idx="minor">
            <a:schemeClr val="tx1"/>
          </a:fontRef>
        </p:style>
      </p:cxnSp>
      <p:sp>
        <p:nvSpPr>
          <p:cNvPr id="34" name="TextBox 33"/>
          <p:cNvSpPr txBox="1">
            <a:spLocks noChangeArrowheads="1"/>
          </p:cNvSpPr>
          <p:nvPr/>
        </p:nvSpPr>
        <p:spPr bwMode="auto">
          <a:xfrm>
            <a:off x="4860032" y="5373216"/>
            <a:ext cx="4248472" cy="1077218"/>
          </a:xfrm>
          <a:prstGeom prst="rect">
            <a:avLst/>
          </a:prstGeom>
          <a:noFill/>
          <a:ln w="9525">
            <a:noFill/>
            <a:miter lim="800000"/>
            <a:headEnd/>
            <a:tailEnd/>
          </a:ln>
          <a:effectLst>
            <a:outerShdw dist="38100" dir="2700000" rotWithShape="0">
              <a:srgbClr val="808080">
                <a:alpha val="42999"/>
              </a:srgbClr>
            </a:outerShdw>
          </a:effectLst>
        </p:spPr>
        <p:txBody>
          <a:bodyPr wrap="square">
            <a:spAutoFit/>
          </a:bodyPr>
          <a:lstStyle/>
          <a:p>
            <a:r>
              <a:rPr lang="en-US" sz="1600" dirty="0" err="1">
                <a:latin typeface="+mj-lt"/>
              </a:rPr>
              <a:t>Karstic</a:t>
            </a:r>
            <a:r>
              <a:rPr lang="en-US" sz="1600" dirty="0">
                <a:latin typeface="+mj-lt"/>
              </a:rPr>
              <a:t> wetland field </a:t>
            </a:r>
            <a:r>
              <a:rPr lang="en-US" sz="1600" dirty="0" smtClean="0">
                <a:latin typeface="+mj-lt"/>
              </a:rPr>
              <a:t>team (students and post docs </a:t>
            </a:r>
            <a:r>
              <a:rPr lang="en-US" sz="1600" dirty="0">
                <a:latin typeface="+mj-lt"/>
              </a:rPr>
              <a:t>from FIU and </a:t>
            </a:r>
            <a:r>
              <a:rPr lang="en-US" sz="1600" dirty="0" smtClean="0">
                <a:latin typeface="+mj-lt"/>
              </a:rPr>
              <a:t>UNAM, led by PIs </a:t>
            </a:r>
            <a:r>
              <a:rPr lang="en-US" sz="1600" dirty="0" err="1" smtClean="0">
                <a:latin typeface="+mj-lt"/>
              </a:rPr>
              <a:t>Gaiser</a:t>
            </a:r>
            <a:r>
              <a:rPr lang="en-US" sz="1600" dirty="0" smtClean="0">
                <a:latin typeface="+mj-lt"/>
              </a:rPr>
              <a:t> &amp; </a:t>
            </a:r>
            <a:r>
              <a:rPr lang="en-US" sz="1600" dirty="0" err="1" smtClean="0">
                <a:latin typeface="+mj-lt"/>
              </a:rPr>
              <a:t>Trexler</a:t>
            </a:r>
            <a:r>
              <a:rPr lang="en-US" sz="1600" dirty="0" smtClean="0">
                <a:latin typeface="+mj-lt"/>
              </a:rPr>
              <a:t>) </a:t>
            </a:r>
            <a:r>
              <a:rPr lang="en-US" sz="1600" dirty="0">
                <a:latin typeface="+mj-lt"/>
              </a:rPr>
              <a:t>pictured </a:t>
            </a:r>
            <a:r>
              <a:rPr lang="en-US" sz="1600" dirty="0" smtClean="0">
                <a:latin typeface="+mj-lt"/>
              </a:rPr>
              <a:t>here </a:t>
            </a:r>
            <a:r>
              <a:rPr lang="en-US" sz="1600" dirty="0">
                <a:latin typeface="+mj-lt"/>
              </a:rPr>
              <a:t>at the Sian </a:t>
            </a:r>
            <a:r>
              <a:rPr lang="en-US" sz="1600" dirty="0" err="1">
                <a:latin typeface="+mj-lt"/>
              </a:rPr>
              <a:t>Ka’an</a:t>
            </a:r>
            <a:r>
              <a:rPr lang="en-US" sz="1600" dirty="0">
                <a:latin typeface="+mj-lt"/>
              </a:rPr>
              <a:t> Biosphere Reserve in Quintana </a:t>
            </a:r>
            <a:r>
              <a:rPr lang="en-US" sz="1600" dirty="0" err="1">
                <a:latin typeface="+mj-lt"/>
              </a:rPr>
              <a:t>Roo</a:t>
            </a:r>
            <a:r>
              <a:rPr lang="en-US" sz="1600" dirty="0">
                <a:latin typeface="+mj-lt"/>
              </a:rPr>
              <a:t>, Mexico</a:t>
            </a:r>
          </a:p>
        </p:txBody>
      </p:sp>
      <p:sp>
        <p:nvSpPr>
          <p:cNvPr id="9" name="Content Placeholder 2"/>
          <p:cNvSpPr txBox="1">
            <a:spLocks/>
          </p:cNvSpPr>
          <p:nvPr/>
        </p:nvSpPr>
        <p:spPr bwMode="auto">
          <a:xfrm>
            <a:off x="1331640" y="188640"/>
            <a:ext cx="7520939" cy="738376"/>
          </a:xfrm>
          <a:prstGeom prst="rect">
            <a:avLst/>
          </a:prstGeom>
          <a:noFill/>
          <a:ln w="9525">
            <a:noFill/>
            <a:miter lim="800000"/>
            <a:headEnd/>
            <a:tailEnd/>
          </a:ln>
        </p:spPr>
        <p:txBody>
          <a:bodyPr vert="horz" wrap="square" lIns="100584" tIns="45720" rIns="91440" bIns="45720" numCol="1" anchor="b" anchorCtr="0" compatLnSpc="1">
            <a:prstTxWarp prst="textNoShape">
              <a:avLst/>
            </a:prstTxWarp>
          </a:bodyPr>
          <a:lstStyle/>
          <a:p>
            <a:pPr algn="ctr"/>
            <a:r>
              <a:rPr lang="en-US" sz="2800" dirty="0" err="1" smtClean="0"/>
              <a:t>Karstic</a:t>
            </a:r>
            <a:r>
              <a:rPr lang="en-US" sz="2800" dirty="0" smtClean="0"/>
              <a:t> Wetland </a:t>
            </a:r>
            <a:r>
              <a:rPr lang="en-US" sz="2800" dirty="0" err="1" smtClean="0"/>
              <a:t>Periphyton</a:t>
            </a:r>
            <a:r>
              <a:rPr lang="en-US" sz="2800" dirty="0" smtClean="0"/>
              <a:t> </a:t>
            </a:r>
          </a:p>
          <a:p>
            <a:pPr algn="ctr"/>
            <a:r>
              <a:rPr lang="en-US" sz="2000" dirty="0" smtClean="0"/>
              <a:t>patterns in benthic diatom flora and food web structure</a:t>
            </a:r>
          </a:p>
        </p:txBody>
      </p:sp>
      <p:pic>
        <p:nvPicPr>
          <p:cNvPr id="1027" name="Picture 3"/>
          <p:cNvPicPr>
            <a:picLocks noChangeAspect="1" noChangeArrowheads="1"/>
          </p:cNvPicPr>
          <p:nvPr/>
        </p:nvPicPr>
        <p:blipFill>
          <a:blip r:embed="rId4"/>
          <a:srcRect/>
          <a:stretch>
            <a:fillRect/>
          </a:stretch>
        </p:blipFill>
        <p:spPr bwMode="auto">
          <a:xfrm>
            <a:off x="4867980" y="2411638"/>
            <a:ext cx="3952492" cy="2961578"/>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755576" y="4456188"/>
            <a:ext cx="3139358" cy="2357188"/>
          </a:xfrm>
          <a:prstGeom prst="rect">
            <a:avLst/>
          </a:prstGeom>
          <a:noFill/>
          <a:ln w="9525">
            <a:noFill/>
            <a:miter lim="800000"/>
            <a:headEnd/>
            <a:tailEnd/>
          </a:ln>
          <a:effectLst/>
        </p:spPr>
      </p:pic>
      <p:sp>
        <p:nvSpPr>
          <p:cNvPr id="10" name="Content Placeholder 2"/>
          <p:cNvSpPr txBox="1">
            <a:spLocks/>
          </p:cNvSpPr>
          <p:nvPr/>
        </p:nvSpPr>
        <p:spPr bwMode="auto">
          <a:xfrm>
            <a:off x="141525" y="1124744"/>
            <a:ext cx="8822963" cy="1220049"/>
          </a:xfrm>
          <a:prstGeom prst="rect">
            <a:avLst/>
          </a:prstGeom>
          <a:noFill/>
          <a:ln w="9525">
            <a:noFill/>
            <a:miter lim="800000"/>
            <a:headEnd/>
            <a:tailEnd/>
          </a:ln>
        </p:spPr>
        <p:txBody>
          <a:bodyPr vert="horz" wrap="square" lIns="100584" tIns="45720" rIns="91440" bIns="45720" numCol="1" anchor="b" anchorCtr="0" compatLnSpc="1">
            <a:prstTxWarp prst="textNoShape">
              <a:avLst/>
            </a:prstTxWarp>
          </a:bodyPr>
          <a:lstStyle/>
          <a:p>
            <a:pPr marL="285750" indent="-285750">
              <a:buFont typeface="Wingdings" pitchFamily="2" charset="2"/>
              <a:buChar char="q"/>
            </a:pPr>
            <a:r>
              <a:rPr lang="en-US" dirty="0"/>
              <a:t>Similar ecological conditions (shallow, calcareous, phosphorus-deficient, plant species and abundance of </a:t>
            </a:r>
            <a:r>
              <a:rPr lang="en-US" dirty="0" err="1"/>
              <a:t>periphyton</a:t>
            </a:r>
            <a:r>
              <a:rPr lang="en-US" dirty="0"/>
              <a:t>) as the Everglades</a:t>
            </a:r>
          </a:p>
          <a:p>
            <a:pPr marL="285750" indent="-285750">
              <a:buFont typeface="Wingdings" pitchFamily="2" charset="2"/>
              <a:buChar char="q"/>
            </a:pPr>
            <a:r>
              <a:rPr lang="en-US" dirty="0" smtClean="0"/>
              <a:t>Benthic </a:t>
            </a:r>
            <a:r>
              <a:rPr lang="en-US" dirty="0"/>
              <a:t>diatom flora of marine coastal habitat in the Caribbean basin is poorly </a:t>
            </a:r>
            <a:r>
              <a:rPr lang="en-US" dirty="0" smtClean="0"/>
              <a:t>explored</a:t>
            </a:r>
          </a:p>
          <a:p>
            <a:pPr marL="285750" indent="-285750">
              <a:buFont typeface="Wingdings" pitchFamily="2" charset="2"/>
              <a:buChar char="q"/>
            </a:pPr>
            <a:r>
              <a:rPr lang="en-US" dirty="0" smtClean="0"/>
              <a:t>Research </a:t>
            </a:r>
            <a:r>
              <a:rPr lang="en-US" dirty="0" smtClean="0"/>
              <a:t>sought to provide a </a:t>
            </a:r>
            <a:r>
              <a:rPr lang="en-US" dirty="0"/>
              <a:t>broader bio-geographic </a:t>
            </a:r>
            <a:r>
              <a:rPr lang="en-US" dirty="0" smtClean="0"/>
              <a:t>context</a:t>
            </a:r>
          </a:p>
        </p:txBody>
      </p:sp>
      <p:grpSp>
        <p:nvGrpSpPr>
          <p:cNvPr id="12" name="Group 11"/>
          <p:cNvGrpSpPr/>
          <p:nvPr/>
        </p:nvGrpSpPr>
        <p:grpSpPr>
          <a:xfrm>
            <a:off x="0" y="2664296"/>
            <a:ext cx="4572000" cy="1772816"/>
            <a:chOff x="-55563" y="2865438"/>
            <a:chExt cx="9199563" cy="3992562"/>
          </a:xfrm>
        </p:grpSpPr>
        <p:pic>
          <p:nvPicPr>
            <p:cNvPr id="14" name="Picture 8"/>
            <p:cNvPicPr>
              <a:picLocks noChangeAspect="1"/>
            </p:cNvPicPr>
            <p:nvPr/>
          </p:nvPicPr>
          <p:blipFill>
            <a:blip r:embed="rId6"/>
            <a:srcRect/>
            <a:stretch>
              <a:fillRect/>
            </a:stretch>
          </p:blipFill>
          <p:spPr bwMode="auto">
            <a:xfrm>
              <a:off x="-55563" y="2865438"/>
              <a:ext cx="9199563" cy="3992562"/>
            </a:xfrm>
            <a:prstGeom prst="rect">
              <a:avLst/>
            </a:prstGeom>
            <a:ln>
              <a:noFill/>
            </a:ln>
            <a:effectLst>
              <a:softEdge rad="112500"/>
            </a:effectLst>
          </p:spPr>
        </p:pic>
        <p:grpSp>
          <p:nvGrpSpPr>
            <p:cNvPr id="15" name="Group 14"/>
            <p:cNvGrpSpPr/>
            <p:nvPr/>
          </p:nvGrpSpPr>
          <p:grpSpPr>
            <a:xfrm>
              <a:off x="810419" y="3994333"/>
              <a:ext cx="3760787" cy="2351088"/>
              <a:chOff x="810419" y="3994333"/>
              <a:chExt cx="3760787" cy="2351088"/>
            </a:xfrm>
          </p:grpSpPr>
          <p:pic>
            <p:nvPicPr>
              <p:cNvPr id="17" name="Picture 8"/>
              <p:cNvPicPr>
                <a:picLocks noChangeAspect="1"/>
              </p:cNvPicPr>
              <p:nvPr/>
            </p:nvPicPr>
            <p:blipFill>
              <a:blip r:embed="rId7"/>
              <a:srcRect/>
              <a:stretch>
                <a:fillRect/>
              </a:stretch>
            </p:blipFill>
            <p:spPr bwMode="auto">
              <a:xfrm rot="1173780">
                <a:off x="810419" y="3994333"/>
                <a:ext cx="3760787" cy="2351088"/>
              </a:xfrm>
              <a:prstGeom prst="rect">
                <a:avLst/>
              </a:prstGeom>
              <a:noFill/>
              <a:ln w="9525">
                <a:noFill/>
                <a:miter lim="800000"/>
                <a:headEnd/>
                <a:tailEnd/>
              </a:ln>
            </p:spPr>
          </p:pic>
          <p:pic>
            <p:nvPicPr>
              <p:cNvPr id="18" name="Picture 3"/>
              <p:cNvPicPr>
                <a:picLocks noChangeAspect="1" noChangeArrowheads="1"/>
              </p:cNvPicPr>
              <p:nvPr/>
            </p:nvPicPr>
            <p:blipFill>
              <a:blip r:embed="rId8"/>
              <a:srcRect/>
              <a:stretch>
                <a:fillRect/>
              </a:stretch>
            </p:blipFill>
            <p:spPr bwMode="auto">
              <a:xfrm>
                <a:off x="2953129" y="4415535"/>
                <a:ext cx="1524357" cy="17338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6" name="TextBox 15"/>
            <p:cNvSpPr txBox="1"/>
            <p:nvPr/>
          </p:nvSpPr>
          <p:spPr>
            <a:xfrm rot="16200000">
              <a:off x="8429182" y="6056828"/>
              <a:ext cx="1055097" cy="246221"/>
            </a:xfrm>
            <a:prstGeom prst="rect">
              <a:avLst/>
            </a:prstGeom>
            <a:noFill/>
          </p:spPr>
          <p:txBody>
            <a:bodyPr wrap="none" rtlCol="0">
              <a:spAutoFit/>
            </a:bodyPr>
            <a:lstStyle/>
            <a:p>
              <a:r>
                <a:rPr lang="en-US" sz="1000" dirty="0" smtClean="0">
                  <a:latin typeface="+mj-lt"/>
                </a:rPr>
                <a:t>Photo: F. Tobias</a:t>
              </a:r>
              <a:endParaRPr lang="en-US" sz="1000" dirty="0">
                <a:latin typeface="+mj-lt"/>
              </a:endParaRPr>
            </a:p>
          </p:txBody>
        </p:sp>
      </p:grpSp>
      <p:sp>
        <p:nvSpPr>
          <p:cNvPr id="2" name="TextBox 1"/>
          <p:cNvSpPr txBox="1"/>
          <p:nvPr/>
        </p:nvSpPr>
        <p:spPr>
          <a:xfrm>
            <a:off x="1115616" y="4427820"/>
            <a:ext cx="2400116" cy="369332"/>
          </a:xfrm>
          <a:prstGeom prst="rect">
            <a:avLst/>
          </a:prstGeom>
          <a:noFill/>
        </p:spPr>
        <p:txBody>
          <a:bodyPr wrap="none" rtlCol="0">
            <a:spAutoFit/>
          </a:bodyPr>
          <a:lstStyle/>
          <a:p>
            <a:r>
              <a:rPr lang="en-US" dirty="0" smtClean="0">
                <a:solidFill>
                  <a:srgbClr val="008000"/>
                </a:solidFill>
              </a:rPr>
              <a:t>FOOD WEB STRUCTURE</a:t>
            </a:r>
            <a:endParaRPr lang="en-US" dirty="0">
              <a:solidFill>
                <a:srgbClr val="008000"/>
              </a:solidFill>
            </a:endParaRPr>
          </a:p>
        </p:txBody>
      </p:sp>
      <p:sp>
        <p:nvSpPr>
          <p:cNvPr id="19" name="TextBox 18"/>
          <p:cNvSpPr txBox="1"/>
          <p:nvPr/>
        </p:nvSpPr>
        <p:spPr>
          <a:xfrm>
            <a:off x="165656" y="2411596"/>
            <a:ext cx="4390946" cy="369332"/>
          </a:xfrm>
          <a:prstGeom prst="rect">
            <a:avLst/>
          </a:prstGeom>
          <a:noFill/>
        </p:spPr>
        <p:txBody>
          <a:bodyPr wrap="none" rtlCol="0">
            <a:spAutoFit/>
          </a:bodyPr>
          <a:lstStyle/>
          <a:p>
            <a:r>
              <a:rPr lang="en-US" dirty="0" smtClean="0">
                <a:solidFill>
                  <a:srgbClr val="008000"/>
                </a:solidFill>
              </a:rPr>
              <a:t>PERIPHYTON BIOMASS &amp; DIATOM DIVERSITY</a:t>
            </a:r>
            <a:endParaRPr lang="en-US" dirty="0">
              <a:solidFill>
                <a:srgbClr val="008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grayscl/>
            <a:lum bright="20000"/>
          </a:blip>
          <a:srcRect/>
          <a:stretch>
            <a:fillRect/>
          </a:stretch>
        </p:blipFill>
        <p:spPr bwMode="auto">
          <a:xfrm>
            <a:off x="0" y="0"/>
            <a:ext cx="1047944" cy="1047944"/>
          </a:xfrm>
          <a:prstGeom prst="rect">
            <a:avLst/>
          </a:prstGeom>
          <a:ln w="38100" cap="sq">
            <a:noFill/>
            <a:prstDash val="solid"/>
            <a:miter lim="800000"/>
          </a:ln>
          <a:effectLst>
            <a:outerShdw blurRad="50800" dist="38100" dir="2700000" algn="tl" rotWithShape="0">
              <a:srgbClr val="000000">
                <a:alpha val="43000"/>
              </a:srgbClr>
            </a:outerShdw>
          </a:effectLst>
        </p:spPr>
      </p:pic>
      <p:cxnSp>
        <p:nvCxnSpPr>
          <p:cNvPr id="36" name="Straight Connector 35"/>
          <p:cNvCxnSpPr/>
          <p:nvPr/>
        </p:nvCxnSpPr>
        <p:spPr>
          <a:xfrm>
            <a:off x="0" y="1047944"/>
            <a:ext cx="9143999" cy="0"/>
          </a:xfrm>
          <a:prstGeom prst="line">
            <a:avLst/>
          </a:prstGeom>
          <a:ln w="38100">
            <a:solidFill>
              <a:schemeClr val="tx2">
                <a:lumMod val="90000"/>
              </a:schemeClr>
            </a:solidFill>
          </a:ln>
        </p:spPr>
        <p:style>
          <a:lnRef idx="1">
            <a:schemeClr val="dk1"/>
          </a:lnRef>
          <a:fillRef idx="0">
            <a:schemeClr val="dk1"/>
          </a:fillRef>
          <a:effectRef idx="0">
            <a:schemeClr val="dk1"/>
          </a:effectRef>
          <a:fontRef idx="minor">
            <a:schemeClr val="tx1"/>
          </a:fontRef>
        </p:style>
      </p:cxnSp>
      <p:sp>
        <p:nvSpPr>
          <p:cNvPr id="9" name="TextBox 3"/>
          <p:cNvSpPr txBox="1">
            <a:spLocks noChangeArrowheads="1"/>
          </p:cNvSpPr>
          <p:nvPr/>
        </p:nvSpPr>
        <p:spPr bwMode="auto">
          <a:xfrm>
            <a:off x="2284413" y="1558925"/>
            <a:ext cx="3575050" cy="646113"/>
          </a:xfrm>
          <a:prstGeom prst="rect">
            <a:avLst/>
          </a:prstGeom>
          <a:noFill/>
          <a:ln w="9525">
            <a:noFill/>
            <a:miter lim="800000"/>
            <a:headEnd/>
            <a:tailEnd/>
          </a:ln>
        </p:spPr>
        <p:txBody>
          <a:bodyPr>
            <a:spAutoFit/>
          </a:bodyPr>
          <a:lstStyle/>
          <a:p>
            <a:r>
              <a:rPr lang="en-US" sz="1800">
                <a:solidFill>
                  <a:schemeClr val="bg1"/>
                </a:solidFill>
                <a:latin typeface="Franklin Gothic Book" pitchFamily="34" charset="0"/>
              </a:rPr>
              <a:t>Data from Vymazal, 1995 and Goldsborough and Robinson, 1996 </a:t>
            </a:r>
          </a:p>
        </p:txBody>
      </p:sp>
      <p:graphicFrame>
        <p:nvGraphicFramePr>
          <p:cNvPr id="10" name="Chart 9"/>
          <p:cNvGraphicFramePr/>
          <p:nvPr/>
        </p:nvGraphicFramePr>
        <p:xfrm>
          <a:off x="378368" y="1098550"/>
          <a:ext cx="5481094" cy="196818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p:cNvGraphicFramePr/>
          <p:nvPr/>
        </p:nvGraphicFramePr>
        <p:xfrm>
          <a:off x="304800" y="3066732"/>
          <a:ext cx="5554662" cy="2414614"/>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p:cNvSpPr txBox="1"/>
          <p:nvPr/>
        </p:nvSpPr>
        <p:spPr>
          <a:xfrm rot="17721357">
            <a:off x="105691" y="5926647"/>
            <a:ext cx="1610184" cy="338554"/>
          </a:xfrm>
          <a:prstGeom prst="rect">
            <a:avLst/>
          </a:prstGeom>
          <a:noFill/>
        </p:spPr>
        <p:txBody>
          <a:bodyPr wrap="none" rtlCol="0">
            <a:spAutoFit/>
          </a:bodyPr>
          <a:lstStyle/>
          <a:p>
            <a:r>
              <a:rPr lang="en-US" sz="1600" dirty="0" smtClean="0">
                <a:solidFill>
                  <a:srgbClr val="52E320"/>
                </a:solidFill>
                <a:latin typeface="+mj-lt"/>
              </a:rPr>
              <a:t>Artificial Stream</a:t>
            </a:r>
            <a:endParaRPr lang="en-US" sz="1600" dirty="0">
              <a:solidFill>
                <a:srgbClr val="52E320"/>
              </a:solidFill>
              <a:latin typeface="+mj-lt"/>
            </a:endParaRPr>
          </a:p>
        </p:txBody>
      </p:sp>
      <p:sp>
        <p:nvSpPr>
          <p:cNvPr id="14" name="TextBox 13"/>
          <p:cNvSpPr txBox="1"/>
          <p:nvPr/>
        </p:nvSpPr>
        <p:spPr>
          <a:xfrm rot="17721357">
            <a:off x="1024159" y="5592577"/>
            <a:ext cx="870816" cy="338554"/>
          </a:xfrm>
          <a:prstGeom prst="rect">
            <a:avLst/>
          </a:prstGeom>
          <a:noFill/>
        </p:spPr>
        <p:txBody>
          <a:bodyPr wrap="none" rtlCol="0">
            <a:spAutoFit/>
          </a:bodyPr>
          <a:lstStyle/>
          <a:p>
            <a:r>
              <a:rPr lang="en-US" sz="1600" dirty="0" smtClean="0">
                <a:solidFill>
                  <a:srgbClr val="52E320"/>
                </a:solidFill>
                <a:latin typeface="+mj-lt"/>
              </a:rPr>
              <a:t>Effluent</a:t>
            </a:r>
            <a:endParaRPr lang="en-US" sz="1600" dirty="0">
              <a:solidFill>
                <a:srgbClr val="52E320"/>
              </a:solidFill>
              <a:latin typeface="+mj-lt"/>
            </a:endParaRPr>
          </a:p>
        </p:txBody>
      </p:sp>
      <p:sp>
        <p:nvSpPr>
          <p:cNvPr id="15" name="TextBox 14"/>
          <p:cNvSpPr txBox="1"/>
          <p:nvPr/>
        </p:nvSpPr>
        <p:spPr>
          <a:xfrm rot="17721357">
            <a:off x="1400493" y="5621200"/>
            <a:ext cx="934166" cy="338554"/>
          </a:xfrm>
          <a:prstGeom prst="rect">
            <a:avLst/>
          </a:prstGeom>
          <a:noFill/>
        </p:spPr>
        <p:txBody>
          <a:bodyPr wrap="none" rtlCol="0">
            <a:spAutoFit/>
          </a:bodyPr>
          <a:lstStyle/>
          <a:p>
            <a:r>
              <a:rPr lang="en-US" sz="1600" dirty="0" smtClean="0">
                <a:solidFill>
                  <a:srgbClr val="52E320"/>
                </a:solidFill>
                <a:latin typeface="+mj-lt"/>
              </a:rPr>
              <a:t>Marshes</a:t>
            </a:r>
            <a:endParaRPr lang="en-US" sz="1600" dirty="0">
              <a:solidFill>
                <a:srgbClr val="52E320"/>
              </a:solidFill>
              <a:latin typeface="+mj-lt"/>
            </a:endParaRPr>
          </a:p>
        </p:txBody>
      </p:sp>
      <p:sp>
        <p:nvSpPr>
          <p:cNvPr id="16" name="TextBox 15"/>
          <p:cNvSpPr txBox="1"/>
          <p:nvPr/>
        </p:nvSpPr>
        <p:spPr>
          <a:xfrm rot="17721357">
            <a:off x="2018548" y="5517453"/>
            <a:ext cx="704552" cy="338554"/>
          </a:xfrm>
          <a:prstGeom prst="rect">
            <a:avLst/>
          </a:prstGeom>
          <a:noFill/>
        </p:spPr>
        <p:txBody>
          <a:bodyPr wrap="none" rtlCol="0">
            <a:spAutoFit/>
          </a:bodyPr>
          <a:lstStyle/>
          <a:p>
            <a:r>
              <a:rPr lang="en-US" sz="1600" dirty="0" smtClean="0">
                <a:solidFill>
                  <a:srgbClr val="52E320"/>
                </a:solidFill>
                <a:latin typeface="+mj-lt"/>
              </a:rPr>
              <a:t>Lakes</a:t>
            </a:r>
            <a:endParaRPr lang="en-US" sz="1600" dirty="0">
              <a:solidFill>
                <a:srgbClr val="52E320"/>
              </a:solidFill>
              <a:latin typeface="+mj-lt"/>
            </a:endParaRPr>
          </a:p>
        </p:txBody>
      </p:sp>
      <p:sp>
        <p:nvSpPr>
          <p:cNvPr id="17" name="TextBox 16"/>
          <p:cNvSpPr txBox="1"/>
          <p:nvPr/>
        </p:nvSpPr>
        <p:spPr>
          <a:xfrm rot="17721357">
            <a:off x="2409714" y="5528231"/>
            <a:ext cx="728405" cy="338554"/>
          </a:xfrm>
          <a:prstGeom prst="rect">
            <a:avLst/>
          </a:prstGeom>
          <a:noFill/>
        </p:spPr>
        <p:txBody>
          <a:bodyPr wrap="none" rtlCol="0">
            <a:spAutoFit/>
          </a:bodyPr>
          <a:lstStyle/>
          <a:p>
            <a:r>
              <a:rPr lang="en-US" sz="1600" dirty="0" smtClean="0">
                <a:solidFill>
                  <a:srgbClr val="52E320"/>
                </a:solidFill>
                <a:latin typeface="+mj-lt"/>
              </a:rPr>
              <a:t>Ponds</a:t>
            </a:r>
            <a:endParaRPr lang="en-US" sz="1600" dirty="0">
              <a:solidFill>
                <a:srgbClr val="52E320"/>
              </a:solidFill>
              <a:latin typeface="+mj-lt"/>
            </a:endParaRPr>
          </a:p>
        </p:txBody>
      </p:sp>
      <p:sp>
        <p:nvSpPr>
          <p:cNvPr id="18" name="TextBox 17"/>
          <p:cNvSpPr txBox="1"/>
          <p:nvPr/>
        </p:nvSpPr>
        <p:spPr>
          <a:xfrm rot="17721357">
            <a:off x="3524874" y="5616072"/>
            <a:ext cx="922817" cy="338554"/>
          </a:xfrm>
          <a:prstGeom prst="rect">
            <a:avLst/>
          </a:prstGeom>
          <a:noFill/>
        </p:spPr>
        <p:txBody>
          <a:bodyPr wrap="none" rtlCol="0">
            <a:spAutoFit/>
          </a:bodyPr>
          <a:lstStyle/>
          <a:p>
            <a:r>
              <a:rPr lang="en-US" sz="1600" dirty="0" smtClean="0">
                <a:solidFill>
                  <a:srgbClr val="52E320"/>
                </a:solidFill>
                <a:latin typeface="+mj-lt"/>
              </a:rPr>
              <a:t>Streams</a:t>
            </a:r>
            <a:endParaRPr lang="en-US" sz="1600" dirty="0">
              <a:solidFill>
                <a:srgbClr val="52E320"/>
              </a:solidFill>
              <a:latin typeface="+mj-lt"/>
            </a:endParaRPr>
          </a:p>
        </p:txBody>
      </p:sp>
      <p:sp>
        <p:nvSpPr>
          <p:cNvPr id="19" name="TextBox 18"/>
          <p:cNvSpPr txBox="1"/>
          <p:nvPr/>
        </p:nvSpPr>
        <p:spPr>
          <a:xfrm rot="17721357">
            <a:off x="3814237" y="5712693"/>
            <a:ext cx="1136658" cy="338554"/>
          </a:xfrm>
          <a:prstGeom prst="rect">
            <a:avLst/>
          </a:prstGeom>
          <a:noFill/>
        </p:spPr>
        <p:txBody>
          <a:bodyPr wrap="none" rtlCol="0">
            <a:spAutoFit/>
          </a:bodyPr>
          <a:lstStyle/>
          <a:p>
            <a:r>
              <a:rPr lang="en-US" sz="1600" dirty="0" smtClean="0">
                <a:solidFill>
                  <a:srgbClr val="FF0000"/>
                </a:solidFill>
                <a:latin typeface="+mj-lt"/>
              </a:rPr>
              <a:t>Everglades</a:t>
            </a:r>
            <a:endParaRPr lang="en-US" sz="1600" dirty="0">
              <a:solidFill>
                <a:srgbClr val="FF0000"/>
              </a:solidFill>
              <a:latin typeface="+mj-lt"/>
            </a:endParaRPr>
          </a:p>
        </p:txBody>
      </p:sp>
      <p:sp>
        <p:nvSpPr>
          <p:cNvPr id="20" name="TextBox 19"/>
          <p:cNvSpPr txBox="1"/>
          <p:nvPr/>
        </p:nvSpPr>
        <p:spPr>
          <a:xfrm rot="17721357">
            <a:off x="2777211" y="5526956"/>
            <a:ext cx="725583" cy="338554"/>
          </a:xfrm>
          <a:prstGeom prst="rect">
            <a:avLst/>
          </a:prstGeom>
          <a:noFill/>
        </p:spPr>
        <p:txBody>
          <a:bodyPr wrap="none" rtlCol="0">
            <a:spAutoFit/>
          </a:bodyPr>
          <a:lstStyle/>
          <a:p>
            <a:r>
              <a:rPr lang="en-US" sz="1600" dirty="0" smtClean="0">
                <a:solidFill>
                  <a:srgbClr val="52E320"/>
                </a:solidFill>
                <a:latin typeface="+mj-lt"/>
              </a:rPr>
              <a:t>Rivers</a:t>
            </a:r>
            <a:endParaRPr lang="en-US" sz="1600" dirty="0">
              <a:solidFill>
                <a:srgbClr val="52E320"/>
              </a:solidFill>
              <a:latin typeface="+mj-lt"/>
            </a:endParaRPr>
          </a:p>
        </p:txBody>
      </p:sp>
      <p:sp>
        <p:nvSpPr>
          <p:cNvPr id="21" name="TextBox 20"/>
          <p:cNvSpPr txBox="1"/>
          <p:nvPr/>
        </p:nvSpPr>
        <p:spPr>
          <a:xfrm rot="17721357">
            <a:off x="4322367" y="5712695"/>
            <a:ext cx="1080745" cy="338554"/>
          </a:xfrm>
          <a:prstGeom prst="rect">
            <a:avLst/>
          </a:prstGeom>
          <a:noFill/>
        </p:spPr>
        <p:txBody>
          <a:bodyPr wrap="none" rtlCol="0">
            <a:spAutoFit/>
          </a:bodyPr>
          <a:lstStyle/>
          <a:p>
            <a:r>
              <a:rPr lang="en-US" sz="1600" dirty="0" smtClean="0">
                <a:solidFill>
                  <a:srgbClr val="FF9933"/>
                </a:solidFill>
                <a:latin typeface="+mj-lt"/>
              </a:rPr>
              <a:t>Caribbean</a:t>
            </a:r>
            <a:endParaRPr lang="en-US" sz="1600" dirty="0">
              <a:solidFill>
                <a:srgbClr val="FF9933"/>
              </a:solidFill>
              <a:latin typeface="+mj-lt"/>
            </a:endParaRPr>
          </a:p>
        </p:txBody>
      </p:sp>
      <p:sp>
        <p:nvSpPr>
          <p:cNvPr id="22" name="TextBox 21"/>
          <p:cNvSpPr txBox="1"/>
          <p:nvPr/>
        </p:nvSpPr>
        <p:spPr>
          <a:xfrm rot="17721357">
            <a:off x="4919848" y="5689837"/>
            <a:ext cx="856325" cy="338554"/>
          </a:xfrm>
          <a:prstGeom prst="rect">
            <a:avLst/>
          </a:prstGeom>
          <a:noFill/>
        </p:spPr>
        <p:txBody>
          <a:bodyPr wrap="none" rtlCol="0">
            <a:spAutoFit/>
          </a:bodyPr>
          <a:lstStyle/>
          <a:p>
            <a:r>
              <a:rPr lang="en-US" sz="1600" dirty="0" smtClean="0">
                <a:solidFill>
                  <a:srgbClr val="FFFF00"/>
                </a:solidFill>
                <a:latin typeface="+mj-lt"/>
              </a:rPr>
              <a:t>Canada</a:t>
            </a:r>
            <a:endParaRPr lang="en-US" sz="1600" dirty="0">
              <a:solidFill>
                <a:srgbClr val="FFFF00"/>
              </a:solidFill>
              <a:latin typeface="+mj-lt"/>
            </a:endParaRPr>
          </a:p>
        </p:txBody>
      </p:sp>
      <p:sp>
        <p:nvSpPr>
          <p:cNvPr id="23" name="Oval 22"/>
          <p:cNvSpPr/>
          <p:nvPr/>
        </p:nvSpPr>
        <p:spPr>
          <a:xfrm>
            <a:off x="3989368" y="1098550"/>
            <a:ext cx="2044632" cy="469646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 name="TextBox 25"/>
          <p:cNvSpPr txBox="1"/>
          <p:nvPr/>
        </p:nvSpPr>
        <p:spPr>
          <a:xfrm>
            <a:off x="5931945" y="1651148"/>
            <a:ext cx="377190" cy="461665"/>
          </a:xfrm>
          <a:prstGeom prst="rect">
            <a:avLst/>
          </a:prstGeom>
          <a:noFill/>
        </p:spPr>
        <p:txBody>
          <a:bodyPr wrap="square" rtlCol="0">
            <a:spAutoFit/>
          </a:bodyPr>
          <a:lstStyle/>
          <a:p>
            <a:r>
              <a:rPr lang="en-US" b="1" dirty="0" smtClean="0">
                <a:solidFill>
                  <a:srgbClr val="FF0000"/>
                </a:solidFill>
                <a:latin typeface="+mj-lt"/>
              </a:rPr>
              <a:t>√</a:t>
            </a:r>
            <a:endParaRPr lang="en-US" b="1" dirty="0">
              <a:solidFill>
                <a:srgbClr val="FF0000"/>
              </a:solidFill>
              <a:latin typeface="+mj-lt"/>
            </a:endParaRPr>
          </a:p>
        </p:txBody>
      </p:sp>
      <p:sp>
        <p:nvSpPr>
          <p:cNvPr id="27" name="Rectangle 26"/>
          <p:cNvSpPr/>
          <p:nvPr/>
        </p:nvSpPr>
        <p:spPr>
          <a:xfrm>
            <a:off x="1981201" y="2731770"/>
            <a:ext cx="170789" cy="148590"/>
          </a:xfrm>
          <a:prstGeom prst="rect">
            <a:avLst/>
          </a:prstGeom>
          <a:solidFill>
            <a:srgbClr val="52E320"/>
          </a:solidFill>
          <a:ln>
            <a:solidFill>
              <a:srgbClr val="52E32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8" name="Rectangle 27"/>
          <p:cNvSpPr/>
          <p:nvPr/>
        </p:nvSpPr>
        <p:spPr>
          <a:xfrm>
            <a:off x="2004062" y="4366260"/>
            <a:ext cx="170789" cy="918210"/>
          </a:xfrm>
          <a:prstGeom prst="rect">
            <a:avLst/>
          </a:prstGeom>
          <a:solidFill>
            <a:srgbClr val="52E320"/>
          </a:solidFill>
          <a:ln>
            <a:solidFill>
              <a:srgbClr val="52E32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9" name="Rectangle 28"/>
          <p:cNvSpPr/>
          <p:nvPr/>
        </p:nvSpPr>
        <p:spPr>
          <a:xfrm>
            <a:off x="3681440" y="4682490"/>
            <a:ext cx="171447" cy="601980"/>
          </a:xfrm>
          <a:prstGeom prst="rect">
            <a:avLst/>
          </a:prstGeom>
          <a:solidFill>
            <a:srgbClr val="52E320"/>
          </a:solidFill>
          <a:ln>
            <a:solidFill>
              <a:srgbClr val="52E32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0" name="Rectangle 29"/>
          <p:cNvSpPr/>
          <p:nvPr/>
        </p:nvSpPr>
        <p:spPr>
          <a:xfrm>
            <a:off x="3220397" y="4366260"/>
            <a:ext cx="170789" cy="918210"/>
          </a:xfrm>
          <a:prstGeom prst="rect">
            <a:avLst/>
          </a:prstGeom>
          <a:solidFill>
            <a:srgbClr val="52E320"/>
          </a:solidFill>
          <a:ln>
            <a:solidFill>
              <a:srgbClr val="52E32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1" name="TextBox 30"/>
          <p:cNvSpPr txBox="1"/>
          <p:nvPr/>
        </p:nvSpPr>
        <p:spPr>
          <a:xfrm rot="17721357">
            <a:off x="2818806" y="5753655"/>
            <a:ext cx="1328505" cy="338554"/>
          </a:xfrm>
          <a:prstGeom prst="rect">
            <a:avLst/>
          </a:prstGeom>
          <a:noFill/>
        </p:spPr>
        <p:txBody>
          <a:bodyPr wrap="none" rtlCol="0">
            <a:spAutoFit/>
          </a:bodyPr>
          <a:lstStyle/>
          <a:p>
            <a:r>
              <a:rPr lang="en-US" sz="1600" dirty="0" smtClean="0">
                <a:solidFill>
                  <a:srgbClr val="52E320"/>
                </a:solidFill>
                <a:latin typeface="+mj-lt"/>
              </a:rPr>
              <a:t>Salt Marshes</a:t>
            </a:r>
            <a:endParaRPr lang="en-US" sz="1600" dirty="0">
              <a:solidFill>
                <a:srgbClr val="52E320"/>
              </a:solidFill>
              <a:latin typeface="+mj-lt"/>
            </a:endParaRPr>
          </a:p>
        </p:txBody>
      </p:sp>
      <p:sp>
        <p:nvSpPr>
          <p:cNvPr id="32" name="Content Placeholder 2"/>
          <p:cNvSpPr txBox="1">
            <a:spLocks/>
          </p:cNvSpPr>
          <p:nvPr/>
        </p:nvSpPr>
        <p:spPr bwMode="auto">
          <a:xfrm>
            <a:off x="2486097" y="1189990"/>
            <a:ext cx="1605843" cy="742950"/>
          </a:xfrm>
          <a:prstGeom prst="rect">
            <a:avLst/>
          </a:prstGeom>
          <a:noFill/>
          <a:ln w="9525">
            <a:noFill/>
            <a:miter lim="800000"/>
            <a:headEnd/>
            <a:tailEnd/>
          </a:ln>
        </p:spPr>
        <p:txBody>
          <a:bodyPr vert="horz" wrap="square" lIns="100584"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ts val="0"/>
              </a:spcBef>
              <a:spcAft>
                <a:spcPct val="0"/>
              </a:spcAft>
              <a:buClr>
                <a:schemeClr val="tx2"/>
              </a:buClr>
              <a:buSzPct val="95000"/>
              <a:tabLst/>
              <a:defRPr/>
            </a:pPr>
            <a:r>
              <a:rPr lang="en-US" sz="2000" dirty="0" smtClean="0">
                <a:latin typeface="+mj-lt"/>
                <a:cs typeface="ＭＳ Ｐゴシック" charset="-128"/>
              </a:rPr>
              <a:t>Biomass</a:t>
            </a:r>
          </a:p>
          <a:p>
            <a:pPr marL="0" marR="0" lvl="0" indent="0" algn="l" defTabSz="914400" rtl="0" eaLnBrk="0" fontAlgn="base" latinLnBrk="0" hangingPunct="0">
              <a:lnSpc>
                <a:spcPct val="100000"/>
              </a:lnSpc>
              <a:spcBef>
                <a:spcPts val="0"/>
              </a:spcBef>
              <a:spcAft>
                <a:spcPct val="0"/>
              </a:spcAft>
              <a:buClr>
                <a:schemeClr val="tx2"/>
              </a:buClr>
              <a:buSzPct val="95000"/>
              <a:tabLst/>
              <a:defRPr/>
            </a:pPr>
            <a:endParaRPr lang="en-US" sz="2000" dirty="0" smtClean="0">
              <a:latin typeface="+mj-lt"/>
              <a:cs typeface="ＭＳ Ｐゴシック" charset="-128"/>
            </a:endParaRPr>
          </a:p>
        </p:txBody>
      </p:sp>
      <p:sp>
        <p:nvSpPr>
          <p:cNvPr id="33" name="Content Placeholder 2"/>
          <p:cNvSpPr txBox="1">
            <a:spLocks/>
          </p:cNvSpPr>
          <p:nvPr/>
        </p:nvSpPr>
        <p:spPr bwMode="auto">
          <a:xfrm>
            <a:off x="2295597" y="3166110"/>
            <a:ext cx="1796343" cy="742950"/>
          </a:xfrm>
          <a:prstGeom prst="rect">
            <a:avLst/>
          </a:prstGeom>
          <a:noFill/>
          <a:ln w="9525">
            <a:noFill/>
            <a:miter lim="800000"/>
            <a:headEnd/>
            <a:tailEnd/>
          </a:ln>
        </p:spPr>
        <p:txBody>
          <a:bodyPr vert="horz" wrap="square" lIns="100584"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ts val="0"/>
              </a:spcBef>
              <a:spcAft>
                <a:spcPct val="0"/>
              </a:spcAft>
              <a:buClr>
                <a:schemeClr val="tx2"/>
              </a:buClr>
              <a:buSzPct val="95000"/>
              <a:tabLst/>
              <a:defRPr/>
            </a:pPr>
            <a:r>
              <a:rPr lang="en-US" sz="2000" dirty="0" smtClean="0">
                <a:latin typeface="+mj-lt"/>
                <a:cs typeface="ＭＳ Ｐゴシック" charset="-128"/>
              </a:rPr>
              <a:t>Phosphorus</a:t>
            </a:r>
          </a:p>
          <a:p>
            <a:pPr marL="0" marR="0" lvl="0" indent="0" algn="l" defTabSz="914400" rtl="0" eaLnBrk="0" fontAlgn="base" latinLnBrk="0" hangingPunct="0">
              <a:lnSpc>
                <a:spcPct val="100000"/>
              </a:lnSpc>
              <a:spcBef>
                <a:spcPts val="0"/>
              </a:spcBef>
              <a:spcAft>
                <a:spcPct val="0"/>
              </a:spcAft>
              <a:buClr>
                <a:schemeClr val="tx2"/>
              </a:buClr>
              <a:buSzPct val="95000"/>
              <a:tabLst/>
              <a:defRPr/>
            </a:pPr>
            <a:endParaRPr lang="en-US" sz="2000" dirty="0" smtClean="0">
              <a:latin typeface="+mj-lt"/>
              <a:cs typeface="ＭＳ Ｐゴシック" charset="-128"/>
            </a:endParaRPr>
          </a:p>
        </p:txBody>
      </p:sp>
      <p:sp>
        <p:nvSpPr>
          <p:cNvPr id="34" name="Content Placeholder 2"/>
          <p:cNvSpPr txBox="1">
            <a:spLocks/>
          </p:cNvSpPr>
          <p:nvPr/>
        </p:nvSpPr>
        <p:spPr bwMode="auto">
          <a:xfrm rot="16200000">
            <a:off x="-443446" y="1122044"/>
            <a:ext cx="1605843" cy="742950"/>
          </a:xfrm>
          <a:prstGeom prst="rect">
            <a:avLst/>
          </a:prstGeom>
          <a:noFill/>
          <a:ln w="9525">
            <a:noFill/>
            <a:miter lim="800000"/>
            <a:headEnd/>
            <a:tailEnd/>
          </a:ln>
        </p:spPr>
        <p:txBody>
          <a:bodyPr vert="horz" wrap="square" lIns="100584"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ts val="0"/>
              </a:spcBef>
              <a:spcAft>
                <a:spcPct val="0"/>
              </a:spcAft>
              <a:buClr>
                <a:schemeClr val="tx2"/>
              </a:buClr>
              <a:buSzPct val="95000"/>
              <a:tabLst/>
              <a:defRPr/>
            </a:pPr>
            <a:r>
              <a:rPr lang="en-US" sz="2000" dirty="0" smtClean="0">
                <a:latin typeface="+mj-lt"/>
                <a:cs typeface="ＭＳ Ｐゴシック" charset="-128"/>
              </a:rPr>
              <a:t>g/m</a:t>
            </a:r>
            <a:r>
              <a:rPr lang="en-US" sz="2000" baseline="30000" dirty="0" smtClean="0">
                <a:latin typeface="+mj-lt"/>
                <a:cs typeface="ＭＳ Ｐゴシック" charset="-128"/>
              </a:rPr>
              <a:t>2</a:t>
            </a:r>
          </a:p>
          <a:p>
            <a:pPr marL="0" marR="0" lvl="0" indent="0" algn="l" defTabSz="914400" rtl="0" eaLnBrk="0" fontAlgn="base" latinLnBrk="0" hangingPunct="0">
              <a:lnSpc>
                <a:spcPct val="100000"/>
              </a:lnSpc>
              <a:spcBef>
                <a:spcPts val="0"/>
              </a:spcBef>
              <a:spcAft>
                <a:spcPct val="0"/>
              </a:spcAft>
              <a:buClr>
                <a:schemeClr val="tx2"/>
              </a:buClr>
              <a:buSzPct val="95000"/>
              <a:tabLst/>
              <a:defRPr/>
            </a:pPr>
            <a:endParaRPr lang="en-US" sz="2000" dirty="0" smtClean="0">
              <a:latin typeface="+mj-lt"/>
              <a:cs typeface="ＭＳ Ｐゴシック" charset="-128"/>
            </a:endParaRPr>
          </a:p>
        </p:txBody>
      </p:sp>
      <p:sp>
        <p:nvSpPr>
          <p:cNvPr id="35" name="Content Placeholder 2"/>
          <p:cNvSpPr txBox="1">
            <a:spLocks/>
          </p:cNvSpPr>
          <p:nvPr/>
        </p:nvSpPr>
        <p:spPr bwMode="auto">
          <a:xfrm rot="16200000">
            <a:off x="-455829" y="3197210"/>
            <a:ext cx="1605843" cy="742950"/>
          </a:xfrm>
          <a:prstGeom prst="rect">
            <a:avLst/>
          </a:prstGeom>
          <a:noFill/>
          <a:ln w="9525">
            <a:noFill/>
            <a:miter lim="800000"/>
            <a:headEnd/>
            <a:tailEnd/>
          </a:ln>
        </p:spPr>
        <p:txBody>
          <a:bodyPr vert="horz" wrap="square" lIns="100584"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ts val="0"/>
              </a:spcBef>
              <a:spcAft>
                <a:spcPct val="0"/>
              </a:spcAft>
              <a:buClr>
                <a:schemeClr val="tx2"/>
              </a:buClr>
              <a:buSzPct val="95000"/>
              <a:tabLst/>
              <a:defRPr/>
            </a:pPr>
            <a:r>
              <a:rPr lang="en-US" sz="2000" dirty="0" err="1" smtClean="0">
                <a:latin typeface="+mj-lt"/>
                <a:cs typeface="ＭＳ Ｐゴシック" charset="-128"/>
              </a:rPr>
              <a:t>ug</a:t>
            </a:r>
            <a:r>
              <a:rPr lang="en-US" sz="2000" dirty="0" smtClean="0">
                <a:latin typeface="+mj-lt"/>
                <a:cs typeface="ＭＳ Ｐゴシック" charset="-128"/>
              </a:rPr>
              <a:t>/g</a:t>
            </a:r>
            <a:endParaRPr lang="en-US" sz="2000" baseline="30000" dirty="0" smtClean="0">
              <a:latin typeface="+mj-lt"/>
              <a:cs typeface="ＭＳ Ｐゴシック" charset="-128"/>
            </a:endParaRPr>
          </a:p>
          <a:p>
            <a:pPr marL="0" marR="0" lvl="0" indent="0" algn="l" defTabSz="914400" rtl="0" eaLnBrk="0" fontAlgn="base" latinLnBrk="0" hangingPunct="0">
              <a:lnSpc>
                <a:spcPct val="100000"/>
              </a:lnSpc>
              <a:spcBef>
                <a:spcPts val="0"/>
              </a:spcBef>
              <a:spcAft>
                <a:spcPct val="0"/>
              </a:spcAft>
              <a:buClr>
                <a:schemeClr val="tx2"/>
              </a:buClr>
              <a:buSzPct val="95000"/>
              <a:tabLst/>
              <a:defRPr/>
            </a:pPr>
            <a:endParaRPr lang="en-US" sz="2000" dirty="0" smtClean="0">
              <a:latin typeface="+mj-lt"/>
              <a:cs typeface="ＭＳ Ｐゴシック" charset="-128"/>
            </a:endParaRPr>
          </a:p>
        </p:txBody>
      </p:sp>
      <p:sp>
        <p:nvSpPr>
          <p:cNvPr id="37" name="Content Placeholder 2"/>
          <p:cNvSpPr txBox="1">
            <a:spLocks/>
          </p:cNvSpPr>
          <p:nvPr/>
        </p:nvSpPr>
        <p:spPr bwMode="auto">
          <a:xfrm>
            <a:off x="1331640" y="116632"/>
            <a:ext cx="7520939" cy="810384"/>
          </a:xfrm>
          <a:prstGeom prst="rect">
            <a:avLst/>
          </a:prstGeom>
          <a:noFill/>
          <a:ln w="9525">
            <a:noFill/>
            <a:miter lim="800000"/>
            <a:headEnd/>
            <a:tailEnd/>
          </a:ln>
        </p:spPr>
        <p:txBody>
          <a:bodyPr vert="horz" wrap="square" lIns="100584" tIns="45720" rIns="91440" bIns="45720" numCol="1" anchor="b" anchorCtr="0" compatLnSpc="1">
            <a:prstTxWarp prst="textNoShape">
              <a:avLst/>
            </a:prstTxWarp>
          </a:bodyPr>
          <a:lstStyle/>
          <a:p>
            <a:pPr algn="ctr"/>
            <a:r>
              <a:rPr lang="en-US" sz="2400" dirty="0" smtClean="0"/>
              <a:t>How does Everglades wetland </a:t>
            </a:r>
            <a:r>
              <a:rPr lang="en-US" sz="2400" dirty="0" err="1"/>
              <a:t>p</a:t>
            </a:r>
            <a:r>
              <a:rPr lang="en-US" sz="2400" dirty="0" err="1" smtClean="0"/>
              <a:t>eriphyton</a:t>
            </a:r>
            <a:r>
              <a:rPr lang="en-US" sz="2400" dirty="0" smtClean="0"/>
              <a:t> biomass &amp; nutrient status compare among ecosystems?</a:t>
            </a:r>
          </a:p>
        </p:txBody>
      </p:sp>
      <p:sp>
        <p:nvSpPr>
          <p:cNvPr id="2" name="TextBox 1"/>
          <p:cNvSpPr txBox="1"/>
          <p:nvPr/>
        </p:nvSpPr>
        <p:spPr>
          <a:xfrm>
            <a:off x="6496865" y="3205162"/>
            <a:ext cx="2376263" cy="1477328"/>
          </a:xfrm>
          <a:prstGeom prst="rect">
            <a:avLst/>
          </a:prstGeom>
          <a:noFill/>
        </p:spPr>
        <p:txBody>
          <a:bodyPr wrap="square" rtlCol="0">
            <a:spAutoFit/>
          </a:bodyPr>
          <a:lstStyle/>
          <a:p>
            <a:pPr marL="285750" indent="-285750">
              <a:buFont typeface="Wingdings" pitchFamily="2" charset="2"/>
              <a:buChar char="q"/>
            </a:pPr>
            <a:r>
              <a:rPr lang="en-US" dirty="0" smtClean="0"/>
              <a:t>High </a:t>
            </a:r>
            <a:r>
              <a:rPr lang="en-US" dirty="0" err="1" smtClean="0"/>
              <a:t>periphyton</a:t>
            </a:r>
            <a:r>
              <a:rPr lang="en-US" dirty="0" smtClean="0"/>
              <a:t> biomass</a:t>
            </a:r>
            <a:endParaRPr lang="en-US" dirty="0"/>
          </a:p>
          <a:p>
            <a:pPr marL="285750" indent="-285750">
              <a:buFont typeface="Wingdings" pitchFamily="2" charset="2"/>
              <a:buChar char="q"/>
            </a:pPr>
            <a:r>
              <a:rPr lang="en-US" dirty="0" smtClean="0"/>
              <a:t>Low </a:t>
            </a:r>
            <a:r>
              <a:rPr lang="en-US" dirty="0" err="1" smtClean="0"/>
              <a:t>periphyton</a:t>
            </a:r>
            <a:r>
              <a:rPr lang="en-US" dirty="0" smtClean="0"/>
              <a:t> phosphorus content</a:t>
            </a:r>
          </a:p>
          <a:p>
            <a:pPr marL="285750" indent="-285750">
              <a:buFont typeface="Wingdings" pitchFamily="2" charset="2"/>
              <a:buChar char="q"/>
            </a:pPr>
            <a:endParaRPr lang="en-US" dirty="0"/>
          </a:p>
        </p:txBody>
      </p:sp>
      <p:sp>
        <p:nvSpPr>
          <p:cNvPr id="3" name="TextBox 2"/>
          <p:cNvSpPr txBox="1"/>
          <p:nvPr/>
        </p:nvSpPr>
        <p:spPr>
          <a:xfrm>
            <a:off x="6444208" y="1772816"/>
            <a:ext cx="2481578" cy="1200329"/>
          </a:xfrm>
          <a:prstGeom prst="rect">
            <a:avLst/>
          </a:prstGeom>
          <a:noFill/>
        </p:spPr>
        <p:txBody>
          <a:bodyPr wrap="square" rtlCol="0">
            <a:spAutoFit/>
          </a:bodyPr>
          <a:lstStyle/>
          <a:p>
            <a:r>
              <a:rPr lang="en-GB" dirty="0" smtClean="0"/>
              <a:t>Everglades </a:t>
            </a:r>
            <a:r>
              <a:rPr lang="en-GB" dirty="0" err="1" smtClean="0"/>
              <a:t>periphyton</a:t>
            </a:r>
            <a:r>
              <a:rPr lang="en-GB" dirty="0" smtClean="0"/>
              <a:t> structure resembles structure of </a:t>
            </a:r>
            <a:r>
              <a:rPr lang="en-GB" dirty="0" err="1" smtClean="0"/>
              <a:t>periphyton</a:t>
            </a:r>
            <a:r>
              <a:rPr lang="en-GB" dirty="0" smtClean="0"/>
              <a:t> of other </a:t>
            </a:r>
            <a:r>
              <a:rPr lang="en-GB" dirty="0" err="1" smtClean="0"/>
              <a:t>karstic</a:t>
            </a:r>
            <a:r>
              <a:rPr lang="en-GB" dirty="0" smtClean="0"/>
              <a:t> systems</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grayscl/>
            <a:lum bright="20000"/>
          </a:blip>
          <a:srcRect/>
          <a:stretch>
            <a:fillRect/>
          </a:stretch>
        </p:blipFill>
        <p:spPr bwMode="auto">
          <a:xfrm>
            <a:off x="0" y="0"/>
            <a:ext cx="1047944" cy="1047944"/>
          </a:xfrm>
          <a:prstGeom prst="rect">
            <a:avLst/>
          </a:prstGeom>
          <a:ln w="38100" cap="sq">
            <a:noFill/>
            <a:prstDash val="solid"/>
            <a:miter lim="800000"/>
          </a:ln>
          <a:effectLst>
            <a:outerShdw blurRad="50800" dist="38100" dir="2700000" algn="tl" rotWithShape="0">
              <a:srgbClr val="000000">
                <a:alpha val="43000"/>
              </a:srgbClr>
            </a:outerShdw>
          </a:effectLst>
        </p:spPr>
      </p:pic>
      <p:cxnSp>
        <p:nvCxnSpPr>
          <p:cNvPr id="36" name="Straight Connector 35"/>
          <p:cNvCxnSpPr/>
          <p:nvPr/>
        </p:nvCxnSpPr>
        <p:spPr>
          <a:xfrm>
            <a:off x="0" y="1047944"/>
            <a:ext cx="9143999" cy="0"/>
          </a:xfrm>
          <a:prstGeom prst="line">
            <a:avLst/>
          </a:prstGeom>
          <a:ln w="38100">
            <a:solidFill>
              <a:schemeClr val="tx2">
                <a:lumMod val="90000"/>
              </a:schemeClr>
            </a:solidFill>
          </a:ln>
        </p:spPr>
        <p:style>
          <a:lnRef idx="1">
            <a:schemeClr val="dk1"/>
          </a:lnRef>
          <a:fillRef idx="0">
            <a:schemeClr val="dk1"/>
          </a:fillRef>
          <a:effectRef idx="0">
            <a:schemeClr val="dk1"/>
          </a:effectRef>
          <a:fontRef idx="minor">
            <a:schemeClr val="tx1"/>
          </a:fontRef>
        </p:style>
      </p:cxnSp>
      <p:pic>
        <p:nvPicPr>
          <p:cNvPr id="9" name="Picture 5"/>
          <p:cNvPicPr>
            <a:picLocks noChangeAspect="1" noChangeArrowheads="1"/>
          </p:cNvPicPr>
          <p:nvPr/>
        </p:nvPicPr>
        <p:blipFill>
          <a:blip r:embed="rId4"/>
          <a:srcRect/>
          <a:stretch>
            <a:fillRect/>
          </a:stretch>
        </p:blipFill>
        <p:spPr bwMode="auto">
          <a:xfrm>
            <a:off x="1530350" y="1187450"/>
            <a:ext cx="282575" cy="1146175"/>
          </a:xfrm>
          <a:prstGeom prst="rect">
            <a:avLst/>
          </a:prstGeom>
          <a:noFill/>
          <a:ln w="9525">
            <a:noFill/>
            <a:miter lim="800000"/>
            <a:headEnd/>
            <a:tailEnd/>
          </a:ln>
        </p:spPr>
      </p:pic>
      <p:pic>
        <p:nvPicPr>
          <p:cNvPr id="10" name="Picture 6"/>
          <p:cNvPicPr>
            <a:picLocks noChangeAspect="1" noChangeArrowheads="1"/>
          </p:cNvPicPr>
          <p:nvPr/>
        </p:nvPicPr>
        <p:blipFill>
          <a:blip r:embed="rId5"/>
          <a:srcRect/>
          <a:stretch>
            <a:fillRect/>
          </a:stretch>
        </p:blipFill>
        <p:spPr bwMode="auto">
          <a:xfrm>
            <a:off x="1851025" y="1187450"/>
            <a:ext cx="962025" cy="993775"/>
          </a:xfrm>
          <a:prstGeom prst="rect">
            <a:avLst/>
          </a:prstGeom>
          <a:noFill/>
          <a:ln w="9525">
            <a:noFill/>
            <a:miter lim="800000"/>
            <a:headEnd/>
            <a:tailEnd/>
          </a:ln>
        </p:spPr>
      </p:pic>
      <p:pic>
        <p:nvPicPr>
          <p:cNvPr id="11" name="Picture 7"/>
          <p:cNvPicPr>
            <a:picLocks noChangeAspect="1" noChangeArrowheads="1"/>
          </p:cNvPicPr>
          <p:nvPr/>
        </p:nvPicPr>
        <p:blipFill>
          <a:blip r:embed="rId6"/>
          <a:srcRect/>
          <a:stretch>
            <a:fillRect/>
          </a:stretch>
        </p:blipFill>
        <p:spPr bwMode="auto">
          <a:xfrm>
            <a:off x="2063750" y="2219325"/>
            <a:ext cx="819150" cy="1563688"/>
          </a:xfrm>
          <a:prstGeom prst="rect">
            <a:avLst/>
          </a:prstGeom>
          <a:noFill/>
          <a:ln w="9525">
            <a:noFill/>
            <a:miter lim="800000"/>
            <a:headEnd/>
            <a:tailEnd/>
          </a:ln>
        </p:spPr>
      </p:pic>
      <p:pic>
        <p:nvPicPr>
          <p:cNvPr id="12" name="Picture 8"/>
          <p:cNvPicPr>
            <a:picLocks noChangeAspect="1" noChangeArrowheads="1"/>
          </p:cNvPicPr>
          <p:nvPr/>
        </p:nvPicPr>
        <p:blipFill>
          <a:blip r:embed="rId7"/>
          <a:srcRect/>
          <a:stretch>
            <a:fillRect/>
          </a:stretch>
        </p:blipFill>
        <p:spPr bwMode="auto">
          <a:xfrm>
            <a:off x="1600200" y="2370138"/>
            <a:ext cx="427038" cy="1146175"/>
          </a:xfrm>
          <a:prstGeom prst="rect">
            <a:avLst/>
          </a:prstGeom>
          <a:noFill/>
          <a:ln w="9525">
            <a:noFill/>
            <a:miter lim="800000"/>
            <a:headEnd/>
            <a:tailEnd/>
          </a:ln>
        </p:spPr>
      </p:pic>
      <p:pic>
        <p:nvPicPr>
          <p:cNvPr id="14" name="Picture 9"/>
          <p:cNvPicPr>
            <a:picLocks noChangeAspect="1" noChangeArrowheads="1"/>
          </p:cNvPicPr>
          <p:nvPr/>
        </p:nvPicPr>
        <p:blipFill>
          <a:blip r:embed="rId8"/>
          <a:srcRect/>
          <a:stretch>
            <a:fillRect/>
          </a:stretch>
        </p:blipFill>
        <p:spPr bwMode="auto">
          <a:xfrm>
            <a:off x="1279525" y="2676525"/>
            <a:ext cx="285750" cy="839788"/>
          </a:xfrm>
          <a:prstGeom prst="rect">
            <a:avLst/>
          </a:prstGeom>
          <a:noFill/>
          <a:ln w="9525">
            <a:noFill/>
            <a:miter lim="800000"/>
            <a:headEnd/>
            <a:tailEnd/>
          </a:ln>
        </p:spPr>
      </p:pic>
      <p:pic>
        <p:nvPicPr>
          <p:cNvPr id="15" name="Picture 10"/>
          <p:cNvPicPr>
            <a:picLocks noChangeAspect="1" noChangeArrowheads="1"/>
          </p:cNvPicPr>
          <p:nvPr/>
        </p:nvPicPr>
        <p:blipFill>
          <a:blip r:embed="rId9"/>
          <a:srcRect/>
          <a:stretch>
            <a:fillRect/>
          </a:stretch>
        </p:blipFill>
        <p:spPr bwMode="auto">
          <a:xfrm>
            <a:off x="923925" y="2943225"/>
            <a:ext cx="320675" cy="765175"/>
          </a:xfrm>
          <a:prstGeom prst="rect">
            <a:avLst/>
          </a:prstGeom>
          <a:noFill/>
          <a:ln w="9525">
            <a:noFill/>
            <a:miter lim="800000"/>
            <a:headEnd/>
            <a:tailEnd/>
          </a:ln>
        </p:spPr>
      </p:pic>
      <p:pic>
        <p:nvPicPr>
          <p:cNvPr id="16" name="Picture 11"/>
          <p:cNvPicPr>
            <a:picLocks noChangeAspect="1" noChangeArrowheads="1"/>
          </p:cNvPicPr>
          <p:nvPr/>
        </p:nvPicPr>
        <p:blipFill>
          <a:blip r:embed="rId10"/>
          <a:srcRect/>
          <a:stretch>
            <a:fillRect/>
          </a:stretch>
        </p:blipFill>
        <p:spPr bwMode="auto">
          <a:xfrm>
            <a:off x="68263" y="2486025"/>
            <a:ext cx="249237" cy="1030288"/>
          </a:xfrm>
          <a:prstGeom prst="rect">
            <a:avLst/>
          </a:prstGeom>
          <a:noFill/>
          <a:ln w="9525">
            <a:noFill/>
            <a:miter lim="800000"/>
            <a:headEnd/>
            <a:tailEnd/>
          </a:ln>
        </p:spPr>
      </p:pic>
      <p:pic>
        <p:nvPicPr>
          <p:cNvPr id="17" name="Picture 12"/>
          <p:cNvPicPr>
            <a:picLocks noChangeAspect="1" noChangeArrowheads="1"/>
          </p:cNvPicPr>
          <p:nvPr/>
        </p:nvPicPr>
        <p:blipFill>
          <a:blip r:embed="rId11"/>
          <a:srcRect/>
          <a:stretch>
            <a:fillRect/>
          </a:stretch>
        </p:blipFill>
        <p:spPr bwMode="auto">
          <a:xfrm>
            <a:off x="68263" y="3594100"/>
            <a:ext cx="633412" cy="2787650"/>
          </a:xfrm>
          <a:prstGeom prst="rect">
            <a:avLst/>
          </a:prstGeom>
          <a:noFill/>
          <a:ln w="9525">
            <a:noFill/>
            <a:miter lim="800000"/>
            <a:headEnd/>
            <a:tailEnd/>
          </a:ln>
        </p:spPr>
      </p:pic>
      <p:pic>
        <p:nvPicPr>
          <p:cNvPr id="18" name="Picture 13"/>
          <p:cNvPicPr>
            <a:picLocks noChangeAspect="1" noChangeArrowheads="1"/>
          </p:cNvPicPr>
          <p:nvPr/>
        </p:nvPicPr>
        <p:blipFill>
          <a:blip r:embed="rId12"/>
          <a:srcRect/>
          <a:stretch>
            <a:fillRect/>
          </a:stretch>
        </p:blipFill>
        <p:spPr bwMode="auto">
          <a:xfrm>
            <a:off x="781050" y="3744913"/>
            <a:ext cx="463550" cy="2214562"/>
          </a:xfrm>
          <a:prstGeom prst="rect">
            <a:avLst/>
          </a:prstGeom>
          <a:noFill/>
          <a:ln w="9525">
            <a:noFill/>
            <a:miter lim="800000"/>
            <a:headEnd/>
            <a:tailEnd/>
          </a:ln>
        </p:spPr>
      </p:pic>
      <p:pic>
        <p:nvPicPr>
          <p:cNvPr id="19" name="Picture 14"/>
          <p:cNvPicPr>
            <a:picLocks noChangeAspect="1" noChangeArrowheads="1"/>
          </p:cNvPicPr>
          <p:nvPr/>
        </p:nvPicPr>
        <p:blipFill>
          <a:blip r:embed="rId13"/>
          <a:srcRect/>
          <a:stretch>
            <a:fillRect/>
          </a:stretch>
        </p:blipFill>
        <p:spPr bwMode="auto">
          <a:xfrm>
            <a:off x="1293813" y="3554413"/>
            <a:ext cx="698500" cy="3055937"/>
          </a:xfrm>
          <a:prstGeom prst="rect">
            <a:avLst/>
          </a:prstGeom>
          <a:noFill/>
          <a:ln w="9525">
            <a:noFill/>
            <a:miter lim="800000"/>
            <a:headEnd/>
            <a:tailEnd/>
          </a:ln>
        </p:spPr>
      </p:pic>
      <p:pic>
        <p:nvPicPr>
          <p:cNvPr id="21" name="Picture 15"/>
          <p:cNvPicPr>
            <a:picLocks noChangeAspect="1" noChangeArrowheads="1"/>
          </p:cNvPicPr>
          <p:nvPr/>
        </p:nvPicPr>
        <p:blipFill>
          <a:blip r:embed="rId14"/>
          <a:srcRect/>
          <a:stretch>
            <a:fillRect/>
          </a:stretch>
        </p:blipFill>
        <p:spPr bwMode="auto">
          <a:xfrm>
            <a:off x="2027238" y="3860800"/>
            <a:ext cx="144462" cy="1527175"/>
          </a:xfrm>
          <a:prstGeom prst="rect">
            <a:avLst/>
          </a:prstGeom>
          <a:noFill/>
          <a:ln w="9525">
            <a:noFill/>
            <a:miter lim="800000"/>
            <a:headEnd/>
            <a:tailEnd/>
          </a:ln>
        </p:spPr>
      </p:pic>
      <p:pic>
        <p:nvPicPr>
          <p:cNvPr id="22" name="Picture 16"/>
          <p:cNvPicPr>
            <a:picLocks noChangeAspect="1" noChangeArrowheads="1"/>
          </p:cNvPicPr>
          <p:nvPr/>
        </p:nvPicPr>
        <p:blipFill>
          <a:blip r:embed="rId15"/>
          <a:srcRect/>
          <a:stretch>
            <a:fillRect/>
          </a:stretch>
        </p:blipFill>
        <p:spPr bwMode="auto">
          <a:xfrm>
            <a:off x="2206625" y="3860800"/>
            <a:ext cx="177800" cy="3130550"/>
          </a:xfrm>
          <a:prstGeom prst="rect">
            <a:avLst/>
          </a:prstGeom>
          <a:noFill/>
          <a:ln w="9525">
            <a:noFill/>
            <a:miter lim="800000"/>
            <a:headEnd/>
            <a:tailEnd/>
          </a:ln>
        </p:spPr>
      </p:pic>
      <p:pic>
        <p:nvPicPr>
          <p:cNvPr id="23" name="Picture 17"/>
          <p:cNvPicPr>
            <a:picLocks noChangeAspect="1" noChangeArrowheads="1"/>
          </p:cNvPicPr>
          <p:nvPr/>
        </p:nvPicPr>
        <p:blipFill>
          <a:blip r:embed="rId16"/>
          <a:srcRect/>
          <a:stretch>
            <a:fillRect/>
          </a:stretch>
        </p:blipFill>
        <p:spPr bwMode="auto">
          <a:xfrm>
            <a:off x="2419350" y="3860800"/>
            <a:ext cx="214313" cy="2941638"/>
          </a:xfrm>
          <a:prstGeom prst="rect">
            <a:avLst/>
          </a:prstGeom>
          <a:noFill/>
          <a:ln w="9525">
            <a:noFill/>
            <a:miter lim="800000"/>
            <a:headEnd/>
            <a:tailEnd/>
          </a:ln>
        </p:spPr>
      </p:pic>
      <p:pic>
        <p:nvPicPr>
          <p:cNvPr id="25" name="Picture 18"/>
          <p:cNvPicPr>
            <a:picLocks noChangeAspect="1" noChangeArrowheads="1"/>
          </p:cNvPicPr>
          <p:nvPr/>
        </p:nvPicPr>
        <p:blipFill>
          <a:blip r:embed="rId17"/>
          <a:srcRect/>
          <a:stretch>
            <a:fillRect/>
          </a:stretch>
        </p:blipFill>
        <p:spPr bwMode="auto">
          <a:xfrm>
            <a:off x="2668588" y="3860800"/>
            <a:ext cx="250825" cy="2825750"/>
          </a:xfrm>
          <a:prstGeom prst="rect">
            <a:avLst/>
          </a:prstGeom>
          <a:noFill/>
          <a:ln w="9525">
            <a:noFill/>
            <a:miter lim="800000"/>
            <a:headEnd/>
            <a:tailEnd/>
          </a:ln>
        </p:spPr>
      </p:pic>
      <p:pic>
        <p:nvPicPr>
          <p:cNvPr id="26" name="Picture 19"/>
          <p:cNvPicPr>
            <a:picLocks noChangeAspect="1" noChangeArrowheads="1"/>
          </p:cNvPicPr>
          <p:nvPr/>
        </p:nvPicPr>
        <p:blipFill>
          <a:blip r:embed="rId18"/>
          <a:srcRect/>
          <a:stretch>
            <a:fillRect/>
          </a:stretch>
        </p:blipFill>
        <p:spPr bwMode="auto">
          <a:xfrm>
            <a:off x="2930525" y="1187450"/>
            <a:ext cx="392113" cy="1985963"/>
          </a:xfrm>
          <a:prstGeom prst="rect">
            <a:avLst/>
          </a:prstGeom>
          <a:noFill/>
          <a:ln w="9525">
            <a:noFill/>
            <a:miter lim="800000"/>
            <a:headEnd/>
            <a:tailEnd/>
          </a:ln>
        </p:spPr>
      </p:pic>
      <p:pic>
        <p:nvPicPr>
          <p:cNvPr id="27" name="Picture 20"/>
          <p:cNvPicPr>
            <a:picLocks noChangeAspect="1" noChangeArrowheads="1"/>
          </p:cNvPicPr>
          <p:nvPr/>
        </p:nvPicPr>
        <p:blipFill>
          <a:blip r:embed="rId19"/>
          <a:srcRect/>
          <a:stretch>
            <a:fillRect/>
          </a:stretch>
        </p:blipFill>
        <p:spPr bwMode="auto">
          <a:xfrm>
            <a:off x="3357563" y="1187450"/>
            <a:ext cx="463550" cy="2368550"/>
          </a:xfrm>
          <a:prstGeom prst="rect">
            <a:avLst/>
          </a:prstGeom>
          <a:noFill/>
          <a:ln w="9525">
            <a:noFill/>
            <a:miter lim="800000"/>
            <a:headEnd/>
            <a:tailEnd/>
          </a:ln>
        </p:spPr>
      </p:pic>
      <p:pic>
        <p:nvPicPr>
          <p:cNvPr id="28" name="Picture 21"/>
          <p:cNvPicPr>
            <a:picLocks noChangeAspect="1" noChangeArrowheads="1"/>
          </p:cNvPicPr>
          <p:nvPr/>
        </p:nvPicPr>
        <p:blipFill>
          <a:blip r:embed="rId20"/>
          <a:srcRect/>
          <a:stretch>
            <a:fillRect/>
          </a:stretch>
        </p:blipFill>
        <p:spPr bwMode="auto">
          <a:xfrm>
            <a:off x="4926013" y="1341438"/>
            <a:ext cx="498475" cy="4008437"/>
          </a:xfrm>
          <a:prstGeom prst="rect">
            <a:avLst/>
          </a:prstGeom>
          <a:noFill/>
          <a:ln w="9525">
            <a:noFill/>
            <a:miter lim="800000"/>
            <a:headEnd/>
            <a:tailEnd/>
          </a:ln>
        </p:spPr>
      </p:pic>
      <p:pic>
        <p:nvPicPr>
          <p:cNvPr id="29" name="Picture 22"/>
          <p:cNvPicPr>
            <a:picLocks noChangeAspect="1" noChangeArrowheads="1"/>
          </p:cNvPicPr>
          <p:nvPr/>
        </p:nvPicPr>
        <p:blipFill>
          <a:blip r:embed="rId21"/>
          <a:srcRect/>
          <a:stretch>
            <a:fillRect/>
          </a:stretch>
        </p:blipFill>
        <p:spPr bwMode="auto">
          <a:xfrm>
            <a:off x="4392613" y="1416050"/>
            <a:ext cx="492125" cy="2865438"/>
          </a:xfrm>
          <a:prstGeom prst="rect">
            <a:avLst/>
          </a:prstGeom>
          <a:noFill/>
          <a:ln w="9525">
            <a:noFill/>
            <a:miter lim="800000"/>
            <a:headEnd/>
            <a:tailEnd/>
          </a:ln>
        </p:spPr>
      </p:pic>
      <p:pic>
        <p:nvPicPr>
          <p:cNvPr id="30" name="Picture 23"/>
          <p:cNvPicPr>
            <a:picLocks noChangeAspect="1" noChangeArrowheads="1"/>
          </p:cNvPicPr>
          <p:nvPr/>
        </p:nvPicPr>
        <p:blipFill>
          <a:blip r:embed="rId22"/>
          <a:srcRect/>
          <a:stretch>
            <a:fillRect/>
          </a:stretch>
        </p:blipFill>
        <p:spPr bwMode="auto">
          <a:xfrm>
            <a:off x="3840163" y="1346200"/>
            <a:ext cx="534987" cy="3360738"/>
          </a:xfrm>
          <a:prstGeom prst="rect">
            <a:avLst/>
          </a:prstGeom>
          <a:noFill/>
          <a:ln w="9525">
            <a:noFill/>
            <a:miter lim="800000"/>
            <a:headEnd/>
            <a:tailEnd/>
          </a:ln>
        </p:spPr>
      </p:pic>
      <p:pic>
        <p:nvPicPr>
          <p:cNvPr id="31" name="Picture 24"/>
          <p:cNvPicPr>
            <a:picLocks noChangeAspect="1" noChangeArrowheads="1"/>
          </p:cNvPicPr>
          <p:nvPr/>
        </p:nvPicPr>
        <p:blipFill>
          <a:blip r:embed="rId23"/>
          <a:srcRect/>
          <a:stretch>
            <a:fillRect/>
          </a:stretch>
        </p:blipFill>
        <p:spPr bwMode="auto">
          <a:xfrm>
            <a:off x="5495925" y="1284288"/>
            <a:ext cx="249238" cy="3246437"/>
          </a:xfrm>
          <a:prstGeom prst="rect">
            <a:avLst/>
          </a:prstGeom>
          <a:noFill/>
          <a:ln w="9525">
            <a:noFill/>
            <a:miter lim="800000"/>
            <a:headEnd/>
            <a:tailEnd/>
          </a:ln>
        </p:spPr>
      </p:pic>
      <p:pic>
        <p:nvPicPr>
          <p:cNvPr id="32" name="Picture 25"/>
          <p:cNvPicPr>
            <a:picLocks noChangeAspect="1" noChangeArrowheads="1"/>
          </p:cNvPicPr>
          <p:nvPr/>
        </p:nvPicPr>
        <p:blipFill>
          <a:blip r:embed="rId24"/>
          <a:srcRect/>
          <a:stretch>
            <a:fillRect/>
          </a:stretch>
        </p:blipFill>
        <p:spPr bwMode="auto">
          <a:xfrm>
            <a:off x="3357563" y="3594100"/>
            <a:ext cx="428625" cy="1450975"/>
          </a:xfrm>
          <a:prstGeom prst="rect">
            <a:avLst/>
          </a:prstGeom>
          <a:noFill/>
          <a:ln w="9525">
            <a:noFill/>
            <a:miter lim="800000"/>
            <a:headEnd/>
            <a:tailEnd/>
          </a:ln>
        </p:spPr>
      </p:pic>
      <p:pic>
        <p:nvPicPr>
          <p:cNvPr id="33" name="Picture 26"/>
          <p:cNvPicPr>
            <a:picLocks noChangeAspect="1" noChangeArrowheads="1"/>
          </p:cNvPicPr>
          <p:nvPr/>
        </p:nvPicPr>
        <p:blipFill>
          <a:blip r:embed="rId25"/>
          <a:srcRect/>
          <a:stretch>
            <a:fillRect/>
          </a:stretch>
        </p:blipFill>
        <p:spPr bwMode="auto">
          <a:xfrm>
            <a:off x="2930525" y="3216275"/>
            <a:ext cx="355600" cy="3282950"/>
          </a:xfrm>
          <a:prstGeom prst="rect">
            <a:avLst/>
          </a:prstGeom>
          <a:noFill/>
          <a:ln w="9525">
            <a:noFill/>
            <a:miter lim="800000"/>
            <a:headEnd/>
            <a:tailEnd/>
          </a:ln>
        </p:spPr>
      </p:pic>
      <p:pic>
        <p:nvPicPr>
          <p:cNvPr id="34" name="Picture 27"/>
          <p:cNvPicPr>
            <a:picLocks noChangeAspect="1" noChangeArrowheads="1"/>
          </p:cNvPicPr>
          <p:nvPr/>
        </p:nvPicPr>
        <p:blipFill>
          <a:blip r:embed="rId26"/>
          <a:srcRect/>
          <a:stretch>
            <a:fillRect/>
          </a:stretch>
        </p:blipFill>
        <p:spPr bwMode="auto">
          <a:xfrm>
            <a:off x="4392613" y="4318000"/>
            <a:ext cx="247650" cy="1223963"/>
          </a:xfrm>
          <a:prstGeom prst="rect">
            <a:avLst/>
          </a:prstGeom>
          <a:noFill/>
          <a:ln w="9525">
            <a:noFill/>
            <a:miter lim="800000"/>
            <a:headEnd/>
            <a:tailEnd/>
          </a:ln>
        </p:spPr>
      </p:pic>
      <p:pic>
        <p:nvPicPr>
          <p:cNvPr id="35" name="Picture 28"/>
          <p:cNvPicPr>
            <a:picLocks noChangeAspect="1" noChangeArrowheads="1"/>
          </p:cNvPicPr>
          <p:nvPr/>
        </p:nvPicPr>
        <p:blipFill>
          <a:blip r:embed="rId27"/>
          <a:srcRect/>
          <a:stretch>
            <a:fillRect/>
          </a:stretch>
        </p:blipFill>
        <p:spPr bwMode="auto">
          <a:xfrm>
            <a:off x="4675188" y="4318000"/>
            <a:ext cx="214312" cy="1374775"/>
          </a:xfrm>
          <a:prstGeom prst="rect">
            <a:avLst/>
          </a:prstGeom>
          <a:noFill/>
          <a:ln w="9525">
            <a:noFill/>
            <a:miter lim="800000"/>
            <a:headEnd/>
            <a:tailEnd/>
          </a:ln>
        </p:spPr>
      </p:pic>
      <p:pic>
        <p:nvPicPr>
          <p:cNvPr id="37" name="Picture 29"/>
          <p:cNvPicPr>
            <a:picLocks noChangeAspect="1" noChangeArrowheads="1"/>
          </p:cNvPicPr>
          <p:nvPr/>
        </p:nvPicPr>
        <p:blipFill>
          <a:blip r:embed="rId28"/>
          <a:srcRect/>
          <a:stretch>
            <a:fillRect/>
          </a:stretch>
        </p:blipFill>
        <p:spPr bwMode="auto">
          <a:xfrm>
            <a:off x="3357563" y="5732463"/>
            <a:ext cx="2424112" cy="496887"/>
          </a:xfrm>
          <a:prstGeom prst="rect">
            <a:avLst/>
          </a:prstGeom>
          <a:noFill/>
          <a:ln w="9525">
            <a:noFill/>
            <a:miter lim="800000"/>
            <a:headEnd/>
            <a:tailEnd/>
          </a:ln>
        </p:spPr>
      </p:pic>
      <p:pic>
        <p:nvPicPr>
          <p:cNvPr id="38" name="Picture 30"/>
          <p:cNvPicPr>
            <a:picLocks noChangeAspect="1" noChangeArrowheads="1"/>
          </p:cNvPicPr>
          <p:nvPr/>
        </p:nvPicPr>
        <p:blipFill>
          <a:blip r:embed="rId29"/>
          <a:srcRect/>
          <a:stretch>
            <a:fillRect/>
          </a:stretch>
        </p:blipFill>
        <p:spPr bwMode="auto">
          <a:xfrm>
            <a:off x="3429000" y="6265863"/>
            <a:ext cx="2352675" cy="458787"/>
          </a:xfrm>
          <a:prstGeom prst="rect">
            <a:avLst/>
          </a:prstGeom>
          <a:noFill/>
          <a:ln w="9525">
            <a:noFill/>
            <a:miter lim="800000"/>
            <a:headEnd/>
            <a:tailEnd/>
          </a:ln>
        </p:spPr>
      </p:pic>
      <p:pic>
        <p:nvPicPr>
          <p:cNvPr id="39" name="Picture 31"/>
          <p:cNvPicPr>
            <a:picLocks noChangeAspect="1" noChangeArrowheads="1"/>
          </p:cNvPicPr>
          <p:nvPr/>
        </p:nvPicPr>
        <p:blipFill>
          <a:blip r:embed="rId30"/>
          <a:srcRect/>
          <a:stretch>
            <a:fillRect/>
          </a:stretch>
        </p:blipFill>
        <p:spPr bwMode="auto">
          <a:xfrm>
            <a:off x="1244600" y="1187450"/>
            <a:ext cx="247650" cy="1452563"/>
          </a:xfrm>
          <a:prstGeom prst="rect">
            <a:avLst/>
          </a:prstGeom>
          <a:noFill/>
          <a:ln w="9525">
            <a:noFill/>
            <a:miter lim="800000"/>
            <a:headEnd/>
            <a:tailEnd/>
          </a:ln>
        </p:spPr>
      </p:pic>
      <p:pic>
        <p:nvPicPr>
          <p:cNvPr id="40" name="Picture 32"/>
          <p:cNvPicPr>
            <a:picLocks noChangeAspect="1" noChangeArrowheads="1"/>
          </p:cNvPicPr>
          <p:nvPr/>
        </p:nvPicPr>
        <p:blipFill>
          <a:blip r:embed="rId31"/>
          <a:srcRect/>
          <a:stretch>
            <a:fillRect/>
          </a:stretch>
        </p:blipFill>
        <p:spPr bwMode="auto">
          <a:xfrm>
            <a:off x="931863" y="1187450"/>
            <a:ext cx="277812" cy="1719263"/>
          </a:xfrm>
          <a:prstGeom prst="rect">
            <a:avLst/>
          </a:prstGeom>
          <a:noFill/>
          <a:ln w="9525">
            <a:noFill/>
            <a:miter lim="800000"/>
            <a:headEnd/>
            <a:tailEnd/>
          </a:ln>
        </p:spPr>
      </p:pic>
      <p:pic>
        <p:nvPicPr>
          <p:cNvPr id="41" name="Picture 33"/>
          <p:cNvPicPr>
            <a:picLocks noChangeAspect="1" noChangeArrowheads="1"/>
          </p:cNvPicPr>
          <p:nvPr/>
        </p:nvPicPr>
        <p:blipFill>
          <a:blip r:embed="rId32"/>
          <a:srcRect/>
          <a:stretch>
            <a:fillRect/>
          </a:stretch>
        </p:blipFill>
        <p:spPr bwMode="auto">
          <a:xfrm>
            <a:off x="354013" y="1187450"/>
            <a:ext cx="534987" cy="2176463"/>
          </a:xfrm>
          <a:prstGeom prst="rect">
            <a:avLst/>
          </a:prstGeom>
          <a:noFill/>
          <a:ln w="9525">
            <a:noFill/>
            <a:miter lim="800000"/>
            <a:headEnd/>
            <a:tailEnd/>
          </a:ln>
        </p:spPr>
      </p:pic>
      <p:pic>
        <p:nvPicPr>
          <p:cNvPr id="42" name="Picture 34"/>
          <p:cNvPicPr>
            <a:picLocks noChangeAspect="1" noChangeArrowheads="1"/>
          </p:cNvPicPr>
          <p:nvPr/>
        </p:nvPicPr>
        <p:blipFill>
          <a:blip r:embed="rId33"/>
          <a:srcRect/>
          <a:stretch>
            <a:fillRect/>
          </a:stretch>
        </p:blipFill>
        <p:spPr bwMode="auto">
          <a:xfrm>
            <a:off x="103188" y="1187450"/>
            <a:ext cx="214312" cy="1260475"/>
          </a:xfrm>
          <a:prstGeom prst="rect">
            <a:avLst/>
          </a:prstGeom>
          <a:noFill/>
          <a:ln w="9525">
            <a:noFill/>
            <a:miter lim="800000"/>
            <a:headEnd/>
            <a:tailEnd/>
          </a:ln>
        </p:spPr>
      </p:pic>
      <p:pic>
        <p:nvPicPr>
          <p:cNvPr id="43" name="Picture 35" descr="(Achnanthes caledonica)"/>
          <p:cNvPicPr>
            <a:picLocks noChangeAspect="1" noChangeArrowheads="1"/>
          </p:cNvPicPr>
          <p:nvPr/>
        </p:nvPicPr>
        <p:blipFill>
          <a:blip r:embed="rId34"/>
          <a:srcRect l="6818" t="50052" r="63637" b="24922"/>
          <a:stretch>
            <a:fillRect/>
          </a:stretch>
        </p:blipFill>
        <p:spPr bwMode="auto">
          <a:xfrm>
            <a:off x="354013" y="3397250"/>
            <a:ext cx="461962" cy="190500"/>
          </a:xfrm>
          <a:prstGeom prst="rect">
            <a:avLst/>
          </a:prstGeom>
          <a:noFill/>
          <a:ln w="9525">
            <a:noFill/>
            <a:miter lim="800000"/>
            <a:headEnd/>
            <a:tailEnd/>
          </a:ln>
        </p:spPr>
      </p:pic>
      <p:pic>
        <p:nvPicPr>
          <p:cNvPr id="45" name="Picture 66" descr="(Achnanthes caledonica)"/>
          <p:cNvPicPr>
            <a:picLocks noChangeAspect="1" noChangeArrowheads="1"/>
          </p:cNvPicPr>
          <p:nvPr/>
        </p:nvPicPr>
        <p:blipFill>
          <a:blip r:embed="rId34"/>
          <a:srcRect l="6818" t="50052" r="63637" b="24922"/>
          <a:stretch>
            <a:fillRect/>
          </a:stretch>
        </p:blipFill>
        <p:spPr bwMode="auto">
          <a:xfrm>
            <a:off x="781050" y="6075363"/>
            <a:ext cx="463550" cy="190500"/>
          </a:xfrm>
          <a:prstGeom prst="rect">
            <a:avLst/>
          </a:prstGeom>
          <a:noFill/>
          <a:ln w="9525">
            <a:noFill/>
            <a:miter lim="800000"/>
            <a:headEnd/>
            <a:tailEnd/>
          </a:ln>
        </p:spPr>
      </p:pic>
      <p:pic>
        <p:nvPicPr>
          <p:cNvPr id="46" name="Picture 67" descr="(Achnanthes caledonica)"/>
          <p:cNvPicPr>
            <a:picLocks noChangeAspect="1" noChangeArrowheads="1"/>
          </p:cNvPicPr>
          <p:nvPr/>
        </p:nvPicPr>
        <p:blipFill>
          <a:blip r:embed="rId34"/>
          <a:srcRect l="6818" t="50052" r="63637" b="24922"/>
          <a:stretch>
            <a:fillRect/>
          </a:stretch>
        </p:blipFill>
        <p:spPr bwMode="auto">
          <a:xfrm>
            <a:off x="3857625" y="5503863"/>
            <a:ext cx="461963" cy="188912"/>
          </a:xfrm>
          <a:prstGeom prst="rect">
            <a:avLst/>
          </a:prstGeom>
          <a:noFill/>
          <a:ln w="9525">
            <a:noFill/>
            <a:miter lim="800000"/>
            <a:headEnd/>
            <a:tailEnd/>
          </a:ln>
        </p:spPr>
      </p:pic>
      <p:pic>
        <p:nvPicPr>
          <p:cNvPr id="47" name="Picture 66"/>
          <p:cNvPicPr>
            <a:picLocks noChangeAspect="1"/>
          </p:cNvPicPr>
          <p:nvPr/>
        </p:nvPicPr>
        <p:blipFill>
          <a:blip r:embed="rId35"/>
          <a:srcRect/>
          <a:stretch>
            <a:fillRect/>
          </a:stretch>
        </p:blipFill>
        <p:spPr bwMode="auto">
          <a:xfrm>
            <a:off x="-60325" y="6311900"/>
            <a:ext cx="1352550" cy="509588"/>
          </a:xfrm>
          <a:prstGeom prst="rect">
            <a:avLst/>
          </a:prstGeom>
          <a:noFill/>
          <a:ln w="9525">
            <a:noFill/>
            <a:miter lim="800000"/>
            <a:headEnd/>
            <a:tailEnd/>
          </a:ln>
        </p:spPr>
      </p:pic>
      <p:pic>
        <p:nvPicPr>
          <p:cNvPr id="48" name="Picture 67"/>
          <p:cNvPicPr>
            <a:picLocks noChangeAspect="1"/>
          </p:cNvPicPr>
          <p:nvPr/>
        </p:nvPicPr>
        <p:blipFill>
          <a:blip r:embed="rId36"/>
          <a:srcRect/>
          <a:stretch>
            <a:fillRect/>
          </a:stretch>
        </p:blipFill>
        <p:spPr bwMode="auto">
          <a:xfrm>
            <a:off x="5495925" y="4530725"/>
            <a:ext cx="317500" cy="1143000"/>
          </a:xfrm>
          <a:prstGeom prst="rect">
            <a:avLst/>
          </a:prstGeom>
          <a:noFill/>
          <a:ln w="9525">
            <a:noFill/>
            <a:miter lim="800000"/>
            <a:headEnd/>
            <a:tailEnd/>
          </a:ln>
        </p:spPr>
      </p:pic>
      <p:pic>
        <p:nvPicPr>
          <p:cNvPr id="49" name="Picture 69"/>
          <p:cNvPicPr>
            <a:picLocks noChangeAspect="1"/>
          </p:cNvPicPr>
          <p:nvPr/>
        </p:nvPicPr>
        <p:blipFill>
          <a:blip r:embed="rId37"/>
          <a:srcRect/>
          <a:stretch>
            <a:fillRect/>
          </a:stretch>
        </p:blipFill>
        <p:spPr bwMode="auto">
          <a:xfrm>
            <a:off x="3348038" y="5080000"/>
            <a:ext cx="971550" cy="293688"/>
          </a:xfrm>
          <a:prstGeom prst="rect">
            <a:avLst/>
          </a:prstGeom>
          <a:noFill/>
          <a:ln w="9525">
            <a:noFill/>
            <a:miter lim="800000"/>
            <a:headEnd/>
            <a:tailEnd/>
          </a:ln>
        </p:spPr>
      </p:pic>
      <p:cxnSp>
        <p:nvCxnSpPr>
          <p:cNvPr id="60" name="Straight Connector 59"/>
          <p:cNvCxnSpPr/>
          <p:nvPr/>
        </p:nvCxnSpPr>
        <p:spPr>
          <a:xfrm rot="10800000">
            <a:off x="6377473" y="4058920"/>
            <a:ext cx="166598"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rot="10800000">
            <a:off x="6377473" y="3250230"/>
            <a:ext cx="166598"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62" name="Straight Connector 61"/>
          <p:cNvCxnSpPr/>
          <p:nvPr/>
        </p:nvCxnSpPr>
        <p:spPr>
          <a:xfrm rot="10800000">
            <a:off x="6377473" y="2441540"/>
            <a:ext cx="166598"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63" name="Straight Connector 62"/>
          <p:cNvCxnSpPr/>
          <p:nvPr/>
        </p:nvCxnSpPr>
        <p:spPr>
          <a:xfrm rot="10800000">
            <a:off x="6377473" y="1632850"/>
            <a:ext cx="166598"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64" name="TextBox 63"/>
          <p:cNvSpPr txBox="1"/>
          <p:nvPr/>
        </p:nvSpPr>
        <p:spPr>
          <a:xfrm>
            <a:off x="6114527" y="3889643"/>
            <a:ext cx="304892" cy="338554"/>
          </a:xfrm>
          <a:prstGeom prst="rect">
            <a:avLst/>
          </a:prstGeom>
          <a:noFill/>
        </p:spPr>
        <p:txBody>
          <a:bodyPr wrap="none" rtlCol="0">
            <a:spAutoFit/>
          </a:bodyPr>
          <a:lstStyle/>
          <a:p>
            <a:r>
              <a:rPr lang="en-US" sz="1600" dirty="0" smtClean="0">
                <a:latin typeface="+mj-lt"/>
              </a:rPr>
              <a:t>0</a:t>
            </a:r>
            <a:endParaRPr lang="en-US" sz="1600" dirty="0">
              <a:latin typeface="+mj-lt"/>
            </a:endParaRPr>
          </a:p>
        </p:txBody>
      </p:sp>
      <p:sp>
        <p:nvSpPr>
          <p:cNvPr id="65" name="TextBox 64"/>
          <p:cNvSpPr txBox="1"/>
          <p:nvPr/>
        </p:nvSpPr>
        <p:spPr>
          <a:xfrm>
            <a:off x="5914293" y="3229543"/>
            <a:ext cx="425116" cy="338554"/>
          </a:xfrm>
          <a:prstGeom prst="rect">
            <a:avLst/>
          </a:prstGeom>
          <a:noFill/>
        </p:spPr>
        <p:txBody>
          <a:bodyPr wrap="none" rtlCol="0">
            <a:spAutoFit/>
          </a:bodyPr>
          <a:lstStyle/>
          <a:p>
            <a:r>
              <a:rPr lang="en-US" sz="1600" dirty="0" smtClean="0">
                <a:latin typeface="+mj-lt"/>
              </a:rPr>
              <a:t>20</a:t>
            </a:r>
            <a:endParaRPr lang="en-US" sz="1600" dirty="0">
              <a:latin typeface="+mj-lt"/>
            </a:endParaRPr>
          </a:p>
        </p:txBody>
      </p:sp>
      <p:sp>
        <p:nvSpPr>
          <p:cNvPr id="66" name="TextBox 65"/>
          <p:cNvSpPr txBox="1"/>
          <p:nvPr/>
        </p:nvSpPr>
        <p:spPr>
          <a:xfrm>
            <a:off x="5914293" y="2405304"/>
            <a:ext cx="425116" cy="338554"/>
          </a:xfrm>
          <a:prstGeom prst="rect">
            <a:avLst/>
          </a:prstGeom>
          <a:noFill/>
        </p:spPr>
        <p:txBody>
          <a:bodyPr wrap="none" rtlCol="0">
            <a:spAutoFit/>
          </a:bodyPr>
          <a:lstStyle/>
          <a:p>
            <a:r>
              <a:rPr lang="en-US" sz="1600" dirty="0" smtClean="0">
                <a:latin typeface="+mj-lt"/>
              </a:rPr>
              <a:t>40</a:t>
            </a:r>
            <a:endParaRPr lang="en-US" sz="1600" dirty="0">
              <a:latin typeface="+mj-lt"/>
            </a:endParaRPr>
          </a:p>
        </p:txBody>
      </p:sp>
      <p:sp>
        <p:nvSpPr>
          <p:cNvPr id="67" name="TextBox 66"/>
          <p:cNvSpPr txBox="1"/>
          <p:nvPr/>
        </p:nvSpPr>
        <p:spPr>
          <a:xfrm>
            <a:off x="5914293" y="1581065"/>
            <a:ext cx="425116" cy="338554"/>
          </a:xfrm>
          <a:prstGeom prst="rect">
            <a:avLst/>
          </a:prstGeom>
          <a:noFill/>
        </p:spPr>
        <p:txBody>
          <a:bodyPr wrap="none" rtlCol="0">
            <a:spAutoFit/>
          </a:bodyPr>
          <a:lstStyle/>
          <a:p>
            <a:r>
              <a:rPr lang="en-US" sz="1600" dirty="0" smtClean="0">
                <a:latin typeface="+mj-lt"/>
              </a:rPr>
              <a:t>60</a:t>
            </a:r>
            <a:endParaRPr lang="en-US" sz="1600" dirty="0">
              <a:latin typeface="+mj-lt"/>
            </a:endParaRPr>
          </a:p>
        </p:txBody>
      </p:sp>
      <p:sp>
        <p:nvSpPr>
          <p:cNvPr id="68" name="Rectangle 67"/>
          <p:cNvSpPr/>
          <p:nvPr/>
        </p:nvSpPr>
        <p:spPr>
          <a:xfrm>
            <a:off x="6518433" y="1630892"/>
            <a:ext cx="2409914" cy="2447078"/>
          </a:xfrm>
          <a:prstGeom prst="rect">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9" name="Rectangle 68"/>
          <p:cNvSpPr/>
          <p:nvPr/>
        </p:nvSpPr>
        <p:spPr>
          <a:xfrm>
            <a:off x="6683145" y="1830069"/>
            <a:ext cx="250472" cy="2270125"/>
          </a:xfrm>
          <a:prstGeom prst="rect">
            <a:avLst/>
          </a:prstGeom>
          <a:solidFill>
            <a:srgbClr val="52E320"/>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0" name="Rectangle 69"/>
          <p:cNvSpPr/>
          <p:nvPr/>
        </p:nvSpPr>
        <p:spPr>
          <a:xfrm>
            <a:off x="7255174" y="3471544"/>
            <a:ext cx="250999" cy="62865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1" name="TextBox 70"/>
          <p:cNvSpPr txBox="1"/>
          <p:nvPr/>
        </p:nvSpPr>
        <p:spPr>
          <a:xfrm rot="18148720">
            <a:off x="6146167" y="4327921"/>
            <a:ext cx="1007071" cy="584775"/>
          </a:xfrm>
          <a:prstGeom prst="rect">
            <a:avLst/>
          </a:prstGeom>
          <a:noFill/>
        </p:spPr>
        <p:txBody>
          <a:bodyPr wrap="none" rtlCol="0">
            <a:spAutoFit/>
          </a:bodyPr>
          <a:lstStyle/>
          <a:p>
            <a:pPr algn="ctr"/>
            <a:r>
              <a:rPr lang="en-US" sz="1600" dirty="0" smtClean="0">
                <a:solidFill>
                  <a:srgbClr val="52E320"/>
                </a:solidFill>
                <a:latin typeface="+mj-lt"/>
              </a:rPr>
              <a:t>Other</a:t>
            </a:r>
            <a:r>
              <a:rPr lang="en-US" sz="1600" dirty="0" smtClean="0">
                <a:solidFill>
                  <a:srgbClr val="FFFF00"/>
                </a:solidFill>
                <a:latin typeface="+mj-lt"/>
              </a:rPr>
              <a:t> </a:t>
            </a:r>
          </a:p>
          <a:p>
            <a:pPr algn="ctr"/>
            <a:r>
              <a:rPr lang="en-US" sz="1600" dirty="0" smtClean="0">
                <a:solidFill>
                  <a:srgbClr val="52E320"/>
                </a:solidFill>
                <a:latin typeface="+mj-lt"/>
              </a:rPr>
              <a:t>Wetlands</a:t>
            </a:r>
            <a:endParaRPr lang="en-US" sz="1600" dirty="0">
              <a:solidFill>
                <a:srgbClr val="52E320"/>
              </a:solidFill>
              <a:latin typeface="+mj-lt"/>
            </a:endParaRPr>
          </a:p>
        </p:txBody>
      </p:sp>
      <p:sp>
        <p:nvSpPr>
          <p:cNvPr id="72" name="TextBox 71"/>
          <p:cNvSpPr txBox="1"/>
          <p:nvPr/>
        </p:nvSpPr>
        <p:spPr>
          <a:xfrm rot="18078652">
            <a:off x="6554790" y="4551631"/>
            <a:ext cx="1136658" cy="338554"/>
          </a:xfrm>
          <a:prstGeom prst="rect">
            <a:avLst/>
          </a:prstGeom>
          <a:noFill/>
        </p:spPr>
        <p:txBody>
          <a:bodyPr wrap="none" rtlCol="0">
            <a:spAutoFit/>
          </a:bodyPr>
          <a:lstStyle/>
          <a:p>
            <a:r>
              <a:rPr lang="en-US" sz="1600" dirty="0" smtClean="0">
                <a:solidFill>
                  <a:srgbClr val="FF0000"/>
                </a:solidFill>
                <a:latin typeface="+mj-lt"/>
              </a:rPr>
              <a:t>Everglades</a:t>
            </a:r>
            <a:endParaRPr lang="en-US" sz="1600" dirty="0">
              <a:solidFill>
                <a:srgbClr val="FF0000"/>
              </a:solidFill>
              <a:latin typeface="+mj-lt"/>
            </a:endParaRPr>
          </a:p>
        </p:txBody>
      </p:sp>
      <p:cxnSp>
        <p:nvCxnSpPr>
          <p:cNvPr id="73" name="Straight Connector 72"/>
          <p:cNvCxnSpPr/>
          <p:nvPr/>
        </p:nvCxnSpPr>
        <p:spPr>
          <a:xfrm rot="5400000" flipH="1" flipV="1">
            <a:off x="6527875" y="1901507"/>
            <a:ext cx="56136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74" name="Straight Connector 73"/>
          <p:cNvCxnSpPr/>
          <p:nvPr/>
        </p:nvCxnSpPr>
        <p:spPr>
          <a:xfrm rot="5400000" flipH="1" flipV="1">
            <a:off x="7111651" y="3482974"/>
            <a:ext cx="56136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75" name="TextBox 74"/>
          <p:cNvSpPr txBox="1"/>
          <p:nvPr/>
        </p:nvSpPr>
        <p:spPr>
          <a:xfrm>
            <a:off x="5825109" y="1099295"/>
            <a:ext cx="3718779" cy="400110"/>
          </a:xfrm>
          <a:prstGeom prst="rect">
            <a:avLst/>
          </a:prstGeom>
          <a:noFill/>
        </p:spPr>
        <p:txBody>
          <a:bodyPr wrap="square" rtlCol="0">
            <a:spAutoFit/>
          </a:bodyPr>
          <a:lstStyle/>
          <a:p>
            <a:r>
              <a:rPr lang="en-US" sz="2000" dirty="0" smtClean="0">
                <a:latin typeface="+mj-lt"/>
              </a:rPr>
              <a:t>Alpha Diversity (</a:t>
            </a:r>
            <a:r>
              <a:rPr lang="en-US" sz="2000" dirty="0" err="1" smtClean="0">
                <a:latin typeface="+mj-lt"/>
              </a:rPr>
              <a:t>spp</a:t>
            </a:r>
            <a:r>
              <a:rPr lang="en-US" sz="2000" dirty="0" smtClean="0">
                <a:latin typeface="+mj-lt"/>
              </a:rPr>
              <a:t>/sample)</a:t>
            </a:r>
            <a:endParaRPr lang="en-US" sz="2000" dirty="0">
              <a:latin typeface="+mj-lt"/>
            </a:endParaRPr>
          </a:p>
        </p:txBody>
      </p:sp>
      <p:sp>
        <p:nvSpPr>
          <p:cNvPr id="76" name="Rectangle 75"/>
          <p:cNvSpPr/>
          <p:nvPr/>
        </p:nvSpPr>
        <p:spPr>
          <a:xfrm>
            <a:off x="7811191" y="3344545"/>
            <a:ext cx="250999" cy="755649"/>
          </a:xfrm>
          <a:prstGeom prst="rect">
            <a:avLst/>
          </a:prstGeom>
          <a:solidFill>
            <a:srgbClr val="FF9933"/>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rgbClr val="FF6600"/>
              </a:solidFill>
            </a:endParaRPr>
          </a:p>
        </p:txBody>
      </p:sp>
      <p:sp>
        <p:nvSpPr>
          <p:cNvPr id="77" name="Rectangle 76"/>
          <p:cNvSpPr/>
          <p:nvPr/>
        </p:nvSpPr>
        <p:spPr>
          <a:xfrm>
            <a:off x="8363903" y="3419507"/>
            <a:ext cx="250999" cy="680687"/>
          </a:xfrm>
          <a:prstGeom prst="rect">
            <a:avLst/>
          </a:prstGeom>
          <a:solidFill>
            <a:srgbClr val="0000FF"/>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78" name="Straight Connector 77"/>
          <p:cNvCxnSpPr/>
          <p:nvPr/>
        </p:nvCxnSpPr>
        <p:spPr>
          <a:xfrm rot="5400000" flipH="1" flipV="1">
            <a:off x="7656238" y="3337547"/>
            <a:ext cx="56136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79" name="Straight Connector 78"/>
          <p:cNvCxnSpPr/>
          <p:nvPr/>
        </p:nvCxnSpPr>
        <p:spPr>
          <a:xfrm rot="5400000" flipH="1" flipV="1">
            <a:off x="8200825" y="3420720"/>
            <a:ext cx="56136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80" name="TextBox 79"/>
          <p:cNvSpPr txBox="1"/>
          <p:nvPr/>
        </p:nvSpPr>
        <p:spPr>
          <a:xfrm rot="18078652">
            <a:off x="7154776" y="4551630"/>
            <a:ext cx="1080745" cy="338554"/>
          </a:xfrm>
          <a:prstGeom prst="rect">
            <a:avLst/>
          </a:prstGeom>
          <a:noFill/>
        </p:spPr>
        <p:txBody>
          <a:bodyPr wrap="none" rtlCol="0">
            <a:spAutoFit/>
          </a:bodyPr>
          <a:lstStyle/>
          <a:p>
            <a:r>
              <a:rPr lang="en-US" sz="1600" dirty="0" smtClean="0">
                <a:solidFill>
                  <a:srgbClr val="FF9933"/>
                </a:solidFill>
                <a:latin typeface="+mj-lt"/>
              </a:rPr>
              <a:t>Caribbean</a:t>
            </a:r>
            <a:endParaRPr lang="en-US" sz="1600" dirty="0">
              <a:solidFill>
                <a:srgbClr val="FF9933"/>
              </a:solidFill>
              <a:latin typeface="+mj-lt"/>
            </a:endParaRPr>
          </a:p>
        </p:txBody>
      </p:sp>
      <p:sp>
        <p:nvSpPr>
          <p:cNvPr id="81" name="TextBox 80"/>
          <p:cNvSpPr txBox="1"/>
          <p:nvPr/>
        </p:nvSpPr>
        <p:spPr>
          <a:xfrm rot="18078652">
            <a:off x="7892872" y="4551629"/>
            <a:ext cx="804527" cy="338554"/>
          </a:xfrm>
          <a:prstGeom prst="rect">
            <a:avLst/>
          </a:prstGeom>
          <a:noFill/>
        </p:spPr>
        <p:txBody>
          <a:bodyPr wrap="none" rtlCol="0">
            <a:spAutoFit/>
          </a:bodyPr>
          <a:lstStyle/>
          <a:p>
            <a:r>
              <a:rPr lang="en-US" sz="1600" dirty="0" smtClean="0">
                <a:solidFill>
                  <a:srgbClr val="0000FF"/>
                </a:solidFill>
                <a:latin typeface="+mj-lt"/>
              </a:rPr>
              <a:t>Canada</a:t>
            </a:r>
            <a:endParaRPr lang="en-US" sz="1600" dirty="0">
              <a:solidFill>
                <a:srgbClr val="0000FF"/>
              </a:solidFill>
              <a:latin typeface="+mj-lt"/>
            </a:endParaRPr>
          </a:p>
        </p:txBody>
      </p:sp>
      <p:grpSp>
        <p:nvGrpSpPr>
          <p:cNvPr id="104" name="Group 103"/>
          <p:cNvGrpSpPr/>
          <p:nvPr/>
        </p:nvGrpSpPr>
        <p:grpSpPr>
          <a:xfrm>
            <a:off x="254793" y="1154113"/>
            <a:ext cx="5602447" cy="3001962"/>
            <a:chOff x="254793" y="1154113"/>
            <a:chExt cx="5602447" cy="3001962"/>
          </a:xfrm>
        </p:grpSpPr>
        <p:sp>
          <p:nvSpPr>
            <p:cNvPr id="57" name="Oval 70"/>
            <p:cNvSpPr>
              <a:spLocks noChangeArrowheads="1"/>
            </p:cNvSpPr>
            <p:nvPr/>
          </p:nvSpPr>
          <p:spPr bwMode="auto">
            <a:xfrm>
              <a:off x="1765458" y="1354138"/>
              <a:ext cx="125413" cy="133350"/>
            </a:xfrm>
            <a:prstGeom prst="ellipse">
              <a:avLst/>
            </a:prstGeom>
            <a:solidFill>
              <a:srgbClr val="FF9933"/>
            </a:solidFill>
            <a:ln w="9525">
              <a:solidFill>
                <a:srgbClr val="FF9933"/>
              </a:solidFill>
              <a:round/>
              <a:headEnd/>
              <a:tailEnd/>
            </a:ln>
          </p:spPr>
          <p:txBody>
            <a:bodyPr wrap="none" anchor="ctr"/>
            <a:lstStyle/>
            <a:p>
              <a:endParaRPr lang="en-US">
                <a:latin typeface="Calibri" pitchFamily="34" charset="0"/>
              </a:endParaRPr>
            </a:p>
          </p:txBody>
        </p:sp>
        <p:sp>
          <p:nvSpPr>
            <p:cNvPr id="82" name="Oval 70"/>
            <p:cNvSpPr>
              <a:spLocks noChangeArrowheads="1"/>
            </p:cNvSpPr>
            <p:nvPr/>
          </p:nvSpPr>
          <p:spPr bwMode="auto">
            <a:xfrm>
              <a:off x="1750218" y="1536700"/>
              <a:ext cx="125413" cy="133350"/>
            </a:xfrm>
            <a:prstGeom prst="ellipse">
              <a:avLst/>
            </a:prstGeom>
            <a:solidFill>
              <a:srgbClr val="0000FF"/>
            </a:solidFill>
            <a:ln w="9525">
              <a:solidFill>
                <a:srgbClr val="0000FF"/>
              </a:solidFill>
              <a:round/>
              <a:headEnd/>
              <a:tailEnd/>
            </a:ln>
          </p:spPr>
          <p:txBody>
            <a:bodyPr wrap="none" anchor="ctr"/>
            <a:lstStyle/>
            <a:p>
              <a:endParaRPr lang="en-US">
                <a:latin typeface="Calibri" pitchFamily="34" charset="0"/>
              </a:endParaRPr>
            </a:p>
          </p:txBody>
        </p:sp>
        <p:sp>
          <p:nvSpPr>
            <p:cNvPr id="83" name="Oval 70"/>
            <p:cNvSpPr>
              <a:spLocks noChangeArrowheads="1"/>
            </p:cNvSpPr>
            <p:nvPr/>
          </p:nvSpPr>
          <p:spPr bwMode="auto">
            <a:xfrm>
              <a:off x="1765300" y="1154113"/>
              <a:ext cx="125413" cy="133350"/>
            </a:xfrm>
            <a:prstGeom prst="ellipse">
              <a:avLst/>
            </a:prstGeom>
            <a:solidFill>
              <a:srgbClr val="FF0000"/>
            </a:solidFill>
            <a:ln w="9525">
              <a:solidFill>
                <a:srgbClr val="FF0000"/>
              </a:solidFill>
              <a:round/>
              <a:headEnd/>
              <a:tailEnd/>
            </a:ln>
          </p:spPr>
          <p:txBody>
            <a:bodyPr wrap="none" anchor="ctr"/>
            <a:lstStyle/>
            <a:p>
              <a:endParaRPr lang="en-US">
                <a:latin typeface="Calibri" pitchFamily="34" charset="0"/>
              </a:endParaRPr>
            </a:p>
          </p:txBody>
        </p:sp>
        <p:sp>
          <p:nvSpPr>
            <p:cNvPr id="84" name="Oval 70"/>
            <p:cNvSpPr>
              <a:spLocks noChangeArrowheads="1"/>
            </p:cNvSpPr>
            <p:nvPr/>
          </p:nvSpPr>
          <p:spPr bwMode="auto">
            <a:xfrm>
              <a:off x="5293677" y="1551221"/>
              <a:ext cx="125413" cy="133350"/>
            </a:xfrm>
            <a:prstGeom prst="ellipse">
              <a:avLst/>
            </a:prstGeom>
            <a:solidFill>
              <a:srgbClr val="FF9933"/>
            </a:solidFill>
            <a:ln w="9525">
              <a:solidFill>
                <a:srgbClr val="FF9933"/>
              </a:solidFill>
              <a:round/>
              <a:headEnd/>
              <a:tailEnd/>
            </a:ln>
          </p:spPr>
          <p:txBody>
            <a:bodyPr wrap="none" anchor="ctr"/>
            <a:lstStyle/>
            <a:p>
              <a:endParaRPr lang="en-US">
                <a:latin typeface="Calibri" pitchFamily="34" charset="0"/>
              </a:endParaRPr>
            </a:p>
          </p:txBody>
        </p:sp>
        <p:sp>
          <p:nvSpPr>
            <p:cNvPr id="85" name="Oval 70"/>
            <p:cNvSpPr>
              <a:spLocks noChangeArrowheads="1"/>
            </p:cNvSpPr>
            <p:nvPr/>
          </p:nvSpPr>
          <p:spPr bwMode="auto">
            <a:xfrm>
              <a:off x="5278437" y="1733783"/>
              <a:ext cx="125413" cy="133350"/>
            </a:xfrm>
            <a:prstGeom prst="ellipse">
              <a:avLst/>
            </a:prstGeom>
            <a:solidFill>
              <a:srgbClr val="0000FF"/>
            </a:solidFill>
            <a:ln w="9525">
              <a:solidFill>
                <a:srgbClr val="0000FF"/>
              </a:solidFill>
              <a:round/>
              <a:headEnd/>
              <a:tailEnd/>
            </a:ln>
          </p:spPr>
          <p:txBody>
            <a:bodyPr wrap="none" anchor="ctr"/>
            <a:lstStyle/>
            <a:p>
              <a:endParaRPr lang="en-US">
                <a:latin typeface="Calibri" pitchFamily="34" charset="0"/>
              </a:endParaRPr>
            </a:p>
          </p:txBody>
        </p:sp>
        <p:sp>
          <p:nvSpPr>
            <p:cNvPr id="86" name="Oval 70"/>
            <p:cNvSpPr>
              <a:spLocks noChangeArrowheads="1"/>
            </p:cNvSpPr>
            <p:nvPr/>
          </p:nvSpPr>
          <p:spPr bwMode="auto">
            <a:xfrm>
              <a:off x="5293519" y="1351196"/>
              <a:ext cx="125413" cy="133350"/>
            </a:xfrm>
            <a:prstGeom prst="ellipse">
              <a:avLst/>
            </a:prstGeom>
            <a:solidFill>
              <a:srgbClr val="FF0000"/>
            </a:solidFill>
            <a:ln w="9525">
              <a:solidFill>
                <a:srgbClr val="FF0000"/>
              </a:solidFill>
              <a:round/>
              <a:headEnd/>
              <a:tailEnd/>
            </a:ln>
          </p:spPr>
          <p:txBody>
            <a:bodyPr wrap="none" anchor="ctr"/>
            <a:lstStyle/>
            <a:p>
              <a:endParaRPr lang="en-US">
                <a:latin typeface="Calibri" pitchFamily="34" charset="0"/>
              </a:endParaRPr>
            </a:p>
          </p:txBody>
        </p:sp>
        <p:sp>
          <p:nvSpPr>
            <p:cNvPr id="87" name="Oval 70"/>
            <p:cNvSpPr>
              <a:spLocks noChangeArrowheads="1"/>
            </p:cNvSpPr>
            <p:nvPr/>
          </p:nvSpPr>
          <p:spPr bwMode="auto">
            <a:xfrm>
              <a:off x="5731827" y="1497881"/>
              <a:ext cx="125413" cy="133350"/>
            </a:xfrm>
            <a:prstGeom prst="ellipse">
              <a:avLst/>
            </a:prstGeom>
            <a:solidFill>
              <a:srgbClr val="FF9933"/>
            </a:solidFill>
            <a:ln w="9525">
              <a:solidFill>
                <a:srgbClr val="FF9933"/>
              </a:solidFill>
              <a:round/>
              <a:headEnd/>
              <a:tailEnd/>
            </a:ln>
          </p:spPr>
          <p:txBody>
            <a:bodyPr wrap="none" anchor="ctr"/>
            <a:lstStyle/>
            <a:p>
              <a:endParaRPr lang="en-US">
                <a:latin typeface="Calibri" pitchFamily="34" charset="0"/>
              </a:endParaRPr>
            </a:p>
          </p:txBody>
        </p:sp>
        <p:sp>
          <p:nvSpPr>
            <p:cNvPr id="88" name="Oval 70"/>
            <p:cNvSpPr>
              <a:spLocks noChangeArrowheads="1"/>
            </p:cNvSpPr>
            <p:nvPr/>
          </p:nvSpPr>
          <p:spPr bwMode="auto">
            <a:xfrm>
              <a:off x="5716587" y="1680443"/>
              <a:ext cx="125413" cy="133350"/>
            </a:xfrm>
            <a:prstGeom prst="ellipse">
              <a:avLst/>
            </a:prstGeom>
            <a:solidFill>
              <a:srgbClr val="0000FF"/>
            </a:solidFill>
            <a:ln w="9525">
              <a:solidFill>
                <a:srgbClr val="0000FF"/>
              </a:solidFill>
              <a:round/>
              <a:headEnd/>
              <a:tailEnd/>
            </a:ln>
          </p:spPr>
          <p:txBody>
            <a:bodyPr wrap="none" anchor="ctr"/>
            <a:lstStyle/>
            <a:p>
              <a:endParaRPr lang="en-US">
                <a:latin typeface="Calibri" pitchFamily="34" charset="0"/>
              </a:endParaRPr>
            </a:p>
          </p:txBody>
        </p:sp>
        <p:sp>
          <p:nvSpPr>
            <p:cNvPr id="89" name="Oval 70"/>
            <p:cNvSpPr>
              <a:spLocks noChangeArrowheads="1"/>
            </p:cNvSpPr>
            <p:nvPr/>
          </p:nvSpPr>
          <p:spPr bwMode="auto">
            <a:xfrm>
              <a:off x="5731669" y="1297856"/>
              <a:ext cx="125413" cy="133350"/>
            </a:xfrm>
            <a:prstGeom prst="ellipse">
              <a:avLst/>
            </a:prstGeom>
            <a:solidFill>
              <a:srgbClr val="FF0000"/>
            </a:solidFill>
            <a:ln w="9525">
              <a:solidFill>
                <a:srgbClr val="FF0000"/>
              </a:solidFill>
              <a:round/>
              <a:headEnd/>
              <a:tailEnd/>
            </a:ln>
          </p:spPr>
          <p:txBody>
            <a:bodyPr wrap="none" anchor="ctr"/>
            <a:lstStyle/>
            <a:p>
              <a:endParaRPr lang="en-US">
                <a:latin typeface="Calibri" pitchFamily="34" charset="0"/>
              </a:endParaRPr>
            </a:p>
          </p:txBody>
        </p:sp>
        <p:sp>
          <p:nvSpPr>
            <p:cNvPr id="90" name="Oval 70"/>
            <p:cNvSpPr>
              <a:spLocks noChangeArrowheads="1"/>
            </p:cNvSpPr>
            <p:nvPr/>
          </p:nvSpPr>
          <p:spPr bwMode="auto">
            <a:xfrm>
              <a:off x="1084104" y="3738562"/>
              <a:ext cx="125413" cy="133350"/>
            </a:xfrm>
            <a:prstGeom prst="ellipse">
              <a:avLst/>
            </a:prstGeom>
            <a:solidFill>
              <a:srgbClr val="FF0000"/>
            </a:solidFill>
            <a:ln w="9525">
              <a:solidFill>
                <a:srgbClr val="FF0000"/>
              </a:solidFill>
              <a:round/>
              <a:headEnd/>
              <a:tailEnd/>
            </a:ln>
          </p:spPr>
          <p:txBody>
            <a:bodyPr wrap="none" anchor="ctr"/>
            <a:lstStyle/>
            <a:p>
              <a:endParaRPr lang="en-US">
                <a:latin typeface="Calibri" pitchFamily="34" charset="0"/>
              </a:endParaRPr>
            </a:p>
          </p:txBody>
        </p:sp>
        <p:sp>
          <p:nvSpPr>
            <p:cNvPr id="91" name="Oval 70"/>
            <p:cNvSpPr>
              <a:spLocks noChangeArrowheads="1"/>
            </p:cNvSpPr>
            <p:nvPr/>
          </p:nvSpPr>
          <p:spPr bwMode="auto">
            <a:xfrm>
              <a:off x="1084262" y="3938587"/>
              <a:ext cx="125413" cy="133350"/>
            </a:xfrm>
            <a:prstGeom prst="ellipse">
              <a:avLst/>
            </a:prstGeom>
            <a:solidFill>
              <a:srgbClr val="FF9933"/>
            </a:solidFill>
            <a:ln w="9525">
              <a:solidFill>
                <a:srgbClr val="FF9933"/>
              </a:solidFill>
              <a:round/>
              <a:headEnd/>
              <a:tailEnd/>
            </a:ln>
          </p:spPr>
          <p:txBody>
            <a:bodyPr wrap="none" anchor="ctr"/>
            <a:lstStyle/>
            <a:p>
              <a:endParaRPr lang="en-US">
                <a:latin typeface="Calibri" pitchFamily="34" charset="0"/>
              </a:endParaRPr>
            </a:p>
          </p:txBody>
        </p:sp>
        <p:sp>
          <p:nvSpPr>
            <p:cNvPr id="92" name="Oval 70"/>
            <p:cNvSpPr>
              <a:spLocks noChangeArrowheads="1"/>
            </p:cNvSpPr>
            <p:nvPr/>
          </p:nvSpPr>
          <p:spPr bwMode="auto">
            <a:xfrm>
              <a:off x="2543017" y="3822700"/>
              <a:ext cx="125413" cy="133350"/>
            </a:xfrm>
            <a:prstGeom prst="ellipse">
              <a:avLst/>
            </a:prstGeom>
            <a:solidFill>
              <a:srgbClr val="FF0000"/>
            </a:solidFill>
            <a:ln w="9525">
              <a:solidFill>
                <a:srgbClr val="FF0000"/>
              </a:solidFill>
              <a:round/>
              <a:headEnd/>
              <a:tailEnd/>
            </a:ln>
          </p:spPr>
          <p:txBody>
            <a:bodyPr wrap="none" anchor="ctr"/>
            <a:lstStyle/>
            <a:p>
              <a:endParaRPr lang="en-US">
                <a:latin typeface="Calibri" pitchFamily="34" charset="0"/>
              </a:endParaRPr>
            </a:p>
          </p:txBody>
        </p:sp>
        <p:sp>
          <p:nvSpPr>
            <p:cNvPr id="93" name="Oval 70"/>
            <p:cNvSpPr>
              <a:spLocks noChangeArrowheads="1"/>
            </p:cNvSpPr>
            <p:nvPr/>
          </p:nvSpPr>
          <p:spPr bwMode="auto">
            <a:xfrm>
              <a:off x="2543175" y="4022725"/>
              <a:ext cx="125413" cy="133350"/>
            </a:xfrm>
            <a:prstGeom prst="ellipse">
              <a:avLst/>
            </a:prstGeom>
            <a:solidFill>
              <a:srgbClr val="FF9933"/>
            </a:solidFill>
            <a:ln w="9525">
              <a:solidFill>
                <a:srgbClr val="FF9933"/>
              </a:solidFill>
              <a:round/>
              <a:headEnd/>
              <a:tailEnd/>
            </a:ln>
          </p:spPr>
          <p:txBody>
            <a:bodyPr wrap="none" anchor="ctr"/>
            <a:lstStyle/>
            <a:p>
              <a:endParaRPr lang="en-US">
                <a:latin typeface="Calibri" pitchFamily="34" charset="0"/>
              </a:endParaRPr>
            </a:p>
          </p:txBody>
        </p:sp>
        <p:sp>
          <p:nvSpPr>
            <p:cNvPr id="94" name="Oval 70"/>
            <p:cNvSpPr>
              <a:spLocks noChangeArrowheads="1"/>
            </p:cNvSpPr>
            <p:nvPr/>
          </p:nvSpPr>
          <p:spPr bwMode="auto">
            <a:xfrm>
              <a:off x="270033" y="2659062"/>
              <a:ext cx="125413" cy="133350"/>
            </a:xfrm>
            <a:prstGeom prst="ellipse">
              <a:avLst/>
            </a:prstGeom>
            <a:solidFill>
              <a:srgbClr val="FF9933"/>
            </a:solidFill>
            <a:ln w="9525">
              <a:solidFill>
                <a:srgbClr val="FF9933"/>
              </a:solidFill>
              <a:round/>
              <a:headEnd/>
              <a:tailEnd/>
            </a:ln>
          </p:spPr>
          <p:txBody>
            <a:bodyPr wrap="none" anchor="ctr"/>
            <a:lstStyle/>
            <a:p>
              <a:endParaRPr lang="en-US">
                <a:latin typeface="Calibri" pitchFamily="34" charset="0"/>
              </a:endParaRPr>
            </a:p>
          </p:txBody>
        </p:sp>
        <p:sp>
          <p:nvSpPr>
            <p:cNvPr id="95" name="Oval 70"/>
            <p:cNvSpPr>
              <a:spLocks noChangeArrowheads="1"/>
            </p:cNvSpPr>
            <p:nvPr/>
          </p:nvSpPr>
          <p:spPr bwMode="auto">
            <a:xfrm>
              <a:off x="254793" y="2841624"/>
              <a:ext cx="125413" cy="133350"/>
            </a:xfrm>
            <a:prstGeom prst="ellipse">
              <a:avLst/>
            </a:prstGeom>
            <a:solidFill>
              <a:srgbClr val="0000FF"/>
            </a:solidFill>
            <a:ln w="9525">
              <a:solidFill>
                <a:srgbClr val="0000FF"/>
              </a:solidFill>
              <a:round/>
              <a:headEnd/>
              <a:tailEnd/>
            </a:ln>
          </p:spPr>
          <p:txBody>
            <a:bodyPr wrap="none" anchor="ctr"/>
            <a:lstStyle/>
            <a:p>
              <a:endParaRPr lang="en-US">
                <a:latin typeface="Calibri" pitchFamily="34" charset="0"/>
              </a:endParaRPr>
            </a:p>
          </p:txBody>
        </p:sp>
        <p:sp>
          <p:nvSpPr>
            <p:cNvPr id="96" name="Oval 70"/>
            <p:cNvSpPr>
              <a:spLocks noChangeArrowheads="1"/>
            </p:cNvSpPr>
            <p:nvPr/>
          </p:nvSpPr>
          <p:spPr bwMode="auto">
            <a:xfrm>
              <a:off x="269875" y="2459037"/>
              <a:ext cx="125413" cy="133350"/>
            </a:xfrm>
            <a:prstGeom prst="ellipse">
              <a:avLst/>
            </a:prstGeom>
            <a:solidFill>
              <a:srgbClr val="FF0000"/>
            </a:solidFill>
            <a:ln w="9525">
              <a:solidFill>
                <a:srgbClr val="FF0000"/>
              </a:solidFill>
              <a:round/>
              <a:headEnd/>
              <a:tailEnd/>
            </a:ln>
          </p:spPr>
          <p:txBody>
            <a:bodyPr wrap="none" anchor="ctr"/>
            <a:lstStyle/>
            <a:p>
              <a:endParaRPr lang="en-US">
                <a:latin typeface="Calibri" pitchFamily="34" charset="0"/>
              </a:endParaRPr>
            </a:p>
          </p:txBody>
        </p:sp>
        <p:sp>
          <p:nvSpPr>
            <p:cNvPr id="97" name="Oval 70"/>
            <p:cNvSpPr>
              <a:spLocks noChangeArrowheads="1"/>
            </p:cNvSpPr>
            <p:nvPr/>
          </p:nvSpPr>
          <p:spPr bwMode="auto">
            <a:xfrm>
              <a:off x="576262" y="3756025"/>
              <a:ext cx="125413" cy="133350"/>
            </a:xfrm>
            <a:prstGeom prst="ellipse">
              <a:avLst/>
            </a:prstGeom>
            <a:solidFill>
              <a:srgbClr val="FF9933"/>
            </a:solidFill>
            <a:ln w="9525">
              <a:solidFill>
                <a:srgbClr val="FF9933"/>
              </a:solidFill>
              <a:round/>
              <a:headEnd/>
              <a:tailEnd/>
            </a:ln>
          </p:spPr>
          <p:txBody>
            <a:bodyPr wrap="none" anchor="ctr"/>
            <a:lstStyle/>
            <a:p>
              <a:endParaRPr lang="en-US">
                <a:latin typeface="Calibri" pitchFamily="34" charset="0"/>
              </a:endParaRPr>
            </a:p>
          </p:txBody>
        </p:sp>
        <p:sp>
          <p:nvSpPr>
            <p:cNvPr id="98" name="Oval 70"/>
            <p:cNvSpPr>
              <a:spLocks noChangeArrowheads="1"/>
            </p:cNvSpPr>
            <p:nvPr/>
          </p:nvSpPr>
          <p:spPr bwMode="auto">
            <a:xfrm>
              <a:off x="561022" y="3938587"/>
              <a:ext cx="125413" cy="133350"/>
            </a:xfrm>
            <a:prstGeom prst="ellipse">
              <a:avLst/>
            </a:prstGeom>
            <a:solidFill>
              <a:srgbClr val="0000FF"/>
            </a:solidFill>
            <a:ln w="9525">
              <a:solidFill>
                <a:srgbClr val="0000FF"/>
              </a:solidFill>
              <a:round/>
              <a:headEnd/>
              <a:tailEnd/>
            </a:ln>
          </p:spPr>
          <p:txBody>
            <a:bodyPr wrap="none" anchor="ctr"/>
            <a:lstStyle/>
            <a:p>
              <a:endParaRPr lang="en-US">
                <a:latin typeface="Calibri" pitchFamily="34" charset="0"/>
              </a:endParaRPr>
            </a:p>
          </p:txBody>
        </p:sp>
        <p:sp>
          <p:nvSpPr>
            <p:cNvPr id="99" name="Oval 70"/>
            <p:cNvSpPr>
              <a:spLocks noChangeArrowheads="1"/>
            </p:cNvSpPr>
            <p:nvPr/>
          </p:nvSpPr>
          <p:spPr bwMode="auto">
            <a:xfrm>
              <a:off x="576104" y="3556000"/>
              <a:ext cx="125413" cy="133350"/>
            </a:xfrm>
            <a:prstGeom prst="ellipse">
              <a:avLst/>
            </a:prstGeom>
            <a:solidFill>
              <a:srgbClr val="FF0000"/>
            </a:solidFill>
            <a:ln w="9525">
              <a:solidFill>
                <a:srgbClr val="FF0000"/>
              </a:solidFill>
              <a:round/>
              <a:headEnd/>
              <a:tailEnd/>
            </a:ln>
          </p:spPr>
          <p:txBody>
            <a:bodyPr wrap="none" anchor="ctr"/>
            <a:lstStyle/>
            <a:p>
              <a:endParaRPr lang="en-US">
                <a:latin typeface="Calibri" pitchFamily="34" charset="0"/>
              </a:endParaRPr>
            </a:p>
          </p:txBody>
        </p:sp>
        <p:sp>
          <p:nvSpPr>
            <p:cNvPr id="100" name="Oval 70"/>
            <p:cNvSpPr>
              <a:spLocks noChangeArrowheads="1"/>
            </p:cNvSpPr>
            <p:nvPr/>
          </p:nvSpPr>
          <p:spPr bwMode="auto">
            <a:xfrm>
              <a:off x="1866742" y="3568980"/>
              <a:ext cx="125413" cy="133350"/>
            </a:xfrm>
            <a:prstGeom prst="ellipse">
              <a:avLst/>
            </a:prstGeom>
            <a:solidFill>
              <a:srgbClr val="FF0000"/>
            </a:solidFill>
            <a:ln w="9525">
              <a:solidFill>
                <a:srgbClr val="FF0000"/>
              </a:solidFill>
              <a:round/>
              <a:headEnd/>
              <a:tailEnd/>
            </a:ln>
          </p:spPr>
          <p:txBody>
            <a:bodyPr wrap="none" anchor="ctr"/>
            <a:lstStyle/>
            <a:p>
              <a:endParaRPr lang="en-US">
                <a:latin typeface="Calibri" pitchFamily="34" charset="0"/>
              </a:endParaRPr>
            </a:p>
          </p:txBody>
        </p:sp>
        <p:sp>
          <p:nvSpPr>
            <p:cNvPr id="101" name="Oval 70"/>
            <p:cNvSpPr>
              <a:spLocks noChangeArrowheads="1"/>
            </p:cNvSpPr>
            <p:nvPr/>
          </p:nvSpPr>
          <p:spPr bwMode="auto">
            <a:xfrm>
              <a:off x="1866900" y="3769005"/>
              <a:ext cx="125413" cy="133350"/>
            </a:xfrm>
            <a:prstGeom prst="ellipse">
              <a:avLst/>
            </a:prstGeom>
            <a:solidFill>
              <a:srgbClr val="FF9933"/>
            </a:solidFill>
            <a:ln w="9525">
              <a:solidFill>
                <a:srgbClr val="FF9933"/>
              </a:solidFill>
              <a:round/>
              <a:headEnd/>
              <a:tailEnd/>
            </a:ln>
          </p:spPr>
          <p:txBody>
            <a:bodyPr wrap="none" anchor="ctr"/>
            <a:lstStyle/>
            <a:p>
              <a:endParaRPr lang="en-US">
                <a:latin typeface="Calibri" pitchFamily="34" charset="0"/>
              </a:endParaRPr>
            </a:p>
          </p:txBody>
        </p:sp>
      </p:grpSp>
      <p:grpSp>
        <p:nvGrpSpPr>
          <p:cNvPr id="105" name="Group 104"/>
          <p:cNvGrpSpPr/>
          <p:nvPr/>
        </p:nvGrpSpPr>
        <p:grpSpPr>
          <a:xfrm>
            <a:off x="6820912" y="5255260"/>
            <a:ext cx="3085982" cy="1948180"/>
            <a:chOff x="6820912" y="5255260"/>
            <a:chExt cx="3085982" cy="1948180"/>
          </a:xfrm>
        </p:grpSpPr>
        <p:sp>
          <p:nvSpPr>
            <p:cNvPr id="102" name="Content Placeholder 2"/>
            <p:cNvSpPr txBox="1">
              <a:spLocks/>
            </p:cNvSpPr>
            <p:nvPr/>
          </p:nvSpPr>
          <p:spPr bwMode="auto">
            <a:xfrm>
              <a:off x="6820912" y="5255260"/>
              <a:ext cx="3085982" cy="1948180"/>
            </a:xfrm>
            <a:prstGeom prst="rect">
              <a:avLst/>
            </a:prstGeom>
            <a:noFill/>
            <a:ln w="9525">
              <a:noFill/>
              <a:miter lim="800000"/>
              <a:headEnd/>
              <a:tailEnd/>
            </a:ln>
          </p:spPr>
          <p:txBody>
            <a:bodyPr vert="horz" wrap="square" lIns="100584"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ts val="0"/>
                </a:spcBef>
                <a:spcAft>
                  <a:spcPct val="0"/>
                </a:spcAft>
                <a:buClr>
                  <a:schemeClr val="tx2"/>
                </a:buClr>
                <a:buSzPct val="95000"/>
                <a:tabLst/>
                <a:defRPr/>
              </a:pPr>
              <a:endParaRPr lang="en-US" dirty="0" smtClean="0">
                <a:solidFill>
                  <a:schemeClr val="tx2"/>
                </a:solidFill>
                <a:latin typeface="+mj-lt"/>
                <a:cs typeface="ＭＳ Ｐゴシック" charset="-128"/>
              </a:endParaRPr>
            </a:p>
            <a:p>
              <a:pPr marL="0" marR="0" lvl="0" indent="0" algn="l" defTabSz="914400" rtl="0" eaLnBrk="0" fontAlgn="base" latinLnBrk="0" hangingPunct="0">
                <a:lnSpc>
                  <a:spcPct val="100000"/>
                </a:lnSpc>
                <a:spcBef>
                  <a:spcPts val="0"/>
                </a:spcBef>
                <a:spcAft>
                  <a:spcPct val="0"/>
                </a:spcAft>
                <a:buClr>
                  <a:schemeClr val="tx2"/>
                </a:buClr>
                <a:buSzPct val="95000"/>
                <a:buFont typeface="Wingdings" pitchFamily="2" charset="2"/>
                <a:buChar char="q"/>
                <a:tabLst/>
                <a:defRPr/>
              </a:pPr>
              <a:r>
                <a:rPr lang="en-US" dirty="0" smtClean="0">
                  <a:latin typeface="+mj-lt"/>
                  <a:cs typeface="ＭＳ Ｐゴシック" charset="-128"/>
                </a:rPr>
                <a:t>  unique</a:t>
              </a:r>
            </a:p>
            <a:p>
              <a:pPr marL="0" marR="0" lvl="0" indent="0" algn="l" defTabSz="914400" rtl="0" eaLnBrk="0" fontAlgn="base" latinLnBrk="0" hangingPunct="0">
                <a:lnSpc>
                  <a:spcPct val="100000"/>
                </a:lnSpc>
                <a:spcBef>
                  <a:spcPts val="0"/>
                </a:spcBef>
                <a:spcAft>
                  <a:spcPct val="0"/>
                </a:spcAft>
                <a:buClr>
                  <a:schemeClr val="tx2"/>
                </a:buClr>
                <a:buSzPct val="95000"/>
                <a:buFont typeface="Wingdings" pitchFamily="2" charset="2"/>
                <a:buChar char="q"/>
                <a:tabLst/>
                <a:defRPr/>
              </a:pPr>
              <a:r>
                <a:rPr lang="en-US" dirty="0" smtClean="0">
                  <a:latin typeface="+mj-lt"/>
                  <a:cs typeface="ＭＳ Ｐゴシック" charset="-128"/>
                </a:rPr>
                <a:t>  novel </a:t>
              </a:r>
            </a:p>
            <a:p>
              <a:pPr marL="0" marR="0" lvl="0" indent="0" algn="l" defTabSz="914400" rtl="0" eaLnBrk="0" fontAlgn="base" latinLnBrk="0" hangingPunct="0">
                <a:lnSpc>
                  <a:spcPct val="100000"/>
                </a:lnSpc>
                <a:spcBef>
                  <a:spcPts val="0"/>
                </a:spcBef>
                <a:spcAft>
                  <a:spcPct val="0"/>
                </a:spcAft>
                <a:buClr>
                  <a:schemeClr val="tx2"/>
                </a:buClr>
                <a:buSzPct val="95000"/>
                <a:buFont typeface="Wingdings" pitchFamily="2" charset="2"/>
                <a:buChar char="q"/>
                <a:tabLst/>
                <a:defRPr/>
              </a:pPr>
              <a:r>
                <a:rPr lang="en-US" dirty="0" smtClean="0">
                  <a:latin typeface="+mj-lt"/>
                  <a:cs typeface="ＭＳ Ｐゴシック" charset="-128"/>
                </a:rPr>
                <a:t>  distinctive?</a:t>
              </a:r>
            </a:p>
            <a:p>
              <a:pPr marL="0" marR="0" lvl="0" indent="0" algn="l" defTabSz="914400" rtl="0" eaLnBrk="0" fontAlgn="base" latinLnBrk="0" hangingPunct="0">
                <a:lnSpc>
                  <a:spcPct val="100000"/>
                </a:lnSpc>
                <a:spcBef>
                  <a:spcPts val="0"/>
                </a:spcBef>
                <a:spcAft>
                  <a:spcPct val="0"/>
                </a:spcAft>
                <a:buClr>
                  <a:schemeClr val="tx2"/>
                </a:buClr>
                <a:buSzPct val="95000"/>
                <a:tabLst/>
                <a:defRPr/>
              </a:pPr>
              <a:endParaRPr lang="en-US" dirty="0" smtClean="0">
                <a:latin typeface="+mj-lt"/>
                <a:cs typeface="ＭＳ Ｐゴシック" charset="-128"/>
              </a:endParaRPr>
            </a:p>
            <a:p>
              <a:pPr marL="0" marR="0" lvl="0" indent="0" algn="l" defTabSz="914400" rtl="0" eaLnBrk="0" fontAlgn="base" latinLnBrk="0" hangingPunct="0">
                <a:lnSpc>
                  <a:spcPct val="100000"/>
                </a:lnSpc>
                <a:spcBef>
                  <a:spcPts val="0"/>
                </a:spcBef>
                <a:spcAft>
                  <a:spcPct val="0"/>
                </a:spcAft>
                <a:buClr>
                  <a:schemeClr val="tx2"/>
                </a:buClr>
                <a:buSzPct val="95000"/>
                <a:tabLst/>
                <a:defRPr/>
              </a:pPr>
              <a:endParaRPr lang="en-US" dirty="0" smtClean="0">
                <a:latin typeface="+mj-lt"/>
                <a:cs typeface="ＭＳ Ｐゴシック" charset="-128"/>
              </a:endParaRPr>
            </a:p>
          </p:txBody>
        </p:sp>
        <p:sp>
          <p:nvSpPr>
            <p:cNvPr id="103" name="TextBox 102"/>
            <p:cNvSpPr txBox="1"/>
            <p:nvPr/>
          </p:nvSpPr>
          <p:spPr>
            <a:xfrm>
              <a:off x="6843694" y="5977235"/>
              <a:ext cx="377190" cy="461665"/>
            </a:xfrm>
            <a:prstGeom prst="rect">
              <a:avLst/>
            </a:prstGeom>
            <a:noFill/>
          </p:spPr>
          <p:txBody>
            <a:bodyPr wrap="square" rtlCol="0">
              <a:spAutoFit/>
            </a:bodyPr>
            <a:lstStyle/>
            <a:p>
              <a:r>
                <a:rPr lang="en-US" b="1" dirty="0" smtClean="0">
                  <a:solidFill>
                    <a:srgbClr val="FF0000"/>
                  </a:solidFill>
                  <a:latin typeface="+mj-lt"/>
                </a:rPr>
                <a:t>√</a:t>
              </a:r>
              <a:endParaRPr lang="en-US" b="1" dirty="0">
                <a:solidFill>
                  <a:srgbClr val="FF0000"/>
                </a:solidFill>
                <a:latin typeface="+mj-lt"/>
              </a:endParaRPr>
            </a:p>
          </p:txBody>
        </p:sp>
      </p:grpSp>
      <p:sp>
        <p:nvSpPr>
          <p:cNvPr id="107" name="Rectangle 106"/>
          <p:cNvSpPr>
            <a:spLocks noChangeArrowheads="1"/>
          </p:cNvSpPr>
          <p:nvPr/>
        </p:nvSpPr>
        <p:spPr bwMode="auto">
          <a:xfrm>
            <a:off x="1292226" y="116632"/>
            <a:ext cx="7744270" cy="769441"/>
          </a:xfrm>
          <a:prstGeom prst="rect">
            <a:avLst/>
          </a:prstGeom>
          <a:noFill/>
          <a:ln w="9525">
            <a:noFill/>
            <a:miter lim="800000"/>
            <a:headEnd/>
            <a:tailEnd/>
          </a:ln>
        </p:spPr>
        <p:txBody>
          <a:bodyPr wrap="square">
            <a:spAutoFit/>
          </a:bodyPr>
          <a:lstStyle/>
          <a:p>
            <a:pPr marL="82550" indent="-14288" defTabSz="914400">
              <a:spcBef>
                <a:spcPts val="700"/>
              </a:spcBef>
              <a:buClr>
                <a:schemeClr val="tx2"/>
              </a:buClr>
              <a:buSzPct val="95000"/>
            </a:pPr>
            <a:r>
              <a:rPr lang="en-US" sz="2200" dirty="0" smtClean="0">
                <a:latin typeface="Franklin Gothic Book" pitchFamily="34" charset="0"/>
              </a:rPr>
              <a:t>Is Everglades </a:t>
            </a:r>
            <a:r>
              <a:rPr lang="en-US" sz="2200" dirty="0" err="1" smtClean="0">
                <a:latin typeface="Franklin Gothic Book" pitchFamily="34" charset="0"/>
              </a:rPr>
              <a:t>periphyton</a:t>
            </a:r>
            <a:r>
              <a:rPr lang="en-US" sz="2200" dirty="0" smtClean="0">
                <a:latin typeface="Franklin Gothic Book" pitchFamily="34" charset="0"/>
              </a:rPr>
              <a:t> also compositionally similar among </a:t>
            </a:r>
            <a:r>
              <a:rPr lang="en-US" sz="2200" dirty="0" err="1" smtClean="0">
                <a:latin typeface="Franklin Gothic Book" pitchFamily="34" charset="0"/>
              </a:rPr>
              <a:t>karstic</a:t>
            </a:r>
            <a:r>
              <a:rPr lang="en-US" sz="2200" dirty="0" smtClean="0">
                <a:latin typeface="Franklin Gothic Book" pitchFamily="34" charset="0"/>
              </a:rPr>
              <a:t> systems but unique as compared to other wetlands?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grayscl/>
            <a:lum bright="20000"/>
          </a:blip>
          <a:srcRect/>
          <a:stretch>
            <a:fillRect/>
          </a:stretch>
        </p:blipFill>
        <p:spPr bwMode="auto">
          <a:xfrm>
            <a:off x="0" y="0"/>
            <a:ext cx="1047944" cy="1047944"/>
          </a:xfrm>
          <a:prstGeom prst="rect">
            <a:avLst/>
          </a:prstGeom>
          <a:ln w="38100" cap="sq">
            <a:noFill/>
            <a:prstDash val="solid"/>
            <a:miter lim="800000"/>
          </a:ln>
          <a:effectLst>
            <a:outerShdw blurRad="50800" dist="38100" dir="2700000" algn="tl" rotWithShape="0">
              <a:srgbClr val="000000">
                <a:alpha val="43000"/>
              </a:srgbClr>
            </a:outerShdw>
          </a:effectLst>
        </p:spPr>
      </p:pic>
      <p:cxnSp>
        <p:nvCxnSpPr>
          <p:cNvPr id="36" name="Straight Connector 35"/>
          <p:cNvCxnSpPr/>
          <p:nvPr/>
        </p:nvCxnSpPr>
        <p:spPr>
          <a:xfrm>
            <a:off x="0" y="1047944"/>
            <a:ext cx="9143999" cy="0"/>
          </a:xfrm>
          <a:prstGeom prst="line">
            <a:avLst/>
          </a:prstGeom>
          <a:ln w="38100">
            <a:solidFill>
              <a:schemeClr val="tx2">
                <a:lumMod val="90000"/>
              </a:schemeClr>
            </a:solidFill>
          </a:ln>
        </p:spPr>
        <p:style>
          <a:lnRef idx="1">
            <a:schemeClr val="dk1"/>
          </a:lnRef>
          <a:fillRef idx="0">
            <a:schemeClr val="dk1"/>
          </a:fillRef>
          <a:effectRef idx="0">
            <a:schemeClr val="dk1"/>
          </a:effectRef>
          <a:fontRef idx="minor">
            <a:schemeClr val="tx1"/>
          </a:fontRef>
        </p:style>
      </p:cxnSp>
      <p:pic>
        <p:nvPicPr>
          <p:cNvPr id="9" name="Picture 189" descr="9810B4Q1"/>
          <p:cNvPicPr>
            <a:picLocks noChangeAspect="1" noChangeArrowheads="1"/>
          </p:cNvPicPr>
          <p:nvPr/>
        </p:nvPicPr>
        <p:blipFill>
          <a:blip r:embed="rId4">
            <a:lum bright="18000" contrast="24000"/>
          </a:blip>
          <a:srcRect l="14999" r="11667"/>
          <a:stretch>
            <a:fillRect/>
          </a:stretch>
        </p:blipFill>
        <p:spPr bwMode="auto">
          <a:xfrm>
            <a:off x="328613" y="1340768"/>
            <a:ext cx="2395537" cy="2451100"/>
          </a:xfrm>
          <a:prstGeom prst="rect">
            <a:avLst/>
          </a:prstGeom>
          <a:ln>
            <a:noFill/>
          </a:ln>
          <a:effectLst>
            <a:softEdge rad="112500"/>
          </a:effectLst>
        </p:spPr>
      </p:pic>
      <p:pic>
        <p:nvPicPr>
          <p:cNvPr id="10" name="Picture 190" descr="990212B4Q1"/>
          <p:cNvPicPr>
            <a:picLocks noChangeAspect="1" noChangeArrowheads="1"/>
          </p:cNvPicPr>
          <p:nvPr/>
        </p:nvPicPr>
        <p:blipFill>
          <a:blip r:embed="rId5">
            <a:lum bright="6000" contrast="48000"/>
          </a:blip>
          <a:srcRect l="6702" r="22932"/>
          <a:stretch>
            <a:fillRect/>
          </a:stretch>
        </p:blipFill>
        <p:spPr bwMode="auto">
          <a:xfrm>
            <a:off x="338138" y="4276725"/>
            <a:ext cx="2417762" cy="2581275"/>
          </a:xfrm>
          <a:prstGeom prst="rect">
            <a:avLst/>
          </a:prstGeom>
          <a:ln>
            <a:noFill/>
          </a:ln>
          <a:effectLst>
            <a:softEdge rad="112500"/>
          </a:effectLst>
        </p:spPr>
      </p:pic>
      <p:sp>
        <p:nvSpPr>
          <p:cNvPr id="11" name="Rectangle 193"/>
          <p:cNvSpPr>
            <a:spLocks noChangeArrowheads="1"/>
          </p:cNvSpPr>
          <p:nvPr/>
        </p:nvSpPr>
        <p:spPr bwMode="auto">
          <a:xfrm>
            <a:off x="852488" y="2025648"/>
            <a:ext cx="168275" cy="168275"/>
          </a:xfrm>
          <a:prstGeom prst="rect">
            <a:avLst/>
          </a:prstGeom>
          <a:noFill/>
          <a:ln w="9525">
            <a:noFill/>
            <a:miter lim="800000"/>
            <a:headEnd/>
            <a:tailEnd/>
          </a:ln>
        </p:spPr>
        <p:txBody>
          <a:bodyPr/>
          <a:lstStyle/>
          <a:p>
            <a:endParaRPr lang="en-US" sz="1800"/>
          </a:p>
        </p:txBody>
      </p:sp>
      <p:sp>
        <p:nvSpPr>
          <p:cNvPr id="12" name="Line 194"/>
          <p:cNvSpPr>
            <a:spLocks noChangeShapeType="1"/>
          </p:cNvSpPr>
          <p:nvPr/>
        </p:nvSpPr>
        <p:spPr bwMode="auto">
          <a:xfrm>
            <a:off x="1463040" y="3529326"/>
            <a:ext cx="0" cy="985838"/>
          </a:xfrm>
          <a:prstGeom prst="line">
            <a:avLst/>
          </a:prstGeom>
          <a:noFill/>
          <a:ln w="57150">
            <a:solidFill>
              <a:srgbClr val="660066"/>
            </a:solidFill>
            <a:round/>
            <a:headEnd/>
            <a:tailEnd type="triangle" w="med" len="med"/>
          </a:ln>
        </p:spPr>
        <p:txBody>
          <a:bodyPr/>
          <a:lstStyle/>
          <a:p>
            <a:endParaRPr lang="en-US"/>
          </a:p>
        </p:txBody>
      </p:sp>
      <p:sp>
        <p:nvSpPr>
          <p:cNvPr id="14" name="TextBox 13"/>
          <p:cNvSpPr txBox="1"/>
          <p:nvPr/>
        </p:nvSpPr>
        <p:spPr>
          <a:xfrm>
            <a:off x="1463040" y="3717032"/>
            <a:ext cx="1917963" cy="523220"/>
          </a:xfrm>
          <a:prstGeom prst="rect">
            <a:avLst/>
          </a:prstGeom>
          <a:noFill/>
        </p:spPr>
        <p:txBody>
          <a:bodyPr wrap="none">
            <a:spAutoFit/>
          </a:bodyPr>
          <a:lstStyle/>
          <a:p>
            <a:pPr>
              <a:defRPr/>
            </a:pPr>
            <a:r>
              <a:rPr lang="en-US" sz="2800" b="1" dirty="0" smtClean="0">
                <a:solidFill>
                  <a:srgbClr val="660066"/>
                </a:solidFill>
                <a:latin typeface="+mn-lt"/>
                <a:ea typeface="ＭＳ Ｐゴシック" charset="-128"/>
                <a:cs typeface="ＭＳ Ｐゴシック" charset="-128"/>
              </a:rPr>
              <a:t>+ 30 ppb TP</a:t>
            </a:r>
            <a:endParaRPr lang="en-US" sz="2800" b="1" dirty="0">
              <a:solidFill>
                <a:srgbClr val="660066"/>
              </a:solidFill>
              <a:latin typeface="+mn-lt"/>
              <a:ea typeface="ＭＳ Ｐゴシック" charset="-128"/>
              <a:cs typeface="ＭＳ Ｐゴシック" charset="-128"/>
            </a:endParaRPr>
          </a:p>
        </p:txBody>
      </p:sp>
      <p:grpSp>
        <p:nvGrpSpPr>
          <p:cNvPr id="34" name="Group 33"/>
          <p:cNvGrpSpPr/>
          <p:nvPr/>
        </p:nvGrpSpPr>
        <p:grpSpPr>
          <a:xfrm>
            <a:off x="3577400" y="759458"/>
            <a:ext cx="5132260" cy="5992030"/>
            <a:chOff x="3577400" y="759458"/>
            <a:chExt cx="5132260" cy="5992030"/>
          </a:xfrm>
        </p:grpSpPr>
        <p:grpSp>
          <p:nvGrpSpPr>
            <p:cNvPr id="31" name="Group 30"/>
            <p:cNvGrpSpPr/>
            <p:nvPr/>
          </p:nvGrpSpPr>
          <p:grpSpPr>
            <a:xfrm>
              <a:off x="3996882" y="1308098"/>
              <a:ext cx="4712778" cy="5443390"/>
              <a:chOff x="3996882" y="1308098"/>
              <a:chExt cx="4712778" cy="5443390"/>
            </a:xfrm>
          </p:grpSpPr>
          <p:graphicFrame>
            <p:nvGraphicFramePr>
              <p:cNvPr id="15" name="Chart 14"/>
              <p:cNvGraphicFramePr>
                <a:graphicFrameLocks/>
              </p:cNvGraphicFramePr>
              <p:nvPr>
                <p:extLst>
                  <p:ext uri="{D42A27DB-BD31-4B8C-83A1-F6EECF244321}">
                    <p14:modId xmlns:p14="http://schemas.microsoft.com/office/powerpoint/2010/main" val="2524235322"/>
                  </p:ext>
                </p:extLst>
              </p:nvPr>
            </p:nvGraphicFramePr>
            <p:xfrm>
              <a:off x="4137660" y="1308098"/>
              <a:ext cx="4572000" cy="205232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Chart 15"/>
              <p:cNvGraphicFramePr>
                <a:graphicFrameLocks/>
              </p:cNvGraphicFramePr>
              <p:nvPr>
                <p:extLst>
                  <p:ext uri="{D42A27DB-BD31-4B8C-83A1-F6EECF244321}">
                    <p14:modId xmlns:p14="http://schemas.microsoft.com/office/powerpoint/2010/main" val="3963528707"/>
                  </p:ext>
                </p:extLst>
              </p:nvPr>
            </p:nvGraphicFramePr>
            <p:xfrm>
              <a:off x="3996882" y="3360420"/>
              <a:ext cx="4572001"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17" name="Content Placeholder 2"/>
              <p:cNvSpPr txBox="1">
                <a:spLocks/>
              </p:cNvSpPr>
              <p:nvPr/>
            </p:nvSpPr>
            <p:spPr bwMode="auto">
              <a:xfrm>
                <a:off x="6052824" y="1342388"/>
                <a:ext cx="1605843" cy="742950"/>
              </a:xfrm>
              <a:prstGeom prst="rect">
                <a:avLst/>
              </a:prstGeom>
              <a:noFill/>
              <a:ln w="9525">
                <a:noFill/>
                <a:miter lim="800000"/>
                <a:headEnd/>
                <a:tailEnd/>
              </a:ln>
            </p:spPr>
            <p:txBody>
              <a:bodyPr vert="horz" wrap="square" lIns="100584"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ts val="0"/>
                  </a:spcBef>
                  <a:spcAft>
                    <a:spcPct val="0"/>
                  </a:spcAft>
                  <a:buClr>
                    <a:schemeClr val="tx2"/>
                  </a:buClr>
                  <a:buSzPct val="95000"/>
                  <a:tabLst/>
                  <a:defRPr/>
                </a:pPr>
                <a:r>
                  <a:rPr lang="en-US" sz="2000" dirty="0" smtClean="0">
                    <a:latin typeface="+mj-lt"/>
                    <a:cs typeface="ＭＳ Ｐゴシック" charset="-128"/>
                  </a:rPr>
                  <a:t>Biomass</a:t>
                </a:r>
              </a:p>
              <a:p>
                <a:pPr marL="0" marR="0" lvl="0" indent="0" algn="l" defTabSz="914400" rtl="0" eaLnBrk="0" fontAlgn="base" latinLnBrk="0" hangingPunct="0">
                  <a:lnSpc>
                    <a:spcPct val="100000"/>
                  </a:lnSpc>
                  <a:spcBef>
                    <a:spcPts val="0"/>
                  </a:spcBef>
                  <a:spcAft>
                    <a:spcPct val="0"/>
                  </a:spcAft>
                  <a:buClr>
                    <a:schemeClr val="tx2"/>
                  </a:buClr>
                  <a:buSzPct val="95000"/>
                  <a:tabLst/>
                  <a:defRPr/>
                </a:pPr>
                <a:endParaRPr lang="en-US" sz="2000" dirty="0" smtClean="0">
                  <a:latin typeface="+mj-lt"/>
                  <a:cs typeface="ＭＳ Ｐゴシック" charset="-128"/>
                </a:endParaRPr>
              </a:p>
            </p:txBody>
          </p:sp>
          <p:sp>
            <p:nvSpPr>
              <p:cNvPr id="18" name="Content Placeholder 2"/>
              <p:cNvSpPr txBox="1">
                <a:spLocks/>
              </p:cNvSpPr>
              <p:nvPr/>
            </p:nvSpPr>
            <p:spPr bwMode="auto">
              <a:xfrm>
                <a:off x="5896614" y="3422648"/>
                <a:ext cx="1796343" cy="742950"/>
              </a:xfrm>
              <a:prstGeom prst="rect">
                <a:avLst/>
              </a:prstGeom>
              <a:noFill/>
              <a:ln w="9525">
                <a:noFill/>
                <a:miter lim="800000"/>
                <a:headEnd/>
                <a:tailEnd/>
              </a:ln>
            </p:spPr>
            <p:txBody>
              <a:bodyPr vert="horz" wrap="square" lIns="100584"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ts val="0"/>
                  </a:spcBef>
                  <a:spcAft>
                    <a:spcPct val="0"/>
                  </a:spcAft>
                  <a:buClr>
                    <a:schemeClr val="tx2"/>
                  </a:buClr>
                  <a:buSzPct val="95000"/>
                  <a:tabLst/>
                  <a:defRPr/>
                </a:pPr>
                <a:r>
                  <a:rPr lang="en-US" sz="2000" dirty="0" smtClean="0">
                    <a:latin typeface="+mj-lt"/>
                    <a:cs typeface="ＭＳ Ｐゴシック" charset="-128"/>
                  </a:rPr>
                  <a:t>Phosphorus</a:t>
                </a:r>
              </a:p>
              <a:p>
                <a:pPr marL="0" marR="0" lvl="0" indent="0" algn="l" defTabSz="914400" rtl="0" eaLnBrk="0" fontAlgn="base" latinLnBrk="0" hangingPunct="0">
                  <a:lnSpc>
                    <a:spcPct val="100000"/>
                  </a:lnSpc>
                  <a:spcBef>
                    <a:spcPts val="0"/>
                  </a:spcBef>
                  <a:spcAft>
                    <a:spcPct val="0"/>
                  </a:spcAft>
                  <a:buClr>
                    <a:schemeClr val="tx2"/>
                  </a:buClr>
                  <a:buSzPct val="95000"/>
                  <a:tabLst/>
                  <a:defRPr/>
                </a:pPr>
                <a:endParaRPr lang="en-US" sz="2000" dirty="0" smtClean="0">
                  <a:latin typeface="+mj-lt"/>
                  <a:cs typeface="ＭＳ Ｐゴシック" charset="-128"/>
                </a:endParaRPr>
              </a:p>
            </p:txBody>
          </p:sp>
          <p:sp>
            <p:nvSpPr>
              <p:cNvPr id="19" name="TextBox 18"/>
              <p:cNvSpPr txBox="1"/>
              <p:nvPr/>
            </p:nvSpPr>
            <p:spPr>
              <a:xfrm rot="17721357">
                <a:off x="3678865" y="5777119"/>
                <a:ext cx="1610184" cy="338554"/>
              </a:xfrm>
              <a:prstGeom prst="rect">
                <a:avLst/>
              </a:prstGeom>
              <a:noFill/>
            </p:spPr>
            <p:txBody>
              <a:bodyPr wrap="none" rtlCol="0">
                <a:spAutoFit/>
              </a:bodyPr>
              <a:lstStyle/>
              <a:p>
                <a:r>
                  <a:rPr lang="en-US" sz="1600" dirty="0" smtClean="0">
                    <a:solidFill>
                      <a:srgbClr val="52E320"/>
                    </a:solidFill>
                    <a:latin typeface="+mj-lt"/>
                  </a:rPr>
                  <a:t>Artificial Stream</a:t>
                </a:r>
                <a:endParaRPr lang="en-US" sz="1600" dirty="0">
                  <a:solidFill>
                    <a:srgbClr val="52E320"/>
                  </a:solidFill>
                  <a:latin typeface="+mj-lt"/>
                </a:endParaRPr>
              </a:p>
            </p:txBody>
          </p:sp>
          <p:sp>
            <p:nvSpPr>
              <p:cNvPr id="20" name="TextBox 19"/>
              <p:cNvSpPr txBox="1"/>
              <p:nvPr/>
            </p:nvSpPr>
            <p:spPr>
              <a:xfrm rot="17721357">
                <a:off x="4528753" y="5443049"/>
                <a:ext cx="870816" cy="338554"/>
              </a:xfrm>
              <a:prstGeom prst="rect">
                <a:avLst/>
              </a:prstGeom>
              <a:noFill/>
            </p:spPr>
            <p:txBody>
              <a:bodyPr wrap="none" rtlCol="0">
                <a:spAutoFit/>
              </a:bodyPr>
              <a:lstStyle/>
              <a:p>
                <a:r>
                  <a:rPr lang="en-US" sz="1600" dirty="0" smtClean="0">
                    <a:solidFill>
                      <a:srgbClr val="52E320"/>
                    </a:solidFill>
                    <a:latin typeface="+mj-lt"/>
                  </a:rPr>
                  <a:t>Effluent</a:t>
                </a:r>
                <a:endParaRPr lang="en-US" sz="1600" dirty="0">
                  <a:solidFill>
                    <a:srgbClr val="52E320"/>
                  </a:solidFill>
                  <a:latin typeface="+mj-lt"/>
                </a:endParaRPr>
              </a:p>
            </p:txBody>
          </p:sp>
          <p:sp>
            <p:nvSpPr>
              <p:cNvPr id="21" name="TextBox 20"/>
              <p:cNvSpPr txBox="1"/>
              <p:nvPr/>
            </p:nvSpPr>
            <p:spPr>
              <a:xfrm rot="17721357">
                <a:off x="4825077" y="5448812"/>
                <a:ext cx="934166" cy="338554"/>
              </a:xfrm>
              <a:prstGeom prst="rect">
                <a:avLst/>
              </a:prstGeom>
              <a:noFill/>
            </p:spPr>
            <p:txBody>
              <a:bodyPr wrap="none" rtlCol="0">
                <a:spAutoFit/>
              </a:bodyPr>
              <a:lstStyle/>
              <a:p>
                <a:r>
                  <a:rPr lang="en-US" sz="1600" dirty="0" smtClean="0">
                    <a:solidFill>
                      <a:srgbClr val="52E320"/>
                    </a:solidFill>
                    <a:latin typeface="+mj-lt"/>
                  </a:rPr>
                  <a:t>Marshes</a:t>
                </a:r>
                <a:endParaRPr lang="en-US" sz="1600" dirty="0">
                  <a:solidFill>
                    <a:srgbClr val="52E320"/>
                  </a:solidFill>
                  <a:latin typeface="+mj-lt"/>
                </a:endParaRPr>
              </a:p>
            </p:txBody>
          </p:sp>
          <p:sp>
            <p:nvSpPr>
              <p:cNvPr id="22" name="TextBox 21"/>
              <p:cNvSpPr txBox="1"/>
              <p:nvPr/>
            </p:nvSpPr>
            <p:spPr>
              <a:xfrm rot="17721357">
                <a:off x="5305972" y="5345065"/>
                <a:ext cx="704552" cy="338554"/>
              </a:xfrm>
              <a:prstGeom prst="rect">
                <a:avLst/>
              </a:prstGeom>
              <a:noFill/>
            </p:spPr>
            <p:txBody>
              <a:bodyPr wrap="none" rtlCol="0">
                <a:spAutoFit/>
              </a:bodyPr>
              <a:lstStyle/>
              <a:p>
                <a:r>
                  <a:rPr lang="en-US" sz="1600" dirty="0" smtClean="0">
                    <a:solidFill>
                      <a:srgbClr val="52E320"/>
                    </a:solidFill>
                    <a:latin typeface="+mj-lt"/>
                  </a:rPr>
                  <a:t>Lakes</a:t>
                </a:r>
                <a:endParaRPr lang="en-US" sz="1600" dirty="0">
                  <a:solidFill>
                    <a:srgbClr val="52E320"/>
                  </a:solidFill>
                  <a:latin typeface="+mj-lt"/>
                </a:endParaRPr>
              </a:p>
            </p:txBody>
          </p:sp>
          <p:sp>
            <p:nvSpPr>
              <p:cNvPr id="23" name="TextBox 22"/>
              <p:cNvSpPr txBox="1"/>
              <p:nvPr/>
            </p:nvSpPr>
            <p:spPr>
              <a:xfrm rot="17721357">
                <a:off x="5605976" y="5368577"/>
                <a:ext cx="728405" cy="338554"/>
              </a:xfrm>
              <a:prstGeom prst="rect">
                <a:avLst/>
              </a:prstGeom>
              <a:noFill/>
            </p:spPr>
            <p:txBody>
              <a:bodyPr wrap="none" rtlCol="0">
                <a:spAutoFit/>
              </a:bodyPr>
              <a:lstStyle/>
              <a:p>
                <a:r>
                  <a:rPr lang="en-US" sz="1600" dirty="0" smtClean="0">
                    <a:solidFill>
                      <a:srgbClr val="52E320"/>
                    </a:solidFill>
                    <a:latin typeface="+mj-lt"/>
                  </a:rPr>
                  <a:t>Ponds</a:t>
                </a:r>
                <a:endParaRPr lang="en-US" sz="1600" dirty="0">
                  <a:solidFill>
                    <a:srgbClr val="52E320"/>
                  </a:solidFill>
                  <a:latin typeface="+mj-lt"/>
                </a:endParaRPr>
              </a:p>
            </p:txBody>
          </p:sp>
          <p:sp>
            <p:nvSpPr>
              <p:cNvPr id="24" name="TextBox 23"/>
              <p:cNvSpPr txBox="1"/>
              <p:nvPr/>
            </p:nvSpPr>
            <p:spPr>
              <a:xfrm rot="17721357">
                <a:off x="6437737" y="5455113"/>
                <a:ext cx="922817" cy="338554"/>
              </a:xfrm>
              <a:prstGeom prst="rect">
                <a:avLst/>
              </a:prstGeom>
              <a:noFill/>
            </p:spPr>
            <p:txBody>
              <a:bodyPr wrap="none" rtlCol="0">
                <a:spAutoFit/>
              </a:bodyPr>
              <a:lstStyle/>
              <a:p>
                <a:r>
                  <a:rPr lang="en-US" sz="1600" dirty="0" smtClean="0">
                    <a:solidFill>
                      <a:srgbClr val="52E320"/>
                    </a:solidFill>
                    <a:latin typeface="+mj-lt"/>
                  </a:rPr>
                  <a:t>Streams</a:t>
                </a:r>
                <a:endParaRPr lang="en-US" sz="1600" dirty="0">
                  <a:solidFill>
                    <a:srgbClr val="52E320"/>
                  </a:solidFill>
                  <a:latin typeface="+mj-lt"/>
                </a:endParaRPr>
              </a:p>
            </p:txBody>
          </p:sp>
          <p:sp>
            <p:nvSpPr>
              <p:cNvPr id="25" name="TextBox 24"/>
              <p:cNvSpPr txBox="1"/>
              <p:nvPr/>
            </p:nvSpPr>
            <p:spPr>
              <a:xfrm rot="17721357">
                <a:off x="6624230" y="5506014"/>
                <a:ext cx="1136658" cy="338554"/>
              </a:xfrm>
              <a:prstGeom prst="rect">
                <a:avLst/>
              </a:prstGeom>
              <a:noFill/>
            </p:spPr>
            <p:txBody>
              <a:bodyPr wrap="none" rtlCol="0">
                <a:spAutoFit/>
              </a:bodyPr>
              <a:lstStyle/>
              <a:p>
                <a:r>
                  <a:rPr lang="en-US" sz="1600" dirty="0" smtClean="0">
                    <a:solidFill>
                      <a:srgbClr val="FF0000"/>
                    </a:solidFill>
                    <a:latin typeface="+mj-lt"/>
                  </a:rPr>
                  <a:t>Everglades</a:t>
                </a:r>
                <a:endParaRPr lang="en-US" sz="1600" dirty="0">
                  <a:solidFill>
                    <a:srgbClr val="FF0000"/>
                  </a:solidFill>
                  <a:latin typeface="+mj-lt"/>
                </a:endParaRPr>
              </a:p>
            </p:txBody>
          </p:sp>
          <p:sp>
            <p:nvSpPr>
              <p:cNvPr id="26" name="TextBox 25"/>
              <p:cNvSpPr txBox="1"/>
              <p:nvPr/>
            </p:nvSpPr>
            <p:spPr>
              <a:xfrm rot="17721357">
                <a:off x="5916323" y="5355504"/>
                <a:ext cx="725583" cy="338554"/>
              </a:xfrm>
              <a:prstGeom prst="rect">
                <a:avLst/>
              </a:prstGeom>
              <a:noFill/>
            </p:spPr>
            <p:txBody>
              <a:bodyPr wrap="none" rtlCol="0">
                <a:spAutoFit/>
              </a:bodyPr>
              <a:lstStyle/>
              <a:p>
                <a:r>
                  <a:rPr lang="en-US" sz="1600" dirty="0" smtClean="0">
                    <a:solidFill>
                      <a:srgbClr val="52E320"/>
                    </a:solidFill>
                    <a:latin typeface="+mj-lt"/>
                  </a:rPr>
                  <a:t>Rivers</a:t>
                </a:r>
                <a:endParaRPr lang="en-US" sz="1600" dirty="0">
                  <a:solidFill>
                    <a:srgbClr val="52E320"/>
                  </a:solidFill>
                  <a:latin typeface="+mj-lt"/>
                </a:endParaRPr>
              </a:p>
            </p:txBody>
          </p:sp>
          <p:sp>
            <p:nvSpPr>
              <p:cNvPr id="27" name="TextBox 26"/>
              <p:cNvSpPr txBox="1"/>
              <p:nvPr/>
            </p:nvSpPr>
            <p:spPr>
              <a:xfrm rot="17721357">
                <a:off x="6968528" y="5480751"/>
                <a:ext cx="1080745" cy="338554"/>
              </a:xfrm>
              <a:prstGeom prst="rect">
                <a:avLst/>
              </a:prstGeom>
              <a:noFill/>
            </p:spPr>
            <p:txBody>
              <a:bodyPr wrap="none" rtlCol="0">
                <a:spAutoFit/>
              </a:bodyPr>
              <a:lstStyle/>
              <a:p>
                <a:r>
                  <a:rPr lang="en-US" sz="1600" dirty="0" smtClean="0">
                    <a:solidFill>
                      <a:srgbClr val="FF9933"/>
                    </a:solidFill>
                    <a:latin typeface="+mj-lt"/>
                  </a:rPr>
                  <a:t>Caribbean</a:t>
                </a:r>
                <a:endParaRPr lang="en-US" sz="1600" dirty="0">
                  <a:solidFill>
                    <a:srgbClr val="FF9933"/>
                  </a:solidFill>
                  <a:latin typeface="+mj-lt"/>
                </a:endParaRPr>
              </a:p>
            </p:txBody>
          </p:sp>
          <p:sp>
            <p:nvSpPr>
              <p:cNvPr id="28" name="TextBox 27"/>
              <p:cNvSpPr txBox="1"/>
              <p:nvPr/>
            </p:nvSpPr>
            <p:spPr>
              <a:xfrm rot="17721357">
                <a:off x="7477253" y="5402210"/>
                <a:ext cx="804527" cy="338554"/>
              </a:xfrm>
              <a:prstGeom prst="rect">
                <a:avLst/>
              </a:prstGeom>
              <a:noFill/>
            </p:spPr>
            <p:txBody>
              <a:bodyPr wrap="none" rtlCol="0">
                <a:spAutoFit/>
              </a:bodyPr>
              <a:lstStyle/>
              <a:p>
                <a:r>
                  <a:rPr lang="en-US" sz="1600" dirty="0" smtClean="0">
                    <a:solidFill>
                      <a:srgbClr val="0000FF"/>
                    </a:solidFill>
                    <a:latin typeface="+mj-lt"/>
                  </a:rPr>
                  <a:t>Canada</a:t>
                </a:r>
                <a:endParaRPr lang="en-US" sz="1600" dirty="0">
                  <a:solidFill>
                    <a:srgbClr val="0000FF"/>
                  </a:solidFill>
                  <a:latin typeface="+mj-lt"/>
                </a:endParaRPr>
              </a:p>
            </p:txBody>
          </p:sp>
          <p:sp>
            <p:nvSpPr>
              <p:cNvPr id="29" name="TextBox 28"/>
              <p:cNvSpPr txBox="1"/>
              <p:nvPr/>
            </p:nvSpPr>
            <p:spPr>
              <a:xfrm rot="17721357">
                <a:off x="5843184" y="5592697"/>
                <a:ext cx="1328505" cy="338554"/>
              </a:xfrm>
              <a:prstGeom prst="rect">
                <a:avLst/>
              </a:prstGeom>
              <a:noFill/>
            </p:spPr>
            <p:txBody>
              <a:bodyPr wrap="none" rtlCol="0">
                <a:spAutoFit/>
              </a:bodyPr>
              <a:lstStyle/>
              <a:p>
                <a:r>
                  <a:rPr lang="en-US" sz="1600" dirty="0" smtClean="0">
                    <a:solidFill>
                      <a:srgbClr val="52E320"/>
                    </a:solidFill>
                    <a:latin typeface="+mj-lt"/>
                  </a:rPr>
                  <a:t>Salt Marshes</a:t>
                </a:r>
                <a:endParaRPr lang="en-US" sz="1600" dirty="0">
                  <a:solidFill>
                    <a:srgbClr val="52E320"/>
                  </a:solidFill>
                  <a:latin typeface="+mj-lt"/>
                </a:endParaRPr>
              </a:p>
            </p:txBody>
          </p:sp>
          <p:sp>
            <p:nvSpPr>
              <p:cNvPr id="30" name="TextBox 29"/>
              <p:cNvSpPr txBox="1"/>
              <p:nvPr/>
            </p:nvSpPr>
            <p:spPr>
              <a:xfrm rot="17721357">
                <a:off x="7454446" y="5646050"/>
                <a:ext cx="1337826" cy="338554"/>
              </a:xfrm>
              <a:prstGeom prst="rect">
                <a:avLst/>
              </a:prstGeom>
              <a:noFill/>
            </p:spPr>
            <p:txBody>
              <a:bodyPr wrap="none" rtlCol="0">
                <a:spAutoFit/>
              </a:bodyPr>
              <a:lstStyle/>
              <a:p>
                <a:r>
                  <a:rPr lang="en-US" sz="1600" dirty="0" smtClean="0">
                    <a:solidFill>
                      <a:srgbClr val="660066"/>
                    </a:solidFill>
                    <a:latin typeface="+mj-lt"/>
                  </a:rPr>
                  <a:t>Everglades +P</a:t>
                </a:r>
                <a:endParaRPr lang="en-US" sz="1600" dirty="0">
                  <a:solidFill>
                    <a:srgbClr val="660066"/>
                  </a:solidFill>
                  <a:latin typeface="+mj-lt"/>
                </a:endParaRPr>
              </a:p>
            </p:txBody>
          </p:sp>
        </p:grpSp>
        <p:sp>
          <p:nvSpPr>
            <p:cNvPr id="32" name="Content Placeholder 2"/>
            <p:cNvSpPr txBox="1">
              <a:spLocks/>
            </p:cNvSpPr>
            <p:nvPr/>
          </p:nvSpPr>
          <p:spPr bwMode="auto">
            <a:xfrm rot="16200000">
              <a:off x="3158336" y="1190905"/>
              <a:ext cx="1605843" cy="742950"/>
            </a:xfrm>
            <a:prstGeom prst="rect">
              <a:avLst/>
            </a:prstGeom>
            <a:noFill/>
            <a:ln w="9525">
              <a:noFill/>
              <a:miter lim="800000"/>
              <a:headEnd/>
              <a:tailEnd/>
            </a:ln>
          </p:spPr>
          <p:txBody>
            <a:bodyPr vert="horz" wrap="square" lIns="100584"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ts val="0"/>
                </a:spcBef>
                <a:spcAft>
                  <a:spcPct val="0"/>
                </a:spcAft>
                <a:buClr>
                  <a:schemeClr val="tx2"/>
                </a:buClr>
                <a:buSzPct val="95000"/>
                <a:tabLst/>
                <a:defRPr/>
              </a:pPr>
              <a:r>
                <a:rPr lang="en-US" sz="2000" dirty="0" smtClean="0">
                  <a:latin typeface="+mj-lt"/>
                  <a:cs typeface="ＭＳ Ｐゴシック" charset="-128"/>
                </a:rPr>
                <a:t>g/m</a:t>
              </a:r>
              <a:r>
                <a:rPr lang="en-US" sz="2000" baseline="30000" dirty="0" smtClean="0">
                  <a:latin typeface="+mj-lt"/>
                  <a:cs typeface="ＭＳ Ｐゴシック" charset="-128"/>
                </a:rPr>
                <a:t>2</a:t>
              </a:r>
            </a:p>
            <a:p>
              <a:pPr marL="0" marR="0" lvl="0" indent="0" algn="l" defTabSz="914400" rtl="0" eaLnBrk="0" fontAlgn="base" latinLnBrk="0" hangingPunct="0">
                <a:lnSpc>
                  <a:spcPct val="100000"/>
                </a:lnSpc>
                <a:spcBef>
                  <a:spcPts val="0"/>
                </a:spcBef>
                <a:spcAft>
                  <a:spcPct val="0"/>
                </a:spcAft>
                <a:buClr>
                  <a:schemeClr val="tx2"/>
                </a:buClr>
                <a:buSzPct val="95000"/>
                <a:tabLst/>
                <a:defRPr/>
              </a:pPr>
              <a:endParaRPr lang="en-US" sz="2000" dirty="0" smtClean="0">
                <a:latin typeface="+mj-lt"/>
                <a:cs typeface="ＭＳ Ｐゴシック" charset="-128"/>
              </a:endParaRPr>
            </a:p>
          </p:txBody>
        </p:sp>
        <p:sp>
          <p:nvSpPr>
            <p:cNvPr id="33" name="Content Placeholder 2"/>
            <p:cNvSpPr txBox="1">
              <a:spLocks/>
            </p:cNvSpPr>
            <p:nvPr/>
          </p:nvSpPr>
          <p:spPr bwMode="auto">
            <a:xfrm rot="16200000">
              <a:off x="3145953" y="3266071"/>
              <a:ext cx="1605843" cy="742950"/>
            </a:xfrm>
            <a:prstGeom prst="rect">
              <a:avLst/>
            </a:prstGeom>
            <a:noFill/>
            <a:ln w="9525">
              <a:noFill/>
              <a:miter lim="800000"/>
              <a:headEnd/>
              <a:tailEnd/>
            </a:ln>
          </p:spPr>
          <p:txBody>
            <a:bodyPr vert="horz" wrap="square" lIns="100584"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ts val="0"/>
                </a:spcBef>
                <a:spcAft>
                  <a:spcPct val="0"/>
                </a:spcAft>
                <a:buClr>
                  <a:schemeClr val="tx2"/>
                </a:buClr>
                <a:buSzPct val="95000"/>
                <a:tabLst/>
                <a:defRPr/>
              </a:pPr>
              <a:r>
                <a:rPr lang="en-US" sz="2000" dirty="0" err="1" smtClean="0">
                  <a:latin typeface="+mj-lt"/>
                  <a:cs typeface="ＭＳ Ｐゴシック" charset="-128"/>
                </a:rPr>
                <a:t>ug</a:t>
              </a:r>
              <a:r>
                <a:rPr lang="en-US" sz="2000" dirty="0" smtClean="0">
                  <a:latin typeface="+mj-lt"/>
                  <a:cs typeface="ＭＳ Ｐゴシック" charset="-128"/>
                </a:rPr>
                <a:t>/g</a:t>
              </a:r>
              <a:endParaRPr lang="en-US" sz="2000" baseline="30000" dirty="0" smtClean="0">
                <a:latin typeface="+mj-lt"/>
                <a:cs typeface="ＭＳ Ｐゴシック" charset="-128"/>
              </a:endParaRPr>
            </a:p>
            <a:p>
              <a:pPr marL="0" marR="0" lvl="0" indent="0" algn="l" defTabSz="914400" rtl="0" eaLnBrk="0" fontAlgn="base" latinLnBrk="0" hangingPunct="0">
                <a:lnSpc>
                  <a:spcPct val="100000"/>
                </a:lnSpc>
                <a:spcBef>
                  <a:spcPts val="0"/>
                </a:spcBef>
                <a:spcAft>
                  <a:spcPct val="0"/>
                </a:spcAft>
                <a:buClr>
                  <a:schemeClr val="tx2"/>
                </a:buClr>
                <a:buSzPct val="95000"/>
                <a:tabLst/>
                <a:defRPr/>
              </a:pPr>
              <a:endParaRPr lang="en-US" sz="2000" dirty="0" smtClean="0">
                <a:latin typeface="+mj-lt"/>
                <a:cs typeface="ＭＳ Ｐゴシック" charset="-128"/>
              </a:endParaRPr>
            </a:p>
          </p:txBody>
        </p:sp>
      </p:grpSp>
      <p:sp>
        <p:nvSpPr>
          <p:cNvPr id="35" name="Content Placeholder 2"/>
          <p:cNvSpPr txBox="1">
            <a:spLocks/>
          </p:cNvSpPr>
          <p:nvPr/>
        </p:nvSpPr>
        <p:spPr bwMode="auto">
          <a:xfrm>
            <a:off x="1353061" y="156404"/>
            <a:ext cx="7520939" cy="594360"/>
          </a:xfrm>
          <a:prstGeom prst="rect">
            <a:avLst/>
          </a:prstGeom>
          <a:noFill/>
          <a:ln w="9525">
            <a:noFill/>
            <a:miter lim="800000"/>
            <a:headEnd/>
            <a:tailEnd/>
          </a:ln>
        </p:spPr>
        <p:txBody>
          <a:bodyPr vert="horz" wrap="square" lIns="100584" tIns="45720" rIns="91440" bIns="45720" numCol="1" anchor="b" anchorCtr="0" compatLnSpc="1">
            <a:prstTxWarp prst="textNoShape">
              <a:avLst/>
            </a:prstTxWarp>
          </a:bodyPr>
          <a:lstStyle/>
          <a:p>
            <a:r>
              <a:rPr lang="en-US" sz="2400" dirty="0" smtClean="0"/>
              <a:t>Is low P status linked to patterns in biomass and diversity?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grayscl/>
            <a:lum bright="20000"/>
          </a:blip>
          <a:srcRect/>
          <a:stretch>
            <a:fillRect/>
          </a:stretch>
        </p:blipFill>
        <p:spPr bwMode="auto">
          <a:xfrm>
            <a:off x="0" y="0"/>
            <a:ext cx="1047944" cy="1047944"/>
          </a:xfrm>
          <a:prstGeom prst="rect">
            <a:avLst/>
          </a:prstGeom>
          <a:ln w="38100" cap="sq">
            <a:noFill/>
            <a:prstDash val="solid"/>
            <a:miter lim="800000"/>
          </a:ln>
          <a:effectLst>
            <a:outerShdw blurRad="50800" dist="38100" dir="2700000" algn="tl" rotWithShape="0">
              <a:srgbClr val="000000">
                <a:alpha val="43000"/>
              </a:srgbClr>
            </a:outerShdw>
          </a:effectLst>
        </p:spPr>
      </p:pic>
      <p:cxnSp>
        <p:nvCxnSpPr>
          <p:cNvPr id="31" name="Straight Connector 30"/>
          <p:cNvCxnSpPr/>
          <p:nvPr/>
        </p:nvCxnSpPr>
        <p:spPr>
          <a:xfrm>
            <a:off x="0" y="1047944"/>
            <a:ext cx="9143999" cy="0"/>
          </a:xfrm>
          <a:prstGeom prst="line">
            <a:avLst/>
          </a:prstGeom>
          <a:ln w="38100">
            <a:solidFill>
              <a:schemeClr val="tx2">
                <a:lumMod val="90000"/>
              </a:schemeClr>
            </a:solidFill>
          </a:ln>
        </p:spPr>
        <p:style>
          <a:lnRef idx="1">
            <a:schemeClr val="dk1"/>
          </a:lnRef>
          <a:fillRef idx="0">
            <a:schemeClr val="dk1"/>
          </a:fillRef>
          <a:effectRef idx="0">
            <a:schemeClr val="dk1"/>
          </a:effectRef>
          <a:fontRef idx="minor">
            <a:schemeClr val="tx1"/>
          </a:fontRef>
        </p:style>
      </p:cxnSp>
      <p:pic>
        <p:nvPicPr>
          <p:cNvPr id="32" name="Picture 5"/>
          <p:cNvPicPr>
            <a:picLocks noChangeAspect="1" noChangeArrowheads="1"/>
          </p:cNvPicPr>
          <p:nvPr/>
        </p:nvPicPr>
        <p:blipFill>
          <a:blip r:embed="rId4"/>
          <a:srcRect/>
          <a:stretch>
            <a:fillRect/>
          </a:stretch>
        </p:blipFill>
        <p:spPr bwMode="auto">
          <a:xfrm>
            <a:off x="1530350" y="1187450"/>
            <a:ext cx="282575" cy="1146175"/>
          </a:xfrm>
          <a:prstGeom prst="rect">
            <a:avLst/>
          </a:prstGeom>
          <a:noFill/>
          <a:ln w="9525">
            <a:noFill/>
            <a:miter lim="800000"/>
            <a:headEnd/>
            <a:tailEnd/>
          </a:ln>
        </p:spPr>
      </p:pic>
      <p:pic>
        <p:nvPicPr>
          <p:cNvPr id="33" name="Picture 6"/>
          <p:cNvPicPr>
            <a:picLocks noChangeAspect="1" noChangeArrowheads="1"/>
          </p:cNvPicPr>
          <p:nvPr/>
        </p:nvPicPr>
        <p:blipFill>
          <a:blip r:embed="rId5"/>
          <a:srcRect/>
          <a:stretch>
            <a:fillRect/>
          </a:stretch>
        </p:blipFill>
        <p:spPr bwMode="auto">
          <a:xfrm>
            <a:off x="1851025" y="1187450"/>
            <a:ext cx="962025" cy="993775"/>
          </a:xfrm>
          <a:prstGeom prst="rect">
            <a:avLst/>
          </a:prstGeom>
          <a:noFill/>
          <a:ln w="9525">
            <a:noFill/>
            <a:miter lim="800000"/>
            <a:headEnd/>
            <a:tailEnd/>
          </a:ln>
        </p:spPr>
      </p:pic>
      <p:pic>
        <p:nvPicPr>
          <p:cNvPr id="34" name="Picture 7"/>
          <p:cNvPicPr>
            <a:picLocks noChangeAspect="1" noChangeArrowheads="1"/>
          </p:cNvPicPr>
          <p:nvPr/>
        </p:nvPicPr>
        <p:blipFill>
          <a:blip r:embed="rId6"/>
          <a:srcRect/>
          <a:stretch>
            <a:fillRect/>
          </a:stretch>
        </p:blipFill>
        <p:spPr bwMode="auto">
          <a:xfrm>
            <a:off x="2063750" y="2219325"/>
            <a:ext cx="819150" cy="1563688"/>
          </a:xfrm>
          <a:prstGeom prst="rect">
            <a:avLst/>
          </a:prstGeom>
          <a:noFill/>
          <a:ln w="9525">
            <a:noFill/>
            <a:miter lim="800000"/>
            <a:headEnd/>
            <a:tailEnd/>
          </a:ln>
        </p:spPr>
      </p:pic>
      <p:pic>
        <p:nvPicPr>
          <p:cNvPr id="35" name="Picture 8"/>
          <p:cNvPicPr>
            <a:picLocks noChangeAspect="1" noChangeArrowheads="1"/>
          </p:cNvPicPr>
          <p:nvPr/>
        </p:nvPicPr>
        <p:blipFill>
          <a:blip r:embed="rId7"/>
          <a:srcRect/>
          <a:stretch>
            <a:fillRect/>
          </a:stretch>
        </p:blipFill>
        <p:spPr bwMode="auto">
          <a:xfrm>
            <a:off x="1600200" y="2370138"/>
            <a:ext cx="427038" cy="1146175"/>
          </a:xfrm>
          <a:prstGeom prst="rect">
            <a:avLst/>
          </a:prstGeom>
          <a:noFill/>
          <a:ln w="9525">
            <a:noFill/>
            <a:miter lim="800000"/>
            <a:headEnd/>
            <a:tailEnd/>
          </a:ln>
        </p:spPr>
      </p:pic>
      <p:pic>
        <p:nvPicPr>
          <p:cNvPr id="37" name="Picture 9"/>
          <p:cNvPicPr>
            <a:picLocks noChangeAspect="1" noChangeArrowheads="1"/>
          </p:cNvPicPr>
          <p:nvPr/>
        </p:nvPicPr>
        <p:blipFill>
          <a:blip r:embed="rId8"/>
          <a:srcRect/>
          <a:stretch>
            <a:fillRect/>
          </a:stretch>
        </p:blipFill>
        <p:spPr bwMode="auto">
          <a:xfrm>
            <a:off x="1279525" y="2676525"/>
            <a:ext cx="285750" cy="839788"/>
          </a:xfrm>
          <a:prstGeom prst="rect">
            <a:avLst/>
          </a:prstGeom>
          <a:noFill/>
          <a:ln w="9525">
            <a:noFill/>
            <a:miter lim="800000"/>
            <a:headEnd/>
            <a:tailEnd/>
          </a:ln>
        </p:spPr>
      </p:pic>
      <p:pic>
        <p:nvPicPr>
          <p:cNvPr id="38" name="Picture 10"/>
          <p:cNvPicPr>
            <a:picLocks noChangeAspect="1" noChangeArrowheads="1"/>
          </p:cNvPicPr>
          <p:nvPr/>
        </p:nvPicPr>
        <p:blipFill>
          <a:blip r:embed="rId9"/>
          <a:srcRect/>
          <a:stretch>
            <a:fillRect/>
          </a:stretch>
        </p:blipFill>
        <p:spPr bwMode="auto">
          <a:xfrm>
            <a:off x="923925" y="2943225"/>
            <a:ext cx="320675" cy="765175"/>
          </a:xfrm>
          <a:prstGeom prst="rect">
            <a:avLst/>
          </a:prstGeom>
          <a:noFill/>
          <a:ln w="9525">
            <a:noFill/>
            <a:miter lim="800000"/>
            <a:headEnd/>
            <a:tailEnd/>
          </a:ln>
        </p:spPr>
      </p:pic>
      <p:pic>
        <p:nvPicPr>
          <p:cNvPr id="40" name="Picture 12"/>
          <p:cNvPicPr>
            <a:picLocks noChangeAspect="1" noChangeArrowheads="1"/>
          </p:cNvPicPr>
          <p:nvPr/>
        </p:nvPicPr>
        <p:blipFill>
          <a:blip r:embed="rId10"/>
          <a:srcRect/>
          <a:stretch>
            <a:fillRect/>
          </a:stretch>
        </p:blipFill>
        <p:spPr bwMode="auto">
          <a:xfrm>
            <a:off x="68263" y="3594100"/>
            <a:ext cx="633412" cy="2787650"/>
          </a:xfrm>
          <a:prstGeom prst="rect">
            <a:avLst/>
          </a:prstGeom>
          <a:noFill/>
          <a:ln w="9525">
            <a:noFill/>
            <a:miter lim="800000"/>
            <a:headEnd/>
            <a:tailEnd/>
          </a:ln>
        </p:spPr>
      </p:pic>
      <p:pic>
        <p:nvPicPr>
          <p:cNvPr id="41" name="Picture 13"/>
          <p:cNvPicPr>
            <a:picLocks noChangeAspect="1" noChangeArrowheads="1"/>
          </p:cNvPicPr>
          <p:nvPr/>
        </p:nvPicPr>
        <p:blipFill>
          <a:blip r:embed="rId11"/>
          <a:srcRect/>
          <a:stretch>
            <a:fillRect/>
          </a:stretch>
        </p:blipFill>
        <p:spPr bwMode="auto">
          <a:xfrm>
            <a:off x="781050" y="3744913"/>
            <a:ext cx="463550" cy="2214562"/>
          </a:xfrm>
          <a:prstGeom prst="rect">
            <a:avLst/>
          </a:prstGeom>
          <a:noFill/>
          <a:ln w="9525">
            <a:noFill/>
            <a:miter lim="800000"/>
            <a:headEnd/>
            <a:tailEnd/>
          </a:ln>
        </p:spPr>
      </p:pic>
      <p:pic>
        <p:nvPicPr>
          <p:cNvPr id="42" name="Picture 14"/>
          <p:cNvPicPr>
            <a:picLocks noChangeAspect="1" noChangeArrowheads="1"/>
          </p:cNvPicPr>
          <p:nvPr/>
        </p:nvPicPr>
        <p:blipFill>
          <a:blip r:embed="rId12"/>
          <a:srcRect/>
          <a:stretch>
            <a:fillRect/>
          </a:stretch>
        </p:blipFill>
        <p:spPr bwMode="auto">
          <a:xfrm>
            <a:off x="1293813" y="3554413"/>
            <a:ext cx="698500" cy="3055937"/>
          </a:xfrm>
          <a:prstGeom prst="rect">
            <a:avLst/>
          </a:prstGeom>
          <a:noFill/>
          <a:ln w="9525">
            <a:noFill/>
            <a:miter lim="800000"/>
            <a:headEnd/>
            <a:tailEnd/>
          </a:ln>
        </p:spPr>
      </p:pic>
      <p:pic>
        <p:nvPicPr>
          <p:cNvPr id="43" name="Picture 15"/>
          <p:cNvPicPr>
            <a:picLocks noChangeAspect="1" noChangeArrowheads="1"/>
          </p:cNvPicPr>
          <p:nvPr/>
        </p:nvPicPr>
        <p:blipFill>
          <a:blip r:embed="rId13"/>
          <a:srcRect/>
          <a:stretch>
            <a:fillRect/>
          </a:stretch>
        </p:blipFill>
        <p:spPr bwMode="auto">
          <a:xfrm>
            <a:off x="2027238" y="3860800"/>
            <a:ext cx="144462" cy="1527175"/>
          </a:xfrm>
          <a:prstGeom prst="rect">
            <a:avLst/>
          </a:prstGeom>
          <a:noFill/>
          <a:ln w="9525">
            <a:noFill/>
            <a:miter lim="800000"/>
            <a:headEnd/>
            <a:tailEnd/>
          </a:ln>
        </p:spPr>
      </p:pic>
      <p:pic>
        <p:nvPicPr>
          <p:cNvPr id="44" name="Picture 16"/>
          <p:cNvPicPr>
            <a:picLocks noChangeAspect="1" noChangeArrowheads="1"/>
          </p:cNvPicPr>
          <p:nvPr/>
        </p:nvPicPr>
        <p:blipFill>
          <a:blip r:embed="rId14"/>
          <a:srcRect/>
          <a:stretch>
            <a:fillRect/>
          </a:stretch>
        </p:blipFill>
        <p:spPr bwMode="auto">
          <a:xfrm>
            <a:off x="2206625" y="3860800"/>
            <a:ext cx="177800" cy="3130550"/>
          </a:xfrm>
          <a:prstGeom prst="rect">
            <a:avLst/>
          </a:prstGeom>
          <a:noFill/>
          <a:ln w="9525">
            <a:noFill/>
            <a:miter lim="800000"/>
            <a:headEnd/>
            <a:tailEnd/>
          </a:ln>
        </p:spPr>
      </p:pic>
      <p:pic>
        <p:nvPicPr>
          <p:cNvPr id="45" name="Picture 17"/>
          <p:cNvPicPr>
            <a:picLocks noChangeAspect="1" noChangeArrowheads="1"/>
          </p:cNvPicPr>
          <p:nvPr/>
        </p:nvPicPr>
        <p:blipFill>
          <a:blip r:embed="rId15"/>
          <a:srcRect/>
          <a:stretch>
            <a:fillRect/>
          </a:stretch>
        </p:blipFill>
        <p:spPr bwMode="auto">
          <a:xfrm>
            <a:off x="2419350" y="3860800"/>
            <a:ext cx="214313" cy="2941638"/>
          </a:xfrm>
          <a:prstGeom prst="rect">
            <a:avLst/>
          </a:prstGeom>
          <a:noFill/>
          <a:ln w="9525">
            <a:noFill/>
            <a:miter lim="800000"/>
            <a:headEnd/>
            <a:tailEnd/>
          </a:ln>
        </p:spPr>
      </p:pic>
      <p:pic>
        <p:nvPicPr>
          <p:cNvPr id="46" name="Picture 18"/>
          <p:cNvPicPr>
            <a:picLocks noChangeAspect="1" noChangeArrowheads="1"/>
          </p:cNvPicPr>
          <p:nvPr/>
        </p:nvPicPr>
        <p:blipFill>
          <a:blip r:embed="rId16"/>
          <a:srcRect/>
          <a:stretch>
            <a:fillRect/>
          </a:stretch>
        </p:blipFill>
        <p:spPr bwMode="auto">
          <a:xfrm>
            <a:off x="2668588" y="3860800"/>
            <a:ext cx="250825" cy="2825750"/>
          </a:xfrm>
          <a:prstGeom prst="rect">
            <a:avLst/>
          </a:prstGeom>
          <a:noFill/>
          <a:ln w="9525">
            <a:noFill/>
            <a:miter lim="800000"/>
            <a:headEnd/>
            <a:tailEnd/>
          </a:ln>
        </p:spPr>
      </p:pic>
      <p:pic>
        <p:nvPicPr>
          <p:cNvPr id="47" name="Picture 19"/>
          <p:cNvPicPr>
            <a:picLocks noChangeAspect="1" noChangeArrowheads="1"/>
          </p:cNvPicPr>
          <p:nvPr/>
        </p:nvPicPr>
        <p:blipFill>
          <a:blip r:embed="rId17"/>
          <a:srcRect/>
          <a:stretch>
            <a:fillRect/>
          </a:stretch>
        </p:blipFill>
        <p:spPr bwMode="auto">
          <a:xfrm>
            <a:off x="2930525" y="1187450"/>
            <a:ext cx="392113" cy="1985963"/>
          </a:xfrm>
          <a:prstGeom prst="rect">
            <a:avLst/>
          </a:prstGeom>
          <a:noFill/>
          <a:ln w="9525">
            <a:noFill/>
            <a:miter lim="800000"/>
            <a:headEnd/>
            <a:tailEnd/>
          </a:ln>
        </p:spPr>
      </p:pic>
      <p:pic>
        <p:nvPicPr>
          <p:cNvPr id="48" name="Picture 20"/>
          <p:cNvPicPr>
            <a:picLocks noChangeAspect="1" noChangeArrowheads="1"/>
          </p:cNvPicPr>
          <p:nvPr/>
        </p:nvPicPr>
        <p:blipFill>
          <a:blip r:embed="rId18"/>
          <a:srcRect/>
          <a:stretch>
            <a:fillRect/>
          </a:stretch>
        </p:blipFill>
        <p:spPr bwMode="auto">
          <a:xfrm>
            <a:off x="3357563" y="1187450"/>
            <a:ext cx="463550" cy="2368550"/>
          </a:xfrm>
          <a:prstGeom prst="rect">
            <a:avLst/>
          </a:prstGeom>
          <a:noFill/>
          <a:ln w="9525">
            <a:noFill/>
            <a:miter lim="800000"/>
            <a:headEnd/>
            <a:tailEnd/>
          </a:ln>
        </p:spPr>
      </p:pic>
      <p:pic>
        <p:nvPicPr>
          <p:cNvPr id="49" name="Picture 21"/>
          <p:cNvPicPr>
            <a:picLocks noChangeAspect="1" noChangeArrowheads="1"/>
          </p:cNvPicPr>
          <p:nvPr/>
        </p:nvPicPr>
        <p:blipFill>
          <a:blip r:embed="rId19"/>
          <a:srcRect/>
          <a:stretch>
            <a:fillRect/>
          </a:stretch>
        </p:blipFill>
        <p:spPr bwMode="auto">
          <a:xfrm>
            <a:off x="4926013" y="1341438"/>
            <a:ext cx="498475" cy="4008437"/>
          </a:xfrm>
          <a:prstGeom prst="rect">
            <a:avLst/>
          </a:prstGeom>
          <a:noFill/>
          <a:ln w="9525">
            <a:noFill/>
            <a:miter lim="800000"/>
            <a:headEnd/>
            <a:tailEnd/>
          </a:ln>
        </p:spPr>
      </p:pic>
      <p:pic>
        <p:nvPicPr>
          <p:cNvPr id="50" name="Picture 22"/>
          <p:cNvPicPr>
            <a:picLocks noChangeAspect="1" noChangeArrowheads="1"/>
          </p:cNvPicPr>
          <p:nvPr/>
        </p:nvPicPr>
        <p:blipFill>
          <a:blip r:embed="rId20"/>
          <a:srcRect/>
          <a:stretch>
            <a:fillRect/>
          </a:stretch>
        </p:blipFill>
        <p:spPr bwMode="auto">
          <a:xfrm>
            <a:off x="4392613" y="1416050"/>
            <a:ext cx="492125" cy="2865438"/>
          </a:xfrm>
          <a:prstGeom prst="rect">
            <a:avLst/>
          </a:prstGeom>
          <a:noFill/>
          <a:ln w="9525">
            <a:noFill/>
            <a:miter lim="800000"/>
            <a:headEnd/>
            <a:tailEnd/>
          </a:ln>
        </p:spPr>
      </p:pic>
      <p:pic>
        <p:nvPicPr>
          <p:cNvPr id="51" name="Picture 23"/>
          <p:cNvPicPr>
            <a:picLocks noChangeAspect="1" noChangeArrowheads="1"/>
          </p:cNvPicPr>
          <p:nvPr/>
        </p:nvPicPr>
        <p:blipFill>
          <a:blip r:embed="rId21"/>
          <a:srcRect/>
          <a:stretch>
            <a:fillRect/>
          </a:stretch>
        </p:blipFill>
        <p:spPr bwMode="auto">
          <a:xfrm>
            <a:off x="3840163" y="1346200"/>
            <a:ext cx="534987" cy="3360738"/>
          </a:xfrm>
          <a:prstGeom prst="rect">
            <a:avLst/>
          </a:prstGeom>
          <a:noFill/>
          <a:ln w="9525">
            <a:noFill/>
            <a:miter lim="800000"/>
            <a:headEnd/>
            <a:tailEnd/>
          </a:ln>
        </p:spPr>
      </p:pic>
      <p:pic>
        <p:nvPicPr>
          <p:cNvPr id="52" name="Picture 24"/>
          <p:cNvPicPr>
            <a:picLocks noChangeAspect="1" noChangeArrowheads="1"/>
          </p:cNvPicPr>
          <p:nvPr/>
        </p:nvPicPr>
        <p:blipFill>
          <a:blip r:embed="rId22"/>
          <a:srcRect/>
          <a:stretch>
            <a:fillRect/>
          </a:stretch>
        </p:blipFill>
        <p:spPr bwMode="auto">
          <a:xfrm>
            <a:off x="5495925" y="1284288"/>
            <a:ext cx="249238" cy="3246437"/>
          </a:xfrm>
          <a:prstGeom prst="rect">
            <a:avLst/>
          </a:prstGeom>
          <a:noFill/>
          <a:ln w="9525">
            <a:noFill/>
            <a:miter lim="800000"/>
            <a:headEnd/>
            <a:tailEnd/>
          </a:ln>
        </p:spPr>
      </p:pic>
      <p:pic>
        <p:nvPicPr>
          <p:cNvPr id="53" name="Picture 25"/>
          <p:cNvPicPr>
            <a:picLocks noChangeAspect="1" noChangeArrowheads="1"/>
          </p:cNvPicPr>
          <p:nvPr/>
        </p:nvPicPr>
        <p:blipFill>
          <a:blip r:embed="rId23"/>
          <a:srcRect/>
          <a:stretch>
            <a:fillRect/>
          </a:stretch>
        </p:blipFill>
        <p:spPr bwMode="auto">
          <a:xfrm>
            <a:off x="3357563" y="3594100"/>
            <a:ext cx="428625" cy="1450975"/>
          </a:xfrm>
          <a:prstGeom prst="rect">
            <a:avLst/>
          </a:prstGeom>
          <a:noFill/>
          <a:ln w="9525">
            <a:noFill/>
            <a:miter lim="800000"/>
            <a:headEnd/>
            <a:tailEnd/>
          </a:ln>
        </p:spPr>
      </p:pic>
      <p:pic>
        <p:nvPicPr>
          <p:cNvPr id="54" name="Picture 26"/>
          <p:cNvPicPr>
            <a:picLocks noChangeAspect="1" noChangeArrowheads="1"/>
          </p:cNvPicPr>
          <p:nvPr/>
        </p:nvPicPr>
        <p:blipFill>
          <a:blip r:embed="rId24"/>
          <a:srcRect/>
          <a:stretch>
            <a:fillRect/>
          </a:stretch>
        </p:blipFill>
        <p:spPr bwMode="auto">
          <a:xfrm>
            <a:off x="2930525" y="3216275"/>
            <a:ext cx="355600" cy="3282950"/>
          </a:xfrm>
          <a:prstGeom prst="rect">
            <a:avLst/>
          </a:prstGeom>
          <a:noFill/>
          <a:ln w="9525">
            <a:noFill/>
            <a:miter lim="800000"/>
            <a:headEnd/>
            <a:tailEnd/>
          </a:ln>
        </p:spPr>
      </p:pic>
      <p:pic>
        <p:nvPicPr>
          <p:cNvPr id="55" name="Picture 27"/>
          <p:cNvPicPr>
            <a:picLocks noChangeAspect="1" noChangeArrowheads="1"/>
          </p:cNvPicPr>
          <p:nvPr/>
        </p:nvPicPr>
        <p:blipFill>
          <a:blip r:embed="rId25"/>
          <a:srcRect/>
          <a:stretch>
            <a:fillRect/>
          </a:stretch>
        </p:blipFill>
        <p:spPr bwMode="auto">
          <a:xfrm>
            <a:off x="4392613" y="4318000"/>
            <a:ext cx="247650" cy="1223963"/>
          </a:xfrm>
          <a:prstGeom prst="rect">
            <a:avLst/>
          </a:prstGeom>
          <a:noFill/>
          <a:ln w="9525">
            <a:noFill/>
            <a:miter lim="800000"/>
            <a:headEnd/>
            <a:tailEnd/>
          </a:ln>
        </p:spPr>
      </p:pic>
      <p:pic>
        <p:nvPicPr>
          <p:cNvPr id="56" name="Picture 28"/>
          <p:cNvPicPr>
            <a:picLocks noChangeAspect="1" noChangeArrowheads="1"/>
          </p:cNvPicPr>
          <p:nvPr/>
        </p:nvPicPr>
        <p:blipFill>
          <a:blip r:embed="rId26"/>
          <a:srcRect/>
          <a:stretch>
            <a:fillRect/>
          </a:stretch>
        </p:blipFill>
        <p:spPr bwMode="auto">
          <a:xfrm>
            <a:off x="4675188" y="4318000"/>
            <a:ext cx="214312" cy="1374775"/>
          </a:xfrm>
          <a:prstGeom prst="rect">
            <a:avLst/>
          </a:prstGeom>
          <a:noFill/>
          <a:ln w="9525">
            <a:noFill/>
            <a:miter lim="800000"/>
            <a:headEnd/>
            <a:tailEnd/>
          </a:ln>
        </p:spPr>
      </p:pic>
      <p:pic>
        <p:nvPicPr>
          <p:cNvPr id="57" name="Picture 29"/>
          <p:cNvPicPr>
            <a:picLocks noChangeAspect="1" noChangeArrowheads="1"/>
          </p:cNvPicPr>
          <p:nvPr/>
        </p:nvPicPr>
        <p:blipFill>
          <a:blip r:embed="rId27"/>
          <a:srcRect/>
          <a:stretch>
            <a:fillRect/>
          </a:stretch>
        </p:blipFill>
        <p:spPr bwMode="auto">
          <a:xfrm>
            <a:off x="3357563" y="5732463"/>
            <a:ext cx="2424112" cy="496887"/>
          </a:xfrm>
          <a:prstGeom prst="rect">
            <a:avLst/>
          </a:prstGeom>
          <a:noFill/>
          <a:ln w="9525">
            <a:noFill/>
            <a:miter lim="800000"/>
            <a:headEnd/>
            <a:tailEnd/>
          </a:ln>
        </p:spPr>
      </p:pic>
      <p:pic>
        <p:nvPicPr>
          <p:cNvPr id="58" name="Picture 30"/>
          <p:cNvPicPr>
            <a:picLocks noChangeAspect="1" noChangeArrowheads="1"/>
          </p:cNvPicPr>
          <p:nvPr/>
        </p:nvPicPr>
        <p:blipFill>
          <a:blip r:embed="rId28"/>
          <a:srcRect/>
          <a:stretch>
            <a:fillRect/>
          </a:stretch>
        </p:blipFill>
        <p:spPr bwMode="auto">
          <a:xfrm>
            <a:off x="3429000" y="6265863"/>
            <a:ext cx="2352675" cy="458787"/>
          </a:xfrm>
          <a:prstGeom prst="rect">
            <a:avLst/>
          </a:prstGeom>
          <a:noFill/>
          <a:ln w="9525">
            <a:noFill/>
            <a:miter lim="800000"/>
            <a:headEnd/>
            <a:tailEnd/>
          </a:ln>
        </p:spPr>
      </p:pic>
      <p:pic>
        <p:nvPicPr>
          <p:cNvPr id="59" name="Picture 31"/>
          <p:cNvPicPr>
            <a:picLocks noChangeAspect="1" noChangeArrowheads="1"/>
          </p:cNvPicPr>
          <p:nvPr/>
        </p:nvPicPr>
        <p:blipFill>
          <a:blip r:embed="rId29"/>
          <a:srcRect/>
          <a:stretch>
            <a:fillRect/>
          </a:stretch>
        </p:blipFill>
        <p:spPr bwMode="auto">
          <a:xfrm>
            <a:off x="1244600" y="1187450"/>
            <a:ext cx="247650" cy="1452563"/>
          </a:xfrm>
          <a:prstGeom prst="rect">
            <a:avLst/>
          </a:prstGeom>
          <a:noFill/>
          <a:ln w="9525">
            <a:noFill/>
            <a:miter lim="800000"/>
            <a:headEnd/>
            <a:tailEnd/>
          </a:ln>
        </p:spPr>
      </p:pic>
      <p:pic>
        <p:nvPicPr>
          <p:cNvPr id="60" name="Picture 32"/>
          <p:cNvPicPr>
            <a:picLocks noChangeAspect="1" noChangeArrowheads="1"/>
          </p:cNvPicPr>
          <p:nvPr/>
        </p:nvPicPr>
        <p:blipFill>
          <a:blip r:embed="rId30"/>
          <a:srcRect/>
          <a:stretch>
            <a:fillRect/>
          </a:stretch>
        </p:blipFill>
        <p:spPr bwMode="auto">
          <a:xfrm>
            <a:off x="931863" y="1187450"/>
            <a:ext cx="277812" cy="1719263"/>
          </a:xfrm>
          <a:prstGeom prst="rect">
            <a:avLst/>
          </a:prstGeom>
          <a:noFill/>
          <a:ln w="9525">
            <a:noFill/>
            <a:miter lim="800000"/>
            <a:headEnd/>
            <a:tailEnd/>
          </a:ln>
        </p:spPr>
      </p:pic>
      <p:pic>
        <p:nvPicPr>
          <p:cNvPr id="61" name="Picture 33"/>
          <p:cNvPicPr>
            <a:picLocks noChangeAspect="1" noChangeArrowheads="1"/>
          </p:cNvPicPr>
          <p:nvPr/>
        </p:nvPicPr>
        <p:blipFill>
          <a:blip r:embed="rId31"/>
          <a:srcRect/>
          <a:stretch>
            <a:fillRect/>
          </a:stretch>
        </p:blipFill>
        <p:spPr bwMode="auto">
          <a:xfrm>
            <a:off x="354013" y="1187450"/>
            <a:ext cx="534987" cy="2176463"/>
          </a:xfrm>
          <a:prstGeom prst="rect">
            <a:avLst/>
          </a:prstGeom>
          <a:noFill/>
          <a:ln w="9525">
            <a:noFill/>
            <a:miter lim="800000"/>
            <a:headEnd/>
            <a:tailEnd/>
          </a:ln>
        </p:spPr>
      </p:pic>
      <p:pic>
        <p:nvPicPr>
          <p:cNvPr id="62" name="Picture 34"/>
          <p:cNvPicPr>
            <a:picLocks noChangeAspect="1" noChangeArrowheads="1"/>
          </p:cNvPicPr>
          <p:nvPr/>
        </p:nvPicPr>
        <p:blipFill>
          <a:blip r:embed="rId32"/>
          <a:srcRect/>
          <a:stretch>
            <a:fillRect/>
          </a:stretch>
        </p:blipFill>
        <p:spPr bwMode="auto">
          <a:xfrm>
            <a:off x="103188" y="1187450"/>
            <a:ext cx="214312" cy="1260475"/>
          </a:xfrm>
          <a:prstGeom prst="rect">
            <a:avLst/>
          </a:prstGeom>
          <a:noFill/>
          <a:ln w="9525">
            <a:noFill/>
            <a:miter lim="800000"/>
            <a:headEnd/>
            <a:tailEnd/>
          </a:ln>
        </p:spPr>
      </p:pic>
      <p:pic>
        <p:nvPicPr>
          <p:cNvPr id="64" name="Picture 66" descr="(Achnanthes caledonica)"/>
          <p:cNvPicPr>
            <a:picLocks noChangeAspect="1" noChangeArrowheads="1"/>
          </p:cNvPicPr>
          <p:nvPr/>
        </p:nvPicPr>
        <p:blipFill>
          <a:blip r:embed="rId33"/>
          <a:srcRect l="6818" t="50052" r="63637" b="24922"/>
          <a:stretch>
            <a:fillRect/>
          </a:stretch>
        </p:blipFill>
        <p:spPr bwMode="auto">
          <a:xfrm>
            <a:off x="781050" y="6075363"/>
            <a:ext cx="463550" cy="190500"/>
          </a:xfrm>
          <a:prstGeom prst="rect">
            <a:avLst/>
          </a:prstGeom>
          <a:noFill/>
          <a:ln w="9525">
            <a:noFill/>
            <a:miter lim="800000"/>
            <a:headEnd/>
            <a:tailEnd/>
          </a:ln>
        </p:spPr>
      </p:pic>
      <p:pic>
        <p:nvPicPr>
          <p:cNvPr id="65" name="Picture 67" descr="(Achnanthes caledonica)"/>
          <p:cNvPicPr>
            <a:picLocks noChangeAspect="1" noChangeArrowheads="1"/>
          </p:cNvPicPr>
          <p:nvPr/>
        </p:nvPicPr>
        <p:blipFill>
          <a:blip r:embed="rId33"/>
          <a:srcRect l="6818" t="50052" r="63637" b="24922"/>
          <a:stretch>
            <a:fillRect/>
          </a:stretch>
        </p:blipFill>
        <p:spPr bwMode="auto">
          <a:xfrm>
            <a:off x="3857625" y="5503863"/>
            <a:ext cx="461963" cy="188912"/>
          </a:xfrm>
          <a:prstGeom prst="rect">
            <a:avLst/>
          </a:prstGeom>
          <a:noFill/>
          <a:ln w="9525">
            <a:noFill/>
            <a:miter lim="800000"/>
            <a:headEnd/>
            <a:tailEnd/>
          </a:ln>
        </p:spPr>
      </p:pic>
      <p:pic>
        <p:nvPicPr>
          <p:cNvPr id="66" name="Picture 66"/>
          <p:cNvPicPr>
            <a:picLocks noChangeAspect="1"/>
          </p:cNvPicPr>
          <p:nvPr/>
        </p:nvPicPr>
        <p:blipFill>
          <a:blip r:embed="rId34"/>
          <a:srcRect/>
          <a:stretch>
            <a:fillRect/>
          </a:stretch>
        </p:blipFill>
        <p:spPr bwMode="auto">
          <a:xfrm>
            <a:off x="-60325" y="6311900"/>
            <a:ext cx="1352550" cy="509588"/>
          </a:xfrm>
          <a:prstGeom prst="rect">
            <a:avLst/>
          </a:prstGeom>
          <a:noFill/>
          <a:ln w="9525">
            <a:noFill/>
            <a:miter lim="800000"/>
            <a:headEnd/>
            <a:tailEnd/>
          </a:ln>
        </p:spPr>
      </p:pic>
      <p:pic>
        <p:nvPicPr>
          <p:cNvPr id="67" name="Picture 67"/>
          <p:cNvPicPr>
            <a:picLocks noChangeAspect="1"/>
          </p:cNvPicPr>
          <p:nvPr/>
        </p:nvPicPr>
        <p:blipFill>
          <a:blip r:embed="rId35"/>
          <a:srcRect/>
          <a:stretch>
            <a:fillRect/>
          </a:stretch>
        </p:blipFill>
        <p:spPr bwMode="auto">
          <a:xfrm>
            <a:off x="5495925" y="4530725"/>
            <a:ext cx="317500" cy="1143000"/>
          </a:xfrm>
          <a:prstGeom prst="rect">
            <a:avLst/>
          </a:prstGeom>
          <a:noFill/>
          <a:ln w="9525">
            <a:noFill/>
            <a:miter lim="800000"/>
            <a:headEnd/>
            <a:tailEnd/>
          </a:ln>
        </p:spPr>
      </p:pic>
      <p:pic>
        <p:nvPicPr>
          <p:cNvPr id="68" name="Picture 69"/>
          <p:cNvPicPr>
            <a:picLocks noChangeAspect="1"/>
          </p:cNvPicPr>
          <p:nvPr/>
        </p:nvPicPr>
        <p:blipFill>
          <a:blip r:embed="rId36"/>
          <a:srcRect/>
          <a:stretch>
            <a:fillRect/>
          </a:stretch>
        </p:blipFill>
        <p:spPr bwMode="auto">
          <a:xfrm>
            <a:off x="3348038" y="5080000"/>
            <a:ext cx="971550" cy="293688"/>
          </a:xfrm>
          <a:prstGeom prst="rect">
            <a:avLst/>
          </a:prstGeom>
          <a:noFill/>
          <a:ln w="9525">
            <a:noFill/>
            <a:miter lim="800000"/>
            <a:headEnd/>
            <a:tailEnd/>
          </a:ln>
        </p:spPr>
      </p:pic>
      <p:cxnSp>
        <p:nvCxnSpPr>
          <p:cNvPr id="70" name="Straight Connector 69"/>
          <p:cNvCxnSpPr/>
          <p:nvPr/>
        </p:nvCxnSpPr>
        <p:spPr>
          <a:xfrm rot="10800000">
            <a:off x="6377473" y="3937000"/>
            <a:ext cx="166598"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71" name="Straight Connector 70"/>
          <p:cNvCxnSpPr/>
          <p:nvPr/>
        </p:nvCxnSpPr>
        <p:spPr>
          <a:xfrm rot="10800000">
            <a:off x="6377473" y="3128310"/>
            <a:ext cx="166598"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72" name="Straight Connector 71"/>
          <p:cNvCxnSpPr/>
          <p:nvPr/>
        </p:nvCxnSpPr>
        <p:spPr>
          <a:xfrm rot="10800000">
            <a:off x="6377473" y="2319620"/>
            <a:ext cx="166598"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73" name="Straight Connector 72"/>
          <p:cNvCxnSpPr/>
          <p:nvPr/>
        </p:nvCxnSpPr>
        <p:spPr>
          <a:xfrm rot="10800000">
            <a:off x="6377473" y="1510930"/>
            <a:ext cx="166598"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74" name="TextBox 73"/>
          <p:cNvSpPr txBox="1"/>
          <p:nvPr/>
        </p:nvSpPr>
        <p:spPr>
          <a:xfrm>
            <a:off x="6114527" y="3767723"/>
            <a:ext cx="304892" cy="338554"/>
          </a:xfrm>
          <a:prstGeom prst="rect">
            <a:avLst/>
          </a:prstGeom>
          <a:noFill/>
        </p:spPr>
        <p:txBody>
          <a:bodyPr wrap="none" rtlCol="0">
            <a:spAutoFit/>
          </a:bodyPr>
          <a:lstStyle/>
          <a:p>
            <a:r>
              <a:rPr lang="en-US" sz="1600" dirty="0" smtClean="0">
                <a:latin typeface="+mj-lt"/>
              </a:rPr>
              <a:t>0</a:t>
            </a:r>
            <a:endParaRPr lang="en-US" sz="1600" dirty="0">
              <a:latin typeface="+mj-lt"/>
            </a:endParaRPr>
          </a:p>
        </p:txBody>
      </p:sp>
      <p:sp>
        <p:nvSpPr>
          <p:cNvPr id="75" name="TextBox 74"/>
          <p:cNvSpPr txBox="1"/>
          <p:nvPr/>
        </p:nvSpPr>
        <p:spPr>
          <a:xfrm>
            <a:off x="6017163" y="2970463"/>
            <a:ext cx="425116" cy="338554"/>
          </a:xfrm>
          <a:prstGeom prst="rect">
            <a:avLst/>
          </a:prstGeom>
          <a:noFill/>
        </p:spPr>
        <p:txBody>
          <a:bodyPr wrap="none" rtlCol="0">
            <a:spAutoFit/>
          </a:bodyPr>
          <a:lstStyle/>
          <a:p>
            <a:r>
              <a:rPr lang="en-US" sz="1600" dirty="0" smtClean="0">
                <a:latin typeface="+mj-lt"/>
              </a:rPr>
              <a:t>20</a:t>
            </a:r>
            <a:endParaRPr lang="en-US" sz="1600" dirty="0">
              <a:latin typeface="+mj-lt"/>
            </a:endParaRPr>
          </a:p>
        </p:txBody>
      </p:sp>
      <p:sp>
        <p:nvSpPr>
          <p:cNvPr id="76" name="TextBox 75"/>
          <p:cNvSpPr txBox="1"/>
          <p:nvPr/>
        </p:nvSpPr>
        <p:spPr>
          <a:xfrm>
            <a:off x="6017163" y="2146224"/>
            <a:ext cx="425116" cy="338554"/>
          </a:xfrm>
          <a:prstGeom prst="rect">
            <a:avLst/>
          </a:prstGeom>
          <a:noFill/>
        </p:spPr>
        <p:txBody>
          <a:bodyPr wrap="none" rtlCol="0">
            <a:spAutoFit/>
          </a:bodyPr>
          <a:lstStyle/>
          <a:p>
            <a:r>
              <a:rPr lang="en-US" sz="1600" dirty="0" smtClean="0">
                <a:latin typeface="+mj-lt"/>
              </a:rPr>
              <a:t>40</a:t>
            </a:r>
            <a:endParaRPr lang="en-US" sz="1600" dirty="0">
              <a:latin typeface="+mj-lt"/>
            </a:endParaRPr>
          </a:p>
        </p:txBody>
      </p:sp>
      <p:sp>
        <p:nvSpPr>
          <p:cNvPr id="77" name="TextBox 76"/>
          <p:cNvSpPr txBox="1"/>
          <p:nvPr/>
        </p:nvSpPr>
        <p:spPr>
          <a:xfrm>
            <a:off x="6017163" y="1321985"/>
            <a:ext cx="425116" cy="338554"/>
          </a:xfrm>
          <a:prstGeom prst="rect">
            <a:avLst/>
          </a:prstGeom>
          <a:noFill/>
        </p:spPr>
        <p:txBody>
          <a:bodyPr wrap="none" rtlCol="0">
            <a:spAutoFit/>
          </a:bodyPr>
          <a:lstStyle/>
          <a:p>
            <a:r>
              <a:rPr lang="en-US" sz="1600" dirty="0" smtClean="0">
                <a:latin typeface="+mj-lt"/>
              </a:rPr>
              <a:t>60</a:t>
            </a:r>
            <a:endParaRPr lang="en-US" sz="1600" dirty="0">
              <a:latin typeface="+mj-lt"/>
            </a:endParaRPr>
          </a:p>
        </p:txBody>
      </p:sp>
      <p:sp>
        <p:nvSpPr>
          <p:cNvPr id="78" name="Rectangle 77"/>
          <p:cNvSpPr/>
          <p:nvPr/>
        </p:nvSpPr>
        <p:spPr>
          <a:xfrm>
            <a:off x="6518433" y="1508972"/>
            <a:ext cx="2409914" cy="2447078"/>
          </a:xfrm>
          <a:prstGeom prst="rect">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9" name="Rectangle 78"/>
          <p:cNvSpPr/>
          <p:nvPr/>
        </p:nvSpPr>
        <p:spPr>
          <a:xfrm>
            <a:off x="6683145" y="1708149"/>
            <a:ext cx="250472" cy="2270125"/>
          </a:xfrm>
          <a:prstGeom prst="rect">
            <a:avLst/>
          </a:prstGeom>
          <a:solidFill>
            <a:srgbClr val="52E320"/>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0" name="Rectangle 79"/>
          <p:cNvSpPr/>
          <p:nvPr/>
        </p:nvSpPr>
        <p:spPr>
          <a:xfrm>
            <a:off x="7163734" y="3349624"/>
            <a:ext cx="250999" cy="62865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1" name="TextBox 80"/>
          <p:cNvSpPr txBox="1"/>
          <p:nvPr/>
        </p:nvSpPr>
        <p:spPr>
          <a:xfrm rot="18148720">
            <a:off x="6146167" y="4206001"/>
            <a:ext cx="1007071" cy="584775"/>
          </a:xfrm>
          <a:prstGeom prst="rect">
            <a:avLst/>
          </a:prstGeom>
          <a:noFill/>
        </p:spPr>
        <p:txBody>
          <a:bodyPr wrap="none" rtlCol="0">
            <a:spAutoFit/>
          </a:bodyPr>
          <a:lstStyle/>
          <a:p>
            <a:pPr algn="ctr"/>
            <a:r>
              <a:rPr lang="en-US" sz="1600" dirty="0" smtClean="0">
                <a:solidFill>
                  <a:srgbClr val="52E320"/>
                </a:solidFill>
                <a:latin typeface="+mj-lt"/>
              </a:rPr>
              <a:t>Other</a:t>
            </a:r>
            <a:r>
              <a:rPr lang="en-US" sz="1600" dirty="0" smtClean="0">
                <a:solidFill>
                  <a:srgbClr val="FFFF00"/>
                </a:solidFill>
                <a:latin typeface="+mj-lt"/>
              </a:rPr>
              <a:t> </a:t>
            </a:r>
          </a:p>
          <a:p>
            <a:pPr algn="ctr"/>
            <a:r>
              <a:rPr lang="en-US" sz="1600" dirty="0" smtClean="0">
                <a:solidFill>
                  <a:srgbClr val="52E320"/>
                </a:solidFill>
                <a:latin typeface="+mj-lt"/>
              </a:rPr>
              <a:t>Wetlands</a:t>
            </a:r>
            <a:endParaRPr lang="en-US" sz="1600" dirty="0">
              <a:solidFill>
                <a:srgbClr val="52E320"/>
              </a:solidFill>
              <a:latin typeface="+mj-lt"/>
            </a:endParaRPr>
          </a:p>
        </p:txBody>
      </p:sp>
      <p:sp>
        <p:nvSpPr>
          <p:cNvPr id="82" name="TextBox 81"/>
          <p:cNvSpPr txBox="1"/>
          <p:nvPr/>
        </p:nvSpPr>
        <p:spPr>
          <a:xfrm rot="18078652">
            <a:off x="6497640" y="4429711"/>
            <a:ext cx="1136658" cy="338554"/>
          </a:xfrm>
          <a:prstGeom prst="rect">
            <a:avLst/>
          </a:prstGeom>
          <a:noFill/>
        </p:spPr>
        <p:txBody>
          <a:bodyPr wrap="none" rtlCol="0">
            <a:spAutoFit/>
          </a:bodyPr>
          <a:lstStyle/>
          <a:p>
            <a:r>
              <a:rPr lang="en-US" sz="1600" dirty="0" smtClean="0">
                <a:solidFill>
                  <a:srgbClr val="FF0000"/>
                </a:solidFill>
                <a:latin typeface="+mj-lt"/>
              </a:rPr>
              <a:t>Everglades</a:t>
            </a:r>
            <a:endParaRPr lang="en-US" sz="1600" dirty="0">
              <a:solidFill>
                <a:srgbClr val="FF0000"/>
              </a:solidFill>
              <a:latin typeface="+mj-lt"/>
            </a:endParaRPr>
          </a:p>
        </p:txBody>
      </p:sp>
      <p:cxnSp>
        <p:nvCxnSpPr>
          <p:cNvPr id="83" name="Straight Connector 82"/>
          <p:cNvCxnSpPr/>
          <p:nvPr/>
        </p:nvCxnSpPr>
        <p:spPr>
          <a:xfrm rot="5400000" flipH="1" flipV="1">
            <a:off x="6527875" y="1779587"/>
            <a:ext cx="56136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84" name="Straight Connector 83"/>
          <p:cNvCxnSpPr/>
          <p:nvPr/>
        </p:nvCxnSpPr>
        <p:spPr>
          <a:xfrm rot="5400000" flipH="1" flipV="1">
            <a:off x="7020211" y="3361054"/>
            <a:ext cx="56136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85" name="TextBox 84"/>
          <p:cNvSpPr txBox="1"/>
          <p:nvPr/>
        </p:nvSpPr>
        <p:spPr>
          <a:xfrm>
            <a:off x="6499117" y="1074911"/>
            <a:ext cx="2715587" cy="400110"/>
          </a:xfrm>
          <a:prstGeom prst="rect">
            <a:avLst/>
          </a:prstGeom>
          <a:noFill/>
        </p:spPr>
        <p:txBody>
          <a:bodyPr wrap="square" rtlCol="0">
            <a:spAutoFit/>
          </a:bodyPr>
          <a:lstStyle/>
          <a:p>
            <a:r>
              <a:rPr lang="en-US" sz="2000" dirty="0" smtClean="0">
                <a:latin typeface="+mj-lt"/>
              </a:rPr>
              <a:t>Species per sample</a:t>
            </a:r>
            <a:endParaRPr lang="en-US" sz="2000" dirty="0">
              <a:latin typeface="+mj-lt"/>
            </a:endParaRPr>
          </a:p>
        </p:txBody>
      </p:sp>
      <p:sp>
        <p:nvSpPr>
          <p:cNvPr id="86" name="Rectangle 85"/>
          <p:cNvSpPr/>
          <p:nvPr/>
        </p:nvSpPr>
        <p:spPr>
          <a:xfrm>
            <a:off x="7639741" y="3222625"/>
            <a:ext cx="250999" cy="755649"/>
          </a:xfrm>
          <a:prstGeom prst="rect">
            <a:avLst/>
          </a:prstGeom>
          <a:solidFill>
            <a:srgbClr val="FF9933"/>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rgbClr val="FF6600"/>
              </a:solidFill>
            </a:endParaRPr>
          </a:p>
        </p:txBody>
      </p:sp>
      <p:sp>
        <p:nvSpPr>
          <p:cNvPr id="87" name="Rectangle 86"/>
          <p:cNvSpPr/>
          <p:nvPr/>
        </p:nvSpPr>
        <p:spPr>
          <a:xfrm>
            <a:off x="8089583" y="3297587"/>
            <a:ext cx="250999" cy="680687"/>
          </a:xfrm>
          <a:prstGeom prst="rect">
            <a:avLst/>
          </a:prstGeom>
          <a:solidFill>
            <a:srgbClr val="0000FF"/>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88" name="Straight Connector 87"/>
          <p:cNvCxnSpPr/>
          <p:nvPr/>
        </p:nvCxnSpPr>
        <p:spPr>
          <a:xfrm rot="5400000" flipH="1" flipV="1">
            <a:off x="7484788" y="3215627"/>
            <a:ext cx="56136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89" name="Straight Connector 88"/>
          <p:cNvCxnSpPr/>
          <p:nvPr/>
        </p:nvCxnSpPr>
        <p:spPr>
          <a:xfrm rot="5400000" flipH="1" flipV="1">
            <a:off x="7926505" y="3298800"/>
            <a:ext cx="56136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90" name="TextBox 89"/>
          <p:cNvSpPr txBox="1"/>
          <p:nvPr/>
        </p:nvSpPr>
        <p:spPr>
          <a:xfrm rot="18078652">
            <a:off x="6983326" y="4429710"/>
            <a:ext cx="1080745" cy="338554"/>
          </a:xfrm>
          <a:prstGeom prst="rect">
            <a:avLst/>
          </a:prstGeom>
          <a:noFill/>
        </p:spPr>
        <p:txBody>
          <a:bodyPr wrap="none" rtlCol="0">
            <a:spAutoFit/>
          </a:bodyPr>
          <a:lstStyle/>
          <a:p>
            <a:r>
              <a:rPr lang="en-US" sz="1600" dirty="0" smtClean="0">
                <a:solidFill>
                  <a:srgbClr val="FF9933"/>
                </a:solidFill>
                <a:latin typeface="+mj-lt"/>
              </a:rPr>
              <a:t>Caribbean</a:t>
            </a:r>
            <a:endParaRPr lang="en-US" sz="1600" dirty="0">
              <a:solidFill>
                <a:srgbClr val="FF9933"/>
              </a:solidFill>
              <a:latin typeface="+mj-lt"/>
            </a:endParaRPr>
          </a:p>
        </p:txBody>
      </p:sp>
      <p:sp>
        <p:nvSpPr>
          <p:cNvPr id="91" name="TextBox 90"/>
          <p:cNvSpPr txBox="1"/>
          <p:nvPr/>
        </p:nvSpPr>
        <p:spPr>
          <a:xfrm rot="18078652">
            <a:off x="7618552" y="4429709"/>
            <a:ext cx="804527" cy="338554"/>
          </a:xfrm>
          <a:prstGeom prst="rect">
            <a:avLst/>
          </a:prstGeom>
          <a:noFill/>
        </p:spPr>
        <p:txBody>
          <a:bodyPr wrap="none" rtlCol="0">
            <a:spAutoFit/>
          </a:bodyPr>
          <a:lstStyle/>
          <a:p>
            <a:r>
              <a:rPr lang="en-US" sz="1600" dirty="0" smtClean="0">
                <a:solidFill>
                  <a:srgbClr val="0000FF"/>
                </a:solidFill>
                <a:latin typeface="+mj-lt"/>
              </a:rPr>
              <a:t>Canada</a:t>
            </a:r>
            <a:endParaRPr lang="en-US" sz="1600" dirty="0">
              <a:solidFill>
                <a:srgbClr val="0000FF"/>
              </a:solidFill>
              <a:latin typeface="+mj-lt"/>
            </a:endParaRPr>
          </a:p>
        </p:txBody>
      </p:sp>
      <p:sp>
        <p:nvSpPr>
          <p:cNvPr id="113" name="Rectangle 112"/>
          <p:cNvSpPr/>
          <p:nvPr/>
        </p:nvSpPr>
        <p:spPr>
          <a:xfrm>
            <a:off x="8539163" y="1802363"/>
            <a:ext cx="250999" cy="2168291"/>
          </a:xfrm>
          <a:prstGeom prst="rect">
            <a:avLst/>
          </a:prstGeom>
          <a:solidFill>
            <a:srgbClr val="660066"/>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14" name="Straight Connector 113"/>
          <p:cNvCxnSpPr/>
          <p:nvPr/>
        </p:nvCxnSpPr>
        <p:spPr>
          <a:xfrm rot="5400000" flipH="1" flipV="1">
            <a:off x="8376085" y="1768171"/>
            <a:ext cx="56136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115" name="TextBox 114"/>
          <p:cNvSpPr txBox="1"/>
          <p:nvPr/>
        </p:nvSpPr>
        <p:spPr>
          <a:xfrm rot="18078652">
            <a:off x="7719036" y="4519172"/>
            <a:ext cx="1337826" cy="338554"/>
          </a:xfrm>
          <a:prstGeom prst="rect">
            <a:avLst/>
          </a:prstGeom>
          <a:noFill/>
        </p:spPr>
        <p:txBody>
          <a:bodyPr wrap="none" rtlCol="0">
            <a:spAutoFit/>
          </a:bodyPr>
          <a:lstStyle/>
          <a:p>
            <a:r>
              <a:rPr lang="en-US" sz="1600" dirty="0" smtClean="0">
                <a:solidFill>
                  <a:srgbClr val="660066"/>
                </a:solidFill>
                <a:latin typeface="+mj-lt"/>
              </a:rPr>
              <a:t>Everglades +P</a:t>
            </a:r>
            <a:endParaRPr lang="en-US" sz="1600" dirty="0">
              <a:solidFill>
                <a:srgbClr val="660066"/>
              </a:solidFill>
              <a:latin typeface="+mj-lt"/>
            </a:endParaRPr>
          </a:p>
        </p:txBody>
      </p:sp>
      <p:grpSp>
        <p:nvGrpSpPr>
          <p:cNvPr id="129" name="Group 128"/>
          <p:cNvGrpSpPr/>
          <p:nvPr/>
        </p:nvGrpSpPr>
        <p:grpSpPr>
          <a:xfrm>
            <a:off x="6499117" y="5407660"/>
            <a:ext cx="3085982" cy="1948180"/>
            <a:chOff x="6499117" y="5407660"/>
            <a:chExt cx="3085982" cy="1948180"/>
          </a:xfrm>
        </p:grpSpPr>
        <p:sp>
          <p:nvSpPr>
            <p:cNvPr id="120" name="Content Placeholder 2"/>
            <p:cNvSpPr txBox="1">
              <a:spLocks/>
            </p:cNvSpPr>
            <p:nvPr/>
          </p:nvSpPr>
          <p:spPr bwMode="auto">
            <a:xfrm>
              <a:off x="6499117" y="5407660"/>
              <a:ext cx="3085982" cy="1948180"/>
            </a:xfrm>
            <a:prstGeom prst="rect">
              <a:avLst/>
            </a:prstGeom>
            <a:noFill/>
            <a:ln w="9525">
              <a:noFill/>
              <a:miter lim="800000"/>
              <a:headEnd/>
              <a:tailEnd/>
            </a:ln>
          </p:spPr>
          <p:txBody>
            <a:bodyPr vert="horz" wrap="square" lIns="100584"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ts val="0"/>
                </a:spcBef>
                <a:spcAft>
                  <a:spcPct val="0"/>
                </a:spcAft>
                <a:buClr>
                  <a:schemeClr val="tx2"/>
                </a:buClr>
                <a:buSzPct val="95000"/>
                <a:tabLst/>
                <a:defRPr/>
              </a:pPr>
              <a:endParaRPr lang="en-US" dirty="0" smtClean="0">
                <a:solidFill>
                  <a:schemeClr val="tx2"/>
                </a:solidFill>
                <a:latin typeface="+mj-lt"/>
                <a:cs typeface="ＭＳ Ｐゴシック" charset="-128"/>
              </a:endParaRPr>
            </a:p>
            <a:p>
              <a:pPr marL="0" marR="0" lvl="0" indent="0" algn="l" defTabSz="914400" rtl="0" eaLnBrk="0" fontAlgn="base" latinLnBrk="0" hangingPunct="0">
                <a:lnSpc>
                  <a:spcPct val="100000"/>
                </a:lnSpc>
                <a:spcBef>
                  <a:spcPts val="0"/>
                </a:spcBef>
                <a:spcAft>
                  <a:spcPct val="0"/>
                </a:spcAft>
                <a:buClr>
                  <a:schemeClr val="tx2"/>
                </a:buClr>
                <a:buSzPct val="95000"/>
                <a:buFont typeface="Wingdings" pitchFamily="2" charset="2"/>
                <a:buChar char="q"/>
                <a:tabLst/>
                <a:defRPr/>
              </a:pPr>
              <a:r>
                <a:rPr lang="en-US" dirty="0" smtClean="0">
                  <a:latin typeface="+mj-lt"/>
                  <a:cs typeface="ＭＳ Ｐゴシック" charset="-128"/>
                </a:rPr>
                <a:t>  unique</a:t>
              </a:r>
            </a:p>
            <a:p>
              <a:pPr marL="0" marR="0" lvl="0" indent="0" algn="l" defTabSz="914400" rtl="0" eaLnBrk="0" fontAlgn="base" latinLnBrk="0" hangingPunct="0">
                <a:lnSpc>
                  <a:spcPct val="100000"/>
                </a:lnSpc>
                <a:spcBef>
                  <a:spcPts val="0"/>
                </a:spcBef>
                <a:spcAft>
                  <a:spcPct val="0"/>
                </a:spcAft>
                <a:buClr>
                  <a:schemeClr val="tx2"/>
                </a:buClr>
                <a:buSzPct val="95000"/>
                <a:buFont typeface="Wingdings" pitchFamily="2" charset="2"/>
                <a:buChar char="q"/>
                <a:tabLst/>
                <a:defRPr/>
              </a:pPr>
              <a:r>
                <a:rPr lang="en-US" dirty="0" smtClean="0">
                  <a:latin typeface="+mj-lt"/>
                  <a:cs typeface="ＭＳ Ｐゴシック" charset="-128"/>
                </a:rPr>
                <a:t>  novel </a:t>
              </a:r>
            </a:p>
            <a:p>
              <a:pPr marL="0" marR="0" lvl="0" indent="0" algn="l" defTabSz="914400" rtl="0" eaLnBrk="0" fontAlgn="base" latinLnBrk="0" hangingPunct="0">
                <a:lnSpc>
                  <a:spcPct val="100000"/>
                </a:lnSpc>
                <a:spcBef>
                  <a:spcPts val="0"/>
                </a:spcBef>
                <a:spcAft>
                  <a:spcPct val="0"/>
                </a:spcAft>
                <a:buClr>
                  <a:schemeClr val="tx2"/>
                </a:buClr>
                <a:buSzPct val="95000"/>
                <a:buFont typeface="Wingdings" pitchFamily="2" charset="2"/>
                <a:buChar char="q"/>
                <a:tabLst/>
                <a:defRPr/>
              </a:pPr>
              <a:r>
                <a:rPr lang="en-US" dirty="0" smtClean="0">
                  <a:latin typeface="+mj-lt"/>
                  <a:cs typeface="ＭＳ Ｐゴシック" charset="-128"/>
                </a:rPr>
                <a:t>  distinctive?</a:t>
              </a:r>
            </a:p>
            <a:p>
              <a:pPr marL="0" marR="0" lvl="0" indent="0" algn="l" defTabSz="914400" rtl="0" eaLnBrk="0" fontAlgn="base" latinLnBrk="0" hangingPunct="0">
                <a:lnSpc>
                  <a:spcPct val="100000"/>
                </a:lnSpc>
                <a:spcBef>
                  <a:spcPts val="0"/>
                </a:spcBef>
                <a:spcAft>
                  <a:spcPct val="0"/>
                </a:spcAft>
                <a:buClr>
                  <a:schemeClr val="tx2"/>
                </a:buClr>
                <a:buSzPct val="95000"/>
                <a:tabLst/>
                <a:defRPr/>
              </a:pPr>
              <a:endParaRPr lang="en-US" dirty="0" smtClean="0">
                <a:latin typeface="+mj-lt"/>
                <a:cs typeface="ＭＳ Ｐゴシック" charset="-128"/>
              </a:endParaRPr>
            </a:p>
            <a:p>
              <a:pPr marL="0" marR="0" lvl="0" indent="0" algn="l" defTabSz="914400" rtl="0" eaLnBrk="0" fontAlgn="base" latinLnBrk="0" hangingPunct="0">
                <a:lnSpc>
                  <a:spcPct val="100000"/>
                </a:lnSpc>
                <a:spcBef>
                  <a:spcPts val="0"/>
                </a:spcBef>
                <a:spcAft>
                  <a:spcPct val="0"/>
                </a:spcAft>
                <a:buClr>
                  <a:schemeClr val="tx2"/>
                </a:buClr>
                <a:buSzPct val="95000"/>
                <a:tabLst/>
                <a:defRPr/>
              </a:pPr>
              <a:endParaRPr lang="en-US" dirty="0" smtClean="0">
                <a:latin typeface="+mj-lt"/>
                <a:cs typeface="ＭＳ Ｐゴシック" charset="-128"/>
              </a:endParaRPr>
            </a:p>
          </p:txBody>
        </p:sp>
        <p:sp>
          <p:nvSpPr>
            <p:cNvPr id="121" name="TextBox 120"/>
            <p:cNvSpPr txBox="1"/>
            <p:nvPr/>
          </p:nvSpPr>
          <p:spPr>
            <a:xfrm>
              <a:off x="6521899" y="5776595"/>
              <a:ext cx="377190" cy="369332"/>
            </a:xfrm>
            <a:prstGeom prst="rect">
              <a:avLst/>
            </a:prstGeom>
            <a:noFill/>
          </p:spPr>
          <p:txBody>
            <a:bodyPr wrap="square" rtlCol="0">
              <a:spAutoFit/>
            </a:bodyPr>
            <a:lstStyle/>
            <a:p>
              <a:r>
                <a:rPr lang="en-US" b="1" dirty="0" smtClean="0">
                  <a:solidFill>
                    <a:srgbClr val="660066"/>
                  </a:solidFill>
                  <a:latin typeface="+mj-lt"/>
                </a:rPr>
                <a:t>√</a:t>
              </a:r>
              <a:endParaRPr lang="en-US" b="1" dirty="0">
                <a:solidFill>
                  <a:srgbClr val="660066"/>
                </a:solidFill>
                <a:latin typeface="+mj-lt"/>
              </a:endParaRPr>
            </a:p>
          </p:txBody>
        </p:sp>
      </p:grpSp>
      <p:grpSp>
        <p:nvGrpSpPr>
          <p:cNvPr id="128" name="Group 127"/>
          <p:cNvGrpSpPr/>
          <p:nvPr/>
        </p:nvGrpSpPr>
        <p:grpSpPr>
          <a:xfrm>
            <a:off x="1119187" y="1150938"/>
            <a:ext cx="4722813" cy="5348287"/>
            <a:chOff x="1119187" y="1150938"/>
            <a:chExt cx="4722813" cy="5348287"/>
          </a:xfrm>
        </p:grpSpPr>
        <p:sp>
          <p:nvSpPr>
            <p:cNvPr id="116" name="Oval 70"/>
            <p:cNvSpPr>
              <a:spLocks noChangeArrowheads="1"/>
            </p:cNvSpPr>
            <p:nvPr/>
          </p:nvSpPr>
          <p:spPr bwMode="auto">
            <a:xfrm>
              <a:off x="5716587" y="4530725"/>
              <a:ext cx="125413" cy="133350"/>
            </a:xfrm>
            <a:prstGeom prst="ellipse">
              <a:avLst/>
            </a:prstGeom>
            <a:solidFill>
              <a:srgbClr val="660066"/>
            </a:solidFill>
            <a:ln w="9525">
              <a:solidFill>
                <a:srgbClr val="660066"/>
              </a:solidFill>
              <a:round/>
              <a:headEnd/>
              <a:tailEnd/>
            </a:ln>
          </p:spPr>
          <p:txBody>
            <a:bodyPr wrap="none" anchor="ctr"/>
            <a:lstStyle/>
            <a:p>
              <a:endParaRPr lang="en-US">
                <a:latin typeface="Calibri" pitchFamily="34" charset="0"/>
              </a:endParaRPr>
            </a:p>
          </p:txBody>
        </p:sp>
        <p:sp>
          <p:nvSpPr>
            <p:cNvPr id="117" name="Oval 70"/>
            <p:cNvSpPr>
              <a:spLocks noChangeArrowheads="1"/>
            </p:cNvSpPr>
            <p:nvPr/>
          </p:nvSpPr>
          <p:spPr bwMode="auto">
            <a:xfrm>
              <a:off x="4549775" y="4318000"/>
              <a:ext cx="125413" cy="133350"/>
            </a:xfrm>
            <a:prstGeom prst="ellipse">
              <a:avLst/>
            </a:prstGeom>
            <a:solidFill>
              <a:srgbClr val="660066"/>
            </a:solidFill>
            <a:ln w="9525">
              <a:solidFill>
                <a:srgbClr val="660066"/>
              </a:solidFill>
              <a:round/>
              <a:headEnd/>
              <a:tailEnd/>
            </a:ln>
          </p:spPr>
          <p:txBody>
            <a:bodyPr wrap="none" anchor="ctr"/>
            <a:lstStyle/>
            <a:p>
              <a:endParaRPr lang="en-US">
                <a:latin typeface="Calibri" pitchFamily="34" charset="0"/>
              </a:endParaRPr>
            </a:p>
          </p:txBody>
        </p:sp>
        <p:sp>
          <p:nvSpPr>
            <p:cNvPr id="118" name="Oval 70"/>
            <p:cNvSpPr>
              <a:spLocks noChangeArrowheads="1"/>
            </p:cNvSpPr>
            <p:nvPr/>
          </p:nvSpPr>
          <p:spPr bwMode="auto">
            <a:xfrm>
              <a:off x="1119187" y="1150938"/>
              <a:ext cx="125413" cy="133350"/>
            </a:xfrm>
            <a:prstGeom prst="ellipse">
              <a:avLst/>
            </a:prstGeom>
            <a:solidFill>
              <a:srgbClr val="660066"/>
            </a:solidFill>
            <a:ln w="9525">
              <a:solidFill>
                <a:srgbClr val="660066"/>
              </a:solidFill>
              <a:round/>
              <a:headEnd/>
              <a:tailEnd/>
            </a:ln>
          </p:spPr>
          <p:txBody>
            <a:bodyPr wrap="none" anchor="ctr"/>
            <a:lstStyle/>
            <a:p>
              <a:endParaRPr lang="en-US">
                <a:latin typeface="Calibri" pitchFamily="34" charset="0"/>
              </a:endParaRPr>
            </a:p>
          </p:txBody>
        </p:sp>
        <p:sp>
          <p:nvSpPr>
            <p:cNvPr id="119" name="Oval 70"/>
            <p:cNvSpPr>
              <a:spLocks noChangeArrowheads="1"/>
            </p:cNvSpPr>
            <p:nvPr/>
          </p:nvSpPr>
          <p:spPr bwMode="auto">
            <a:xfrm>
              <a:off x="1119187" y="6365875"/>
              <a:ext cx="125413" cy="133350"/>
            </a:xfrm>
            <a:prstGeom prst="ellipse">
              <a:avLst/>
            </a:prstGeom>
            <a:solidFill>
              <a:srgbClr val="660066"/>
            </a:solidFill>
            <a:ln w="9525">
              <a:solidFill>
                <a:srgbClr val="660066"/>
              </a:solidFill>
              <a:round/>
              <a:headEnd/>
              <a:tailEnd/>
            </a:ln>
          </p:spPr>
          <p:txBody>
            <a:bodyPr wrap="none" anchor="ctr"/>
            <a:lstStyle/>
            <a:p>
              <a:endParaRPr lang="en-US">
                <a:latin typeface="Calibri" pitchFamily="34" charset="0"/>
              </a:endParaRPr>
            </a:p>
          </p:txBody>
        </p:sp>
        <p:sp>
          <p:nvSpPr>
            <p:cNvPr id="112" name="Oval 70"/>
            <p:cNvSpPr>
              <a:spLocks noChangeArrowheads="1"/>
            </p:cNvSpPr>
            <p:nvPr/>
          </p:nvSpPr>
          <p:spPr bwMode="auto">
            <a:xfrm>
              <a:off x="4194175" y="5080000"/>
              <a:ext cx="125413" cy="133350"/>
            </a:xfrm>
            <a:prstGeom prst="ellipse">
              <a:avLst/>
            </a:prstGeom>
            <a:solidFill>
              <a:srgbClr val="660066"/>
            </a:solidFill>
            <a:ln w="9525">
              <a:solidFill>
                <a:srgbClr val="660066"/>
              </a:solidFill>
              <a:round/>
              <a:headEnd/>
              <a:tailEnd/>
            </a:ln>
          </p:spPr>
          <p:txBody>
            <a:bodyPr wrap="none" anchor="ctr"/>
            <a:lstStyle/>
            <a:p>
              <a:endParaRPr lang="en-US">
                <a:latin typeface="Calibri" pitchFamily="34" charset="0"/>
              </a:endParaRPr>
            </a:p>
          </p:txBody>
        </p:sp>
        <p:sp>
          <p:nvSpPr>
            <p:cNvPr id="122" name="Oval 70"/>
            <p:cNvSpPr>
              <a:spLocks noChangeArrowheads="1"/>
            </p:cNvSpPr>
            <p:nvPr/>
          </p:nvSpPr>
          <p:spPr bwMode="auto">
            <a:xfrm>
              <a:off x="2668588" y="3837304"/>
              <a:ext cx="125413" cy="133350"/>
            </a:xfrm>
            <a:prstGeom prst="ellipse">
              <a:avLst/>
            </a:prstGeom>
            <a:solidFill>
              <a:srgbClr val="660066"/>
            </a:solidFill>
            <a:ln w="9525">
              <a:solidFill>
                <a:srgbClr val="660066"/>
              </a:solidFill>
              <a:round/>
              <a:headEnd/>
              <a:tailEnd/>
            </a:ln>
          </p:spPr>
          <p:txBody>
            <a:bodyPr wrap="none" anchor="ctr"/>
            <a:lstStyle/>
            <a:p>
              <a:endParaRPr lang="en-US">
                <a:latin typeface="Calibri" pitchFamily="34" charset="0"/>
              </a:endParaRPr>
            </a:p>
          </p:txBody>
        </p:sp>
        <p:sp>
          <p:nvSpPr>
            <p:cNvPr id="123" name="Oval 70"/>
            <p:cNvSpPr>
              <a:spLocks noChangeArrowheads="1"/>
            </p:cNvSpPr>
            <p:nvPr/>
          </p:nvSpPr>
          <p:spPr bwMode="auto">
            <a:xfrm>
              <a:off x="3197225" y="1208088"/>
              <a:ext cx="125413" cy="133350"/>
            </a:xfrm>
            <a:prstGeom prst="ellipse">
              <a:avLst/>
            </a:prstGeom>
            <a:solidFill>
              <a:srgbClr val="660066"/>
            </a:solidFill>
            <a:ln w="9525">
              <a:solidFill>
                <a:srgbClr val="660066"/>
              </a:solidFill>
              <a:round/>
              <a:headEnd/>
              <a:tailEnd/>
            </a:ln>
          </p:spPr>
          <p:txBody>
            <a:bodyPr wrap="none" anchor="ctr"/>
            <a:lstStyle/>
            <a:p>
              <a:endParaRPr lang="en-US">
                <a:latin typeface="Calibri" pitchFamily="34" charset="0"/>
              </a:endParaRPr>
            </a:p>
          </p:txBody>
        </p:sp>
        <p:sp>
          <p:nvSpPr>
            <p:cNvPr id="124" name="Oval 70"/>
            <p:cNvSpPr>
              <a:spLocks noChangeArrowheads="1"/>
            </p:cNvSpPr>
            <p:nvPr/>
          </p:nvSpPr>
          <p:spPr bwMode="auto">
            <a:xfrm>
              <a:off x="2731294" y="2219325"/>
              <a:ext cx="125413" cy="133350"/>
            </a:xfrm>
            <a:prstGeom prst="ellipse">
              <a:avLst/>
            </a:prstGeom>
            <a:solidFill>
              <a:srgbClr val="660066"/>
            </a:solidFill>
            <a:ln w="9525">
              <a:solidFill>
                <a:srgbClr val="660066"/>
              </a:solidFill>
              <a:round/>
              <a:headEnd/>
              <a:tailEnd/>
            </a:ln>
          </p:spPr>
          <p:txBody>
            <a:bodyPr wrap="none" anchor="ctr"/>
            <a:lstStyle/>
            <a:p>
              <a:endParaRPr lang="en-US">
                <a:latin typeface="Calibri" pitchFamily="34" charset="0"/>
              </a:endParaRPr>
            </a:p>
          </p:txBody>
        </p:sp>
        <p:sp>
          <p:nvSpPr>
            <p:cNvPr id="125" name="Oval 70"/>
            <p:cNvSpPr>
              <a:spLocks noChangeArrowheads="1"/>
            </p:cNvSpPr>
            <p:nvPr/>
          </p:nvSpPr>
          <p:spPr bwMode="auto">
            <a:xfrm>
              <a:off x="2108993" y="3870325"/>
              <a:ext cx="125413" cy="133350"/>
            </a:xfrm>
            <a:prstGeom prst="ellipse">
              <a:avLst/>
            </a:prstGeom>
            <a:solidFill>
              <a:srgbClr val="660066"/>
            </a:solidFill>
            <a:ln w="9525">
              <a:solidFill>
                <a:srgbClr val="660066"/>
              </a:solidFill>
              <a:round/>
              <a:headEnd/>
              <a:tailEnd/>
            </a:ln>
          </p:spPr>
          <p:txBody>
            <a:bodyPr wrap="none" anchor="ctr"/>
            <a:lstStyle/>
            <a:p>
              <a:endParaRPr lang="en-US">
                <a:latin typeface="Calibri" pitchFamily="34" charset="0"/>
              </a:endParaRPr>
            </a:p>
          </p:txBody>
        </p:sp>
        <p:sp>
          <p:nvSpPr>
            <p:cNvPr id="126" name="Oval 70"/>
            <p:cNvSpPr>
              <a:spLocks noChangeArrowheads="1"/>
            </p:cNvSpPr>
            <p:nvPr/>
          </p:nvSpPr>
          <p:spPr bwMode="auto">
            <a:xfrm>
              <a:off x="1851025" y="2370138"/>
              <a:ext cx="125413" cy="133350"/>
            </a:xfrm>
            <a:prstGeom prst="ellipse">
              <a:avLst/>
            </a:prstGeom>
            <a:solidFill>
              <a:srgbClr val="660066"/>
            </a:solidFill>
            <a:ln w="9525">
              <a:solidFill>
                <a:srgbClr val="660066"/>
              </a:solidFill>
              <a:round/>
              <a:headEnd/>
              <a:tailEnd/>
            </a:ln>
          </p:spPr>
          <p:txBody>
            <a:bodyPr wrap="none" anchor="ctr"/>
            <a:lstStyle/>
            <a:p>
              <a:endParaRPr lang="en-US">
                <a:latin typeface="Calibri" pitchFamily="34" charset="0"/>
              </a:endParaRPr>
            </a:p>
          </p:txBody>
        </p:sp>
        <p:sp>
          <p:nvSpPr>
            <p:cNvPr id="127" name="Oval 70"/>
            <p:cNvSpPr>
              <a:spLocks noChangeArrowheads="1"/>
            </p:cNvSpPr>
            <p:nvPr/>
          </p:nvSpPr>
          <p:spPr bwMode="auto">
            <a:xfrm>
              <a:off x="4764087" y="1408346"/>
              <a:ext cx="125413" cy="133350"/>
            </a:xfrm>
            <a:prstGeom prst="ellipse">
              <a:avLst/>
            </a:prstGeom>
            <a:solidFill>
              <a:srgbClr val="660066"/>
            </a:solidFill>
            <a:ln w="9525">
              <a:solidFill>
                <a:srgbClr val="660066"/>
              </a:solidFill>
              <a:round/>
              <a:headEnd/>
              <a:tailEnd/>
            </a:ln>
          </p:spPr>
          <p:txBody>
            <a:bodyPr wrap="none" anchor="ctr"/>
            <a:lstStyle/>
            <a:p>
              <a:endParaRPr lang="en-US">
                <a:latin typeface="Calibri" pitchFamily="34" charset="0"/>
              </a:endParaRPr>
            </a:p>
          </p:txBody>
        </p:sp>
      </p:grpSp>
      <p:sp>
        <p:nvSpPr>
          <p:cNvPr id="92" name="Content Placeholder 2"/>
          <p:cNvSpPr txBox="1">
            <a:spLocks/>
          </p:cNvSpPr>
          <p:nvPr/>
        </p:nvSpPr>
        <p:spPr bwMode="auto">
          <a:xfrm>
            <a:off x="1641093" y="242352"/>
            <a:ext cx="6747331" cy="594360"/>
          </a:xfrm>
          <a:prstGeom prst="rect">
            <a:avLst/>
          </a:prstGeom>
          <a:noFill/>
          <a:ln w="9525">
            <a:noFill/>
            <a:miter lim="800000"/>
            <a:headEnd/>
            <a:tailEnd/>
          </a:ln>
        </p:spPr>
        <p:txBody>
          <a:bodyPr vert="horz" wrap="square" lIns="100584" tIns="45720" rIns="91440" bIns="45720" numCol="1" anchor="b" anchorCtr="0" compatLnSpc="1">
            <a:prstTxWarp prst="textNoShape">
              <a:avLst/>
            </a:prstTxWarp>
          </a:bodyPr>
          <a:lstStyle/>
          <a:p>
            <a:r>
              <a:rPr lang="en-US" sz="2400" dirty="0" smtClean="0"/>
              <a:t>Phosphorus enrichment in P-deficient, low diversity assemblages leads to unique species assemblages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Figure 1: Several of the participants study sites are shown on this map"/>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12160" y="1124744"/>
            <a:ext cx="3104244" cy="2160240"/>
          </a:xfrm>
          <a:prstGeom prst="rect">
            <a:avLst/>
          </a:prstGeom>
          <a:noFill/>
          <a:ln>
            <a:noFill/>
          </a:ln>
        </p:spPr>
      </p:pic>
      <p:pic>
        <p:nvPicPr>
          <p:cNvPr id="8" name="Picture 4" descr="LCLUC_sites.tif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7268" y="2204864"/>
            <a:ext cx="3082153"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4" cstate="print"/>
          <a:srcRect/>
          <a:stretch>
            <a:fillRect/>
          </a:stretch>
        </p:blipFill>
        <p:spPr bwMode="auto">
          <a:xfrm>
            <a:off x="4867672" y="4437112"/>
            <a:ext cx="4276328" cy="2052373"/>
          </a:xfrm>
          <a:prstGeom prst="rect">
            <a:avLst/>
          </a:prstGeom>
          <a:noFill/>
          <a:ln w="9525">
            <a:noFill/>
            <a:miter lim="800000"/>
            <a:headEnd/>
            <a:tailEnd/>
          </a:ln>
          <a:effectLst/>
        </p:spPr>
      </p:pic>
      <p:sp>
        <p:nvSpPr>
          <p:cNvPr id="10" name="Right Arrow 9"/>
          <p:cNvSpPr/>
          <p:nvPr/>
        </p:nvSpPr>
        <p:spPr>
          <a:xfrm rot="7978327">
            <a:off x="6591869" y="2417444"/>
            <a:ext cx="722107" cy="32415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rot="3842688">
            <a:off x="6058630" y="3878520"/>
            <a:ext cx="722107" cy="32415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35496" y="332656"/>
            <a:ext cx="6004918" cy="1656184"/>
          </a:xfrm>
        </p:spPr>
        <p:txBody>
          <a:bodyPr>
            <a:noAutofit/>
          </a:bodyPr>
          <a:lstStyle/>
          <a:p>
            <a:r>
              <a:rPr lang="en-GB" sz="3600" dirty="0" smtClean="0"/>
              <a:t>Broadening the scope and socio-ecological context of US LTER research to the Americas and the globe</a:t>
            </a:r>
            <a:endParaRPr lang="en-GB" sz="3600" dirty="0"/>
          </a:p>
        </p:txBody>
      </p:sp>
      <p:pic>
        <p:nvPicPr>
          <p:cNvPr id="12" name="Picture 11" descr="IMG_1933.JPG"/>
          <p:cNvPicPr>
            <a:picLocks noChangeAspect="1"/>
          </p:cNvPicPr>
          <p:nvPr/>
        </p:nvPicPr>
        <p:blipFill>
          <a:blip r:embed="rId5" cstate="print"/>
          <a:stretch>
            <a:fillRect/>
          </a:stretch>
        </p:blipFill>
        <p:spPr>
          <a:xfrm>
            <a:off x="0" y="3899956"/>
            <a:ext cx="2123728" cy="2831637"/>
          </a:xfrm>
          <a:prstGeom prst="rect">
            <a:avLst/>
          </a:prstGeom>
        </p:spPr>
      </p:pic>
      <p:pic>
        <p:nvPicPr>
          <p:cNvPr id="13" name="Picture 8"/>
          <p:cNvPicPr>
            <a:picLocks noChangeAspect="1" noChangeArrowheads="1"/>
          </p:cNvPicPr>
          <p:nvPr/>
        </p:nvPicPr>
        <p:blipFill>
          <a:blip r:embed="rId6" cstate="print"/>
          <a:srcRect/>
          <a:stretch>
            <a:fillRect/>
          </a:stretch>
        </p:blipFill>
        <p:spPr bwMode="auto">
          <a:xfrm>
            <a:off x="2123728" y="4509120"/>
            <a:ext cx="2794215" cy="2204864"/>
          </a:xfrm>
          <a:prstGeom prst="rect">
            <a:avLst/>
          </a:prstGeom>
          <a:noFill/>
          <a:ln w="9525">
            <a:noFill/>
            <a:miter lim="800000"/>
            <a:headEnd/>
            <a:tailEnd/>
          </a:ln>
          <a:effectLst/>
        </p:spPr>
      </p:pic>
      <p:pic>
        <p:nvPicPr>
          <p:cNvPr id="14" name="Picture 11" descr="https://sphotos-b.xx.fbcdn.net/hphotos-snc6/197290_1553793615780_1541335_n.jpg"/>
          <p:cNvPicPr>
            <a:picLocks noChangeAspect="1" noChangeArrowheads="1"/>
          </p:cNvPicPr>
          <p:nvPr/>
        </p:nvPicPr>
        <p:blipFill>
          <a:blip r:embed="rId7" cstate="print"/>
          <a:srcRect/>
          <a:stretch>
            <a:fillRect/>
          </a:stretch>
        </p:blipFill>
        <p:spPr bwMode="auto">
          <a:xfrm>
            <a:off x="2195736" y="2962816"/>
            <a:ext cx="2386947" cy="1591298"/>
          </a:xfrm>
          <a:prstGeom prst="rect">
            <a:avLst/>
          </a:prstGeom>
          <a:noFill/>
        </p:spPr>
      </p:pic>
      <p:pic>
        <p:nvPicPr>
          <p:cNvPr id="1026" name="Picture 2" descr="C:\Users\troxler\Desktop\mypersonalphotos\118___05\IMG_283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512" y="2780928"/>
            <a:ext cx="2423747" cy="1817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783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1"/>
          <p:cNvGrpSpPr/>
          <p:nvPr/>
        </p:nvGrpSpPr>
        <p:grpSpPr>
          <a:xfrm>
            <a:off x="947554" y="0"/>
            <a:ext cx="7440870" cy="6798030"/>
            <a:chOff x="947554" y="0"/>
            <a:chExt cx="7440870" cy="6798030"/>
          </a:xfrm>
        </p:grpSpPr>
        <p:pic>
          <p:nvPicPr>
            <p:cNvPr id="3" name="Picture 2" descr="naout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554" y="0"/>
              <a:ext cx="7440870" cy="6798030"/>
            </a:xfrm>
            <a:prstGeom prst="rect">
              <a:avLst/>
            </a:prstGeom>
          </p:spPr>
        </p:pic>
        <p:sp>
          <p:nvSpPr>
            <p:cNvPr id="5" name="Decision 4"/>
            <p:cNvSpPr/>
            <p:nvPr/>
          </p:nvSpPr>
          <p:spPr>
            <a:xfrm>
              <a:off x="4139952" y="5373216"/>
              <a:ext cx="144016" cy="144016"/>
            </a:xfrm>
            <a:prstGeom prst="flowChartDecisi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ecision 5"/>
            <p:cNvSpPr/>
            <p:nvPr/>
          </p:nvSpPr>
          <p:spPr>
            <a:xfrm>
              <a:off x="4211960" y="4869160"/>
              <a:ext cx="144016" cy="144016"/>
            </a:xfrm>
            <a:prstGeom prst="flowChartDecisi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ecision 6"/>
            <p:cNvSpPr/>
            <p:nvPr/>
          </p:nvSpPr>
          <p:spPr>
            <a:xfrm>
              <a:off x="5364088" y="5229200"/>
              <a:ext cx="144016" cy="144016"/>
            </a:xfrm>
            <a:prstGeom prst="flowChartDecisi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ecision 7"/>
            <p:cNvSpPr/>
            <p:nvPr/>
          </p:nvSpPr>
          <p:spPr>
            <a:xfrm>
              <a:off x="4788024" y="5445224"/>
              <a:ext cx="144016" cy="144016"/>
            </a:xfrm>
            <a:prstGeom prst="flowChartDecisi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ecision 8"/>
            <p:cNvSpPr/>
            <p:nvPr/>
          </p:nvSpPr>
          <p:spPr>
            <a:xfrm>
              <a:off x="4211960" y="5229200"/>
              <a:ext cx="144016" cy="144016"/>
            </a:xfrm>
            <a:prstGeom prst="flowChartDecisi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ecision 10"/>
            <p:cNvSpPr/>
            <p:nvPr/>
          </p:nvSpPr>
          <p:spPr>
            <a:xfrm>
              <a:off x="4355976" y="4581128"/>
              <a:ext cx="144016" cy="144016"/>
            </a:xfrm>
            <a:prstGeom prst="flowChartDecisi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ecision 11"/>
            <p:cNvSpPr/>
            <p:nvPr/>
          </p:nvSpPr>
          <p:spPr>
            <a:xfrm>
              <a:off x="7308304" y="5517232"/>
              <a:ext cx="144016" cy="144016"/>
            </a:xfrm>
            <a:prstGeom prst="flowChartDecisi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ecision 12"/>
            <p:cNvSpPr/>
            <p:nvPr/>
          </p:nvSpPr>
          <p:spPr>
            <a:xfrm>
              <a:off x="6084168" y="4725144"/>
              <a:ext cx="144016" cy="144016"/>
            </a:xfrm>
            <a:prstGeom prst="flowChartDecisi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ecision 13"/>
            <p:cNvSpPr/>
            <p:nvPr/>
          </p:nvSpPr>
          <p:spPr>
            <a:xfrm>
              <a:off x="5940152" y="3789040"/>
              <a:ext cx="144016" cy="144016"/>
            </a:xfrm>
            <a:prstGeom prst="flowChartDecisi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ecision 14"/>
            <p:cNvSpPr/>
            <p:nvPr/>
          </p:nvSpPr>
          <p:spPr>
            <a:xfrm>
              <a:off x="4067944" y="4077072"/>
              <a:ext cx="144016" cy="144016"/>
            </a:xfrm>
            <a:prstGeom prst="flowChartDecisi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ecision 15"/>
            <p:cNvSpPr/>
            <p:nvPr/>
          </p:nvSpPr>
          <p:spPr>
            <a:xfrm>
              <a:off x="4067944" y="3861048"/>
              <a:ext cx="144016" cy="144016"/>
            </a:xfrm>
            <a:prstGeom prst="flowChartDecisi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ecision 16"/>
            <p:cNvSpPr/>
            <p:nvPr/>
          </p:nvSpPr>
          <p:spPr>
            <a:xfrm>
              <a:off x="3707904" y="3933056"/>
              <a:ext cx="144016" cy="144016"/>
            </a:xfrm>
            <a:prstGeom prst="flowChartDecisi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627784" y="2708920"/>
              <a:ext cx="5328592" cy="3672408"/>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Box 17"/>
          <p:cNvSpPr txBox="1"/>
          <p:nvPr/>
        </p:nvSpPr>
        <p:spPr>
          <a:xfrm>
            <a:off x="323528" y="0"/>
            <a:ext cx="8424936" cy="2708433"/>
          </a:xfrm>
          <a:prstGeom prst="rect">
            <a:avLst/>
          </a:prstGeom>
          <a:solidFill>
            <a:schemeClr val="bg1"/>
          </a:solidFill>
        </p:spPr>
        <p:txBody>
          <a:bodyPr wrap="square" rtlCol="0">
            <a:spAutoFit/>
          </a:bodyPr>
          <a:lstStyle/>
          <a:p>
            <a:pPr algn="ctr"/>
            <a:r>
              <a:rPr lang="en-GB" sz="2400" dirty="0"/>
              <a:t>US-Mexico Workshop: </a:t>
            </a:r>
            <a:r>
              <a:rPr lang="en-GB" sz="2400" dirty="0" err="1" smtClean="0"/>
              <a:t>Catalyzing</a:t>
            </a:r>
            <a:r>
              <a:rPr lang="en-GB" sz="2400" dirty="0" smtClean="0"/>
              <a:t> </a:t>
            </a:r>
            <a:r>
              <a:rPr lang="en-GB" sz="2400" dirty="0"/>
              <a:t>international collaborations to develop a platform for </a:t>
            </a:r>
            <a:r>
              <a:rPr lang="en-GB" sz="2400" dirty="0" err="1"/>
              <a:t>ecohydrological</a:t>
            </a:r>
            <a:r>
              <a:rPr lang="en-GB" sz="2400" dirty="0"/>
              <a:t> </a:t>
            </a:r>
            <a:r>
              <a:rPr lang="en-GB" sz="2400" dirty="0" smtClean="0"/>
              <a:t>research </a:t>
            </a:r>
          </a:p>
          <a:p>
            <a:pPr algn="ctr"/>
            <a:r>
              <a:rPr lang="en-GB" dirty="0" err="1" smtClean="0"/>
              <a:t>Chamela</a:t>
            </a:r>
            <a:r>
              <a:rPr lang="en-GB" dirty="0"/>
              <a:t>, Jalisco, Mexico, </a:t>
            </a:r>
            <a:r>
              <a:rPr lang="en-GB" dirty="0" smtClean="0"/>
              <a:t>October 2012; Bill McDowell, PI</a:t>
            </a:r>
          </a:p>
          <a:p>
            <a:endParaRPr lang="en-GB" sz="800" dirty="0" smtClean="0"/>
          </a:p>
          <a:p>
            <a:endParaRPr lang="en-GB" sz="800" dirty="0" smtClean="0"/>
          </a:p>
          <a:p>
            <a:pPr algn="ctr"/>
            <a:r>
              <a:rPr lang="en-US" sz="1600" b="1" dirty="0" smtClean="0"/>
              <a:t>Examine </a:t>
            </a:r>
            <a:r>
              <a:rPr lang="en-US" sz="1600" b="1" dirty="0"/>
              <a:t>how climatic conditions, geology, and social systems drive </a:t>
            </a:r>
            <a:r>
              <a:rPr lang="en-US" sz="1600" b="1" dirty="0" smtClean="0"/>
              <a:t>the balance of two primary ecosystem services in aquatic systems: 1) water </a:t>
            </a:r>
            <a:r>
              <a:rPr lang="en-US" sz="1600" b="1" dirty="0"/>
              <a:t>abstraction </a:t>
            </a:r>
            <a:r>
              <a:rPr lang="en-US" sz="1600" b="1" dirty="0" smtClean="0"/>
              <a:t>to serve direct human needs and 2) maintenance </a:t>
            </a:r>
            <a:r>
              <a:rPr lang="en-US" sz="1600" b="1" dirty="0"/>
              <a:t>of aquatic </a:t>
            </a:r>
            <a:r>
              <a:rPr lang="en-US" sz="1600" b="1" dirty="0" smtClean="0"/>
              <a:t>ecosystems </a:t>
            </a:r>
            <a:r>
              <a:rPr lang="en-US" sz="1600" b="1" dirty="0"/>
              <a:t>to support aquatic biota and other ecosystem services provided by a functioning aquatic ecosystem </a:t>
            </a:r>
            <a:r>
              <a:rPr lang="en-US" sz="1600" b="1" dirty="0" smtClean="0"/>
              <a:t> </a:t>
            </a:r>
            <a:r>
              <a:rPr lang="en-US" sz="1600" b="1" dirty="0"/>
              <a:t>in paired </a:t>
            </a:r>
            <a:r>
              <a:rPr lang="en-US" sz="1600" b="1" dirty="0" smtClean="0"/>
              <a:t>US and MEX LTER </a:t>
            </a:r>
            <a:r>
              <a:rPr lang="en-US" sz="1600" b="1" dirty="0"/>
              <a:t>sites </a:t>
            </a:r>
            <a:r>
              <a:rPr lang="en-US" sz="1600" b="1" dirty="0" smtClean="0"/>
              <a:t>chosen </a:t>
            </a:r>
            <a:r>
              <a:rPr lang="en-US" sz="1600" b="1" dirty="0"/>
              <a:t>to cover a range of bioclimatic conditions. </a:t>
            </a:r>
            <a:endParaRPr lang="en-US" sz="800" b="1" dirty="0"/>
          </a:p>
          <a:p>
            <a:pPr marL="285750" indent="-285750">
              <a:buFont typeface="Wingdings" charset="2"/>
              <a:buChar char="q"/>
            </a:pPr>
            <a:endParaRPr lang="en-US" sz="800" dirty="0"/>
          </a:p>
        </p:txBody>
      </p:sp>
      <p:pic>
        <p:nvPicPr>
          <p:cNvPr id="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20" y="537258"/>
            <a:ext cx="686980" cy="587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5784" y="518600"/>
            <a:ext cx="736696" cy="60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9512" y="6423719"/>
            <a:ext cx="8964488" cy="400110"/>
          </a:xfrm>
          <a:prstGeom prst="rect">
            <a:avLst/>
          </a:prstGeom>
          <a:solidFill>
            <a:schemeClr val="bg1"/>
          </a:solidFill>
          <a:ln>
            <a:solidFill>
              <a:schemeClr val="bg1"/>
            </a:solidFill>
          </a:ln>
        </p:spPr>
        <p:txBody>
          <a:bodyPr wrap="square" rtlCol="0">
            <a:spAutoFit/>
          </a:bodyPr>
          <a:lstStyle/>
          <a:p>
            <a:r>
              <a:rPr lang="en-US" sz="1200" dirty="0" smtClean="0">
                <a:hlinkClick r:id="rId5"/>
              </a:rPr>
              <a:t>www.worldatlas.com</a:t>
            </a:r>
            <a:r>
              <a:rPr lang="en-US" sz="1200" dirty="0">
                <a:hlinkClick r:id="rId5"/>
              </a:rPr>
              <a:t>/webimage/countrys/</a:t>
            </a:r>
            <a:r>
              <a:rPr lang="en-US" sz="1200" dirty="0" smtClean="0">
                <a:hlinkClick r:id="rId5"/>
              </a:rPr>
              <a:t>na.htm</a:t>
            </a:r>
            <a:endParaRPr lang="en-US" sz="1200" dirty="0" smtClean="0"/>
          </a:p>
          <a:p>
            <a:endParaRPr lang="en-US" sz="800" dirty="0" smtClean="0"/>
          </a:p>
        </p:txBody>
      </p:sp>
      <p:sp>
        <p:nvSpPr>
          <p:cNvPr id="23" name="TextBox 22"/>
          <p:cNvSpPr txBox="1"/>
          <p:nvPr/>
        </p:nvSpPr>
        <p:spPr>
          <a:xfrm>
            <a:off x="35496" y="2708920"/>
            <a:ext cx="2555776" cy="3416320"/>
          </a:xfrm>
          <a:prstGeom prst="rect">
            <a:avLst/>
          </a:prstGeom>
          <a:solidFill>
            <a:schemeClr val="bg1"/>
          </a:solidFill>
        </p:spPr>
        <p:txBody>
          <a:bodyPr wrap="square" rtlCol="0">
            <a:spAutoFit/>
          </a:bodyPr>
          <a:lstStyle/>
          <a:p>
            <a:r>
              <a:rPr lang="en-US" dirty="0" smtClean="0"/>
              <a:t>Some variables included:</a:t>
            </a:r>
          </a:p>
          <a:p>
            <a:pPr marL="285750" indent="-285750">
              <a:buFont typeface="Wingdings" charset="2"/>
              <a:buChar char="q"/>
            </a:pPr>
            <a:r>
              <a:rPr lang="en-US" dirty="0" smtClean="0"/>
              <a:t>Precipitation</a:t>
            </a:r>
          </a:p>
          <a:p>
            <a:pPr marL="285750" indent="-285750">
              <a:buFont typeface="Wingdings" charset="2"/>
              <a:buChar char="q"/>
            </a:pPr>
            <a:r>
              <a:rPr lang="en-US" dirty="0" smtClean="0"/>
              <a:t>Temperature</a:t>
            </a:r>
          </a:p>
          <a:p>
            <a:pPr marL="285750" indent="-285750">
              <a:buFont typeface="Wingdings" charset="2"/>
              <a:buChar char="q"/>
            </a:pPr>
            <a:r>
              <a:rPr lang="en-US" dirty="0" smtClean="0"/>
              <a:t>Discharge</a:t>
            </a:r>
          </a:p>
          <a:p>
            <a:pPr marL="285750" indent="-285750">
              <a:buFont typeface="Wingdings" charset="2"/>
              <a:buChar char="q"/>
            </a:pPr>
            <a:r>
              <a:rPr lang="en-US" dirty="0" smtClean="0"/>
              <a:t>Soil</a:t>
            </a:r>
          </a:p>
          <a:p>
            <a:pPr marL="285750" indent="-285750">
              <a:buFont typeface="Wingdings" charset="2"/>
              <a:buChar char="q"/>
            </a:pPr>
            <a:r>
              <a:rPr lang="en-US" dirty="0" smtClean="0"/>
              <a:t>Land Use</a:t>
            </a:r>
          </a:p>
          <a:p>
            <a:pPr marL="285750" indent="-285750">
              <a:buFont typeface="Wingdings" charset="2"/>
              <a:buChar char="q"/>
            </a:pPr>
            <a:r>
              <a:rPr lang="en-US" dirty="0" smtClean="0"/>
              <a:t>Population (effective population of water users)</a:t>
            </a:r>
          </a:p>
          <a:p>
            <a:pPr marL="285750" indent="-285750">
              <a:buFont typeface="Wingdings" charset="2"/>
              <a:buChar char="q"/>
            </a:pPr>
            <a:r>
              <a:rPr lang="en-US" dirty="0" smtClean="0"/>
              <a:t>Economic Activities (industrial, agricultural)</a:t>
            </a:r>
          </a:p>
        </p:txBody>
      </p:sp>
      <p:sp>
        <p:nvSpPr>
          <p:cNvPr id="25" name="TextBox 24"/>
          <p:cNvSpPr txBox="1"/>
          <p:nvPr/>
        </p:nvSpPr>
        <p:spPr>
          <a:xfrm>
            <a:off x="6804248" y="3429000"/>
            <a:ext cx="2160240" cy="1908215"/>
          </a:xfrm>
          <a:prstGeom prst="rect">
            <a:avLst/>
          </a:prstGeom>
          <a:solidFill>
            <a:schemeClr val="bg1"/>
          </a:solidFill>
        </p:spPr>
        <p:txBody>
          <a:bodyPr wrap="square" rtlCol="0">
            <a:spAutoFit/>
          </a:bodyPr>
          <a:lstStyle/>
          <a:p>
            <a:pPr algn="ctr"/>
            <a:r>
              <a:rPr lang="en-US" dirty="0"/>
              <a:t>32 participants from 12 MEX and US LTER sites – </a:t>
            </a:r>
            <a:r>
              <a:rPr lang="en-US" sz="1600" dirty="0" err="1"/>
              <a:t>Chamela</a:t>
            </a:r>
            <a:r>
              <a:rPr lang="en-US" sz="1600" dirty="0"/>
              <a:t>, </a:t>
            </a:r>
            <a:r>
              <a:rPr lang="en-US" sz="1600" dirty="0" err="1"/>
              <a:t>Alchichica</a:t>
            </a:r>
            <a:r>
              <a:rPr lang="en-US" sz="1600" dirty="0"/>
              <a:t>, </a:t>
            </a:r>
            <a:r>
              <a:rPr lang="en-US" sz="1600" dirty="0" err="1"/>
              <a:t>Manantlan</a:t>
            </a:r>
            <a:r>
              <a:rPr lang="en-US" sz="1600" dirty="0"/>
              <a:t>, </a:t>
            </a:r>
            <a:r>
              <a:rPr lang="en-US" sz="1600" dirty="0" err="1"/>
              <a:t>Mapimi</a:t>
            </a:r>
            <a:r>
              <a:rPr lang="en-US" sz="1600" dirty="0"/>
              <a:t>, </a:t>
            </a:r>
            <a:r>
              <a:rPr lang="en-US" sz="1600" dirty="0" err="1"/>
              <a:t>Ecopey</a:t>
            </a:r>
            <a:r>
              <a:rPr lang="en-US" sz="1600" dirty="0"/>
              <a:t>, </a:t>
            </a:r>
            <a:r>
              <a:rPr lang="en-US" sz="1600" dirty="0" err="1"/>
              <a:t>Gracilis</a:t>
            </a:r>
            <a:r>
              <a:rPr lang="en-US" sz="1600" dirty="0"/>
              <a:t>, CAP, LUQ, FCE, CWT, </a:t>
            </a:r>
            <a:r>
              <a:rPr lang="en-US" sz="1600" dirty="0" smtClean="0"/>
              <a:t>SEV</a:t>
            </a:r>
            <a:endParaRPr lang="en-US" sz="1600" dirty="0"/>
          </a:p>
        </p:txBody>
      </p:sp>
      <p:pic>
        <p:nvPicPr>
          <p:cNvPr id="24" name="Imagen 7" descr="C:\Users\Andrea Rivera\Pictures\nsf_logo_new_transparent.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5857" y="6113375"/>
            <a:ext cx="665716" cy="620687"/>
          </a:xfrm>
          <a:prstGeom prst="rect">
            <a:avLst/>
          </a:prstGeom>
          <a:noFill/>
          <a:ln>
            <a:noFill/>
          </a:ln>
        </p:spPr>
      </p:pic>
    </p:spTree>
    <p:extLst>
      <p:ext uri="{BB962C8B-B14F-4D97-AF65-F5344CB8AC3E}">
        <p14:creationId xmlns:p14="http://schemas.microsoft.com/office/powerpoint/2010/main" val="2294398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2495" y="404664"/>
            <a:ext cx="1084001" cy="89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476672"/>
            <a:ext cx="960110" cy="821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3573016"/>
            <a:ext cx="4222218"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1520" y="1268760"/>
            <a:ext cx="8568952" cy="923330"/>
          </a:xfrm>
          <a:prstGeom prst="rect">
            <a:avLst/>
          </a:prstGeom>
          <a:noFill/>
        </p:spPr>
        <p:txBody>
          <a:bodyPr wrap="square" rtlCol="0">
            <a:spAutoFit/>
          </a:bodyPr>
          <a:lstStyle/>
          <a:p>
            <a:pPr algn="ctr"/>
            <a:r>
              <a:rPr lang="en-US" b="1" dirty="0"/>
              <a:t>How do biophysical and social attributes facilitate or limit the ability to build the resilience of social ecological systems such that sustainability of water is ensured in the face of internally and externally driven changes? </a:t>
            </a:r>
            <a:endParaRPr lang="en-US" dirty="0"/>
          </a:p>
        </p:txBody>
      </p:sp>
      <p:sp>
        <p:nvSpPr>
          <p:cNvPr id="5" name="TextBox 4"/>
          <p:cNvSpPr txBox="1"/>
          <p:nvPr/>
        </p:nvSpPr>
        <p:spPr>
          <a:xfrm>
            <a:off x="251520" y="-27384"/>
            <a:ext cx="8712968" cy="1107996"/>
          </a:xfrm>
          <a:prstGeom prst="rect">
            <a:avLst/>
          </a:prstGeom>
          <a:noFill/>
        </p:spPr>
        <p:txBody>
          <a:bodyPr wrap="square" rtlCol="0">
            <a:spAutoFit/>
          </a:bodyPr>
          <a:lstStyle/>
          <a:p>
            <a:pPr algn="ctr"/>
            <a:r>
              <a:rPr lang="en-GB" sz="2400" dirty="0"/>
              <a:t>US-Mexico Workshop: </a:t>
            </a:r>
            <a:r>
              <a:rPr lang="en-GB" sz="2400" dirty="0" err="1" smtClean="0"/>
              <a:t>Catalyzing</a:t>
            </a:r>
            <a:r>
              <a:rPr lang="en-GB" sz="2400" dirty="0" smtClean="0"/>
              <a:t> </a:t>
            </a:r>
            <a:r>
              <a:rPr lang="en-GB" sz="2400" dirty="0"/>
              <a:t>international collaborations to develop a platform for </a:t>
            </a:r>
            <a:r>
              <a:rPr lang="en-GB" sz="2400" dirty="0" err="1"/>
              <a:t>ecohydrological</a:t>
            </a:r>
            <a:r>
              <a:rPr lang="en-GB" sz="2400" dirty="0"/>
              <a:t> </a:t>
            </a:r>
            <a:r>
              <a:rPr lang="en-GB" sz="2400" dirty="0" smtClean="0"/>
              <a:t>research </a:t>
            </a:r>
          </a:p>
          <a:p>
            <a:pPr algn="ctr"/>
            <a:r>
              <a:rPr lang="en-GB" dirty="0" err="1" smtClean="0"/>
              <a:t>Chamela</a:t>
            </a:r>
            <a:r>
              <a:rPr lang="en-GB" dirty="0"/>
              <a:t>, Jalisco, Mexico, September 2012</a:t>
            </a:r>
          </a:p>
        </p:txBody>
      </p:sp>
      <p:pic>
        <p:nvPicPr>
          <p:cNvPr id="24" name="Picture 2" descr="C:\Users\vanderbi\Dropbox\US-MEX_Ecohydrology\Workshop Photos\P101015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2276872"/>
            <a:ext cx="2672680" cy="20045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0" y="4509120"/>
            <a:ext cx="2700030" cy="2156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987824" y="2204864"/>
            <a:ext cx="6156176" cy="1200329"/>
          </a:xfrm>
          <a:prstGeom prst="rect">
            <a:avLst/>
          </a:prstGeom>
          <a:noFill/>
        </p:spPr>
        <p:txBody>
          <a:bodyPr wrap="square" rtlCol="0">
            <a:spAutoFit/>
          </a:bodyPr>
          <a:lstStyle/>
          <a:p>
            <a:pPr marL="285750" indent="-285750">
              <a:buFont typeface="Wingdings" charset="2"/>
              <a:buChar char="q"/>
            </a:pPr>
            <a:r>
              <a:rPr lang="en-GB" dirty="0"/>
              <a:t>Preliminary analyses that stratified each of the sites by social and ecological indices revealed strong patterns in, for example, aridity and water use. </a:t>
            </a:r>
            <a:r>
              <a:rPr lang="en-GB" dirty="0" smtClean="0"/>
              <a:t>This gradient approach was proposed for development as manuscript and proposal.</a:t>
            </a:r>
            <a:endParaRPr lang="en-US" dirty="0"/>
          </a:p>
        </p:txBody>
      </p:sp>
    </p:spTree>
    <p:extLst>
      <p:ext uri="{BB962C8B-B14F-4D97-AF65-F5344CB8AC3E}">
        <p14:creationId xmlns:p14="http://schemas.microsoft.com/office/powerpoint/2010/main" val="2514122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IMG_653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2643373"/>
            <a:ext cx="3543780" cy="2657835"/>
          </a:xfrm>
          <a:prstGeom prst="rect">
            <a:avLst/>
          </a:prstGeom>
        </p:spPr>
      </p:pic>
      <p:sp>
        <p:nvSpPr>
          <p:cNvPr id="8" name="TextBox 7"/>
          <p:cNvSpPr txBox="1"/>
          <p:nvPr/>
        </p:nvSpPr>
        <p:spPr>
          <a:xfrm>
            <a:off x="5364088" y="5301208"/>
            <a:ext cx="3779912" cy="1169551"/>
          </a:xfrm>
          <a:prstGeom prst="rect">
            <a:avLst/>
          </a:prstGeom>
          <a:noFill/>
        </p:spPr>
        <p:txBody>
          <a:bodyPr wrap="square" rtlCol="0">
            <a:spAutoFit/>
          </a:bodyPr>
          <a:lstStyle/>
          <a:p>
            <a:r>
              <a:rPr lang="en-US" sz="1400" i="1" dirty="0"/>
              <a:t>From L to R</a:t>
            </a:r>
            <a:r>
              <a:rPr lang="en-US" sz="1400" dirty="0"/>
              <a:t>:  </a:t>
            </a:r>
            <a:r>
              <a:rPr lang="en-US" sz="1400" dirty="0" err="1"/>
              <a:t>Rinku</a:t>
            </a:r>
            <a:r>
              <a:rPr lang="en-US" sz="1400" dirty="0"/>
              <a:t> Roy-</a:t>
            </a:r>
            <a:r>
              <a:rPr lang="en-US" sz="1400" dirty="0" err="1"/>
              <a:t>Chowdhury</a:t>
            </a:r>
            <a:r>
              <a:rPr lang="en-US" sz="1400" dirty="0"/>
              <a:t> (Indiana University &amp; FCE); </a:t>
            </a:r>
            <a:r>
              <a:rPr lang="en-US" sz="1400" dirty="0" err="1"/>
              <a:t>Temilola</a:t>
            </a:r>
            <a:r>
              <a:rPr lang="en-US" sz="1400" dirty="0"/>
              <a:t> </a:t>
            </a:r>
            <a:r>
              <a:rPr lang="en-US" sz="1400" dirty="0" err="1"/>
              <a:t>Fatoyinbo</a:t>
            </a:r>
            <a:r>
              <a:rPr lang="en-US" sz="1400" dirty="0"/>
              <a:t> (NASA-Goddard Space Flight Center) Marc Simard (Jet Propulsion Laboratory) Victor- H. Rivera-</a:t>
            </a:r>
            <a:r>
              <a:rPr lang="en-US" sz="1400" dirty="0" err="1"/>
              <a:t>Monroy</a:t>
            </a:r>
            <a:r>
              <a:rPr lang="en-US" sz="1400" dirty="0"/>
              <a:t> (Louisiana State University &amp; FCE)</a:t>
            </a:r>
          </a:p>
        </p:txBody>
      </p:sp>
      <p:sp>
        <p:nvSpPr>
          <p:cNvPr id="4" name="Title 1"/>
          <p:cNvSpPr txBox="1">
            <a:spLocks/>
          </p:cNvSpPr>
          <p:nvPr/>
        </p:nvSpPr>
        <p:spPr>
          <a:xfrm>
            <a:off x="0" y="188641"/>
            <a:ext cx="9144000"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smtClean="0">
                <a:ea typeface="ヒラギノ角ゴ ProN W6" charset="0"/>
                <a:cs typeface="ヒラギノ角ゴ ProN W6" charset="0"/>
              </a:rPr>
              <a:t>Vulnerability Assessment of Mangroves in the Americas </a:t>
            </a:r>
            <a:endParaRPr lang="en-US" sz="3000" dirty="0"/>
          </a:p>
        </p:txBody>
      </p:sp>
      <p:sp>
        <p:nvSpPr>
          <p:cNvPr id="5" name="Subtitle 2"/>
          <p:cNvSpPr txBox="1">
            <a:spLocks/>
          </p:cNvSpPr>
          <p:nvPr/>
        </p:nvSpPr>
        <p:spPr>
          <a:xfrm>
            <a:off x="323528" y="764704"/>
            <a:ext cx="8640960" cy="6480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smtClean="0"/>
              <a:t>Marc </a:t>
            </a:r>
            <a:r>
              <a:rPr lang="en-US" sz="1600" dirty="0" err="1" smtClean="0"/>
              <a:t>Simard</a:t>
            </a:r>
            <a:r>
              <a:rPr lang="en-US" sz="1600" dirty="0" smtClean="0"/>
              <a:t> (Jet Propulsion Laboratory), </a:t>
            </a:r>
            <a:r>
              <a:rPr lang="en-US" sz="1600" dirty="0" err="1" smtClean="0"/>
              <a:t>Rinku</a:t>
            </a:r>
            <a:r>
              <a:rPr lang="en-US" sz="1600" dirty="0" smtClean="0"/>
              <a:t> Roy-</a:t>
            </a:r>
            <a:r>
              <a:rPr lang="en-US" sz="1600" dirty="0" err="1" smtClean="0"/>
              <a:t>Chowdhury</a:t>
            </a:r>
            <a:r>
              <a:rPr lang="en-US" sz="1600" dirty="0" smtClean="0"/>
              <a:t> (Indiana University &amp; FCE), </a:t>
            </a:r>
            <a:r>
              <a:rPr lang="en-US" sz="1600" dirty="0" err="1" smtClean="0"/>
              <a:t>Temilola</a:t>
            </a:r>
            <a:r>
              <a:rPr lang="en-US" sz="1600" dirty="0" smtClean="0"/>
              <a:t> </a:t>
            </a:r>
            <a:r>
              <a:rPr lang="en-US" sz="1600" dirty="0" err="1" smtClean="0"/>
              <a:t>Fatoyinbo</a:t>
            </a:r>
            <a:r>
              <a:rPr lang="en-US" sz="1600" dirty="0" smtClean="0"/>
              <a:t> (Goddard Space Flight Center), Victor- H. Rivera-</a:t>
            </a:r>
            <a:r>
              <a:rPr lang="en-US" sz="1600" dirty="0" err="1" smtClean="0"/>
              <a:t>Monroy</a:t>
            </a:r>
            <a:r>
              <a:rPr lang="en-US" sz="1600" dirty="0" smtClean="0"/>
              <a:t> (Louisiana State University &amp; FCE)</a:t>
            </a:r>
          </a:p>
        </p:txBody>
      </p:sp>
      <p:sp>
        <p:nvSpPr>
          <p:cNvPr id="6" name="TextBox 5"/>
          <p:cNvSpPr txBox="1"/>
          <p:nvPr/>
        </p:nvSpPr>
        <p:spPr>
          <a:xfrm>
            <a:off x="35496" y="1484784"/>
            <a:ext cx="9217024" cy="1015663"/>
          </a:xfrm>
          <a:prstGeom prst="rect">
            <a:avLst/>
          </a:prstGeom>
          <a:noFill/>
        </p:spPr>
        <p:txBody>
          <a:bodyPr wrap="square" rtlCol="0">
            <a:spAutoFit/>
          </a:bodyPr>
          <a:lstStyle/>
          <a:p>
            <a:pPr marL="285750" indent="-285750">
              <a:buFont typeface="Wingdings" charset="2"/>
              <a:buChar char="q"/>
            </a:pPr>
            <a:r>
              <a:rPr lang="en-US" sz="2000" dirty="0"/>
              <a:t>We will develop spatially explicit models of mangrove forest vulnerability across North, Central and South America by integrating socioeconomic coarse datasets and </a:t>
            </a:r>
            <a:r>
              <a:rPr lang="en-US" sz="2000" b="1" i="1" dirty="0"/>
              <a:t>local surveys </a:t>
            </a:r>
            <a:r>
              <a:rPr lang="en-US" sz="2000" dirty="0"/>
              <a:t>with multi-sensor remote sensing of mangrove use and cover change</a:t>
            </a:r>
            <a:r>
              <a:rPr lang="en-US" sz="2000" dirty="0" smtClean="0"/>
              <a:t>.</a:t>
            </a:r>
            <a:endParaRPr lang="en-US" sz="2000" dirty="0"/>
          </a:p>
        </p:txBody>
      </p:sp>
      <p:sp>
        <p:nvSpPr>
          <p:cNvPr id="10" name="TextBox 9"/>
          <p:cNvSpPr txBox="1"/>
          <p:nvPr/>
        </p:nvSpPr>
        <p:spPr>
          <a:xfrm>
            <a:off x="395536" y="6453336"/>
            <a:ext cx="8496944" cy="338554"/>
          </a:xfrm>
          <a:prstGeom prst="rect">
            <a:avLst/>
          </a:prstGeom>
          <a:noFill/>
        </p:spPr>
        <p:txBody>
          <a:bodyPr wrap="square" rtlCol="0">
            <a:spAutoFit/>
          </a:bodyPr>
          <a:lstStyle/>
          <a:p>
            <a:pPr algn="ctr"/>
            <a:r>
              <a:rPr lang="en-US" sz="1600" dirty="0" smtClean="0"/>
              <a:t>Funded by NASA’s Land Cover Land Use Change Program (Spring 2012-Winter 2015)</a:t>
            </a:r>
            <a:endParaRPr lang="en-US" sz="1600" dirty="0"/>
          </a:p>
        </p:txBody>
      </p:sp>
      <p:sp>
        <p:nvSpPr>
          <p:cNvPr id="2" name="TextBox 1"/>
          <p:cNvSpPr txBox="1"/>
          <p:nvPr/>
        </p:nvSpPr>
        <p:spPr>
          <a:xfrm>
            <a:off x="467544" y="2636912"/>
            <a:ext cx="4680520" cy="3416320"/>
          </a:xfrm>
          <a:prstGeom prst="rect">
            <a:avLst/>
          </a:prstGeom>
          <a:noFill/>
          <a:ln>
            <a:solidFill>
              <a:schemeClr val="tx1"/>
            </a:solidFill>
          </a:ln>
        </p:spPr>
        <p:txBody>
          <a:bodyPr wrap="square" rtlCol="0">
            <a:spAutoFit/>
          </a:bodyPr>
          <a:lstStyle/>
          <a:p>
            <a:pPr marL="342900" indent="-342900">
              <a:buFont typeface="+mj-lt"/>
              <a:buAutoNum type="arabicParenR"/>
            </a:pPr>
            <a:r>
              <a:rPr lang="en-US" dirty="0"/>
              <a:t>E</a:t>
            </a:r>
            <a:r>
              <a:rPr lang="en-US" dirty="0" smtClean="0"/>
              <a:t>xtensive </a:t>
            </a:r>
            <a:r>
              <a:rPr lang="en-US" dirty="0"/>
              <a:t>studies of mangrove forests (derived from remote sensing) will be coupled with commensurate, extensive ecological and social (census) datasets for the 17 regions, and used to develop regional-scale models of mangrove vulnerability. </a:t>
            </a:r>
            <a:endParaRPr lang="en-US" dirty="0" smtClean="0"/>
          </a:p>
          <a:p>
            <a:pPr marL="342900" indent="-342900">
              <a:buFont typeface="+mj-lt"/>
              <a:buAutoNum type="arabicParenR"/>
            </a:pPr>
            <a:r>
              <a:rPr lang="en-US" dirty="0"/>
              <a:t>I</a:t>
            </a:r>
            <a:r>
              <a:rPr lang="en-US" dirty="0" smtClean="0"/>
              <a:t>ntensive </a:t>
            </a:r>
            <a:r>
              <a:rPr lang="en-US" dirty="0"/>
              <a:t>assessments will be conducted for calibration and validation of the regional-scale models, relating socioeconomic activity with local changes in mangrove forest use and cover. </a:t>
            </a:r>
          </a:p>
        </p:txBody>
      </p:sp>
    </p:spTree>
    <p:extLst>
      <p:ext uri="{BB962C8B-B14F-4D97-AF65-F5344CB8AC3E}">
        <p14:creationId xmlns:p14="http://schemas.microsoft.com/office/powerpoint/2010/main" val="4257091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Expanding the scope for US LTER research</a:t>
            </a:r>
            <a:endParaRPr lang="en-GB" dirty="0"/>
          </a:p>
        </p:txBody>
      </p:sp>
      <p:sp>
        <p:nvSpPr>
          <p:cNvPr id="3" name="Content Placeholder 2"/>
          <p:cNvSpPr>
            <a:spLocks noGrp="1"/>
          </p:cNvSpPr>
          <p:nvPr>
            <p:ph sz="half" idx="1"/>
          </p:nvPr>
        </p:nvSpPr>
        <p:spPr>
          <a:xfrm>
            <a:off x="107504" y="1600200"/>
            <a:ext cx="4244280" cy="4525963"/>
          </a:xfrm>
        </p:spPr>
        <p:txBody>
          <a:bodyPr>
            <a:normAutofit fontScale="85000" lnSpcReduction="10000"/>
          </a:bodyPr>
          <a:lstStyle/>
          <a:p>
            <a:r>
              <a:rPr lang="en-GB" dirty="0" smtClean="0"/>
              <a:t>Leveraging international contacts developed through ILTER to expand the geographic, ecological and social scales for investigation</a:t>
            </a:r>
          </a:p>
          <a:p>
            <a:r>
              <a:rPr lang="en-GB" dirty="0" smtClean="0"/>
              <a:t>Broadening the platform to address new, high impact research questions and contributing to general ecological theory to explain ecosystem pattern and process</a:t>
            </a:r>
          </a:p>
          <a:p>
            <a:r>
              <a:rPr lang="en-GB" dirty="0" smtClean="0"/>
              <a:t>Expanded policy relevance</a:t>
            </a:r>
          </a:p>
          <a:p>
            <a:endParaRPr lang="en-GB" dirty="0" smtClean="0"/>
          </a:p>
          <a:p>
            <a:endParaRPr lang="en-GB" dirty="0" smtClean="0"/>
          </a:p>
          <a:p>
            <a:endParaRPr lang="en-GB" dirty="0"/>
          </a:p>
        </p:txBody>
      </p:sp>
      <p:pic>
        <p:nvPicPr>
          <p:cNvPr id="5" name="Content Placeholder 3" descr="IMG_5539.JPG"/>
          <p:cNvPicPr>
            <a:picLocks noGrp="1" noChangeAspect="1"/>
          </p:cNvPicPr>
          <p:nvPr>
            <p:ph idx="1"/>
          </p:nvPr>
        </p:nvPicPr>
        <p:blipFill>
          <a:blip r:embed="rId2" cstate="print"/>
          <a:stretch>
            <a:fillRect/>
          </a:stretch>
        </p:blipFill>
        <p:spPr>
          <a:xfrm>
            <a:off x="6120135" y="2843907"/>
            <a:ext cx="2988369" cy="2241277"/>
          </a:xfrm>
        </p:spPr>
      </p:pic>
      <p:pic>
        <p:nvPicPr>
          <p:cNvPr id="8" name="Picture 7" descr="IMG_1887.JPG"/>
          <p:cNvPicPr>
            <a:picLocks noChangeAspect="1"/>
          </p:cNvPicPr>
          <p:nvPr/>
        </p:nvPicPr>
        <p:blipFill>
          <a:blip r:embed="rId3" cstate="print"/>
          <a:stretch>
            <a:fillRect/>
          </a:stretch>
        </p:blipFill>
        <p:spPr>
          <a:xfrm>
            <a:off x="4377680" y="3520376"/>
            <a:ext cx="2642592" cy="1981944"/>
          </a:xfrm>
          <a:prstGeom prst="rect">
            <a:avLst/>
          </a:prstGeom>
        </p:spPr>
      </p:pic>
      <p:pic>
        <p:nvPicPr>
          <p:cNvPr id="7" name="Picture 5"/>
          <p:cNvPicPr>
            <a:picLocks noChangeAspect="1" noChangeArrowheads="1"/>
          </p:cNvPicPr>
          <p:nvPr/>
        </p:nvPicPr>
        <p:blipFill>
          <a:blip r:embed="rId4"/>
          <a:srcRect/>
          <a:stretch>
            <a:fillRect/>
          </a:stretch>
        </p:blipFill>
        <p:spPr bwMode="auto">
          <a:xfrm>
            <a:off x="6446437" y="4797152"/>
            <a:ext cx="2751202" cy="2065741"/>
          </a:xfrm>
          <a:prstGeom prst="rect">
            <a:avLst/>
          </a:prstGeom>
          <a:noFill/>
          <a:ln w="9525">
            <a:noFill/>
            <a:miter lim="800000"/>
            <a:headEnd/>
            <a:tailEnd/>
          </a:ln>
          <a:effectLst/>
        </p:spPr>
      </p:pic>
      <p:pic>
        <p:nvPicPr>
          <p:cNvPr id="6" name="Picture 5" descr="ASK_group_all"/>
          <p:cNvPicPr/>
          <p:nvPr/>
        </p:nvPicPr>
        <p:blipFill>
          <a:blip r:embed="rId5" cstate="screen"/>
          <a:srcRect/>
          <a:stretch>
            <a:fillRect/>
          </a:stretch>
        </p:blipFill>
        <p:spPr bwMode="auto">
          <a:xfrm>
            <a:off x="4410372" y="2008208"/>
            <a:ext cx="2537892" cy="1512168"/>
          </a:xfrm>
          <a:prstGeom prst="rect">
            <a:avLst/>
          </a:prstGeom>
          <a:noFill/>
          <a:ln w="28575" cmpd="sng">
            <a:solidFill>
              <a:srgbClr val="000000"/>
            </a:solidFill>
            <a:miter lim="800000"/>
            <a:headEnd/>
            <a:tailEnd/>
          </a:ln>
          <a:effectLst/>
        </p:spPr>
      </p:pic>
      <p:pic>
        <p:nvPicPr>
          <p:cNvPr id="4098" name="Picture 2" descr="C:\Users\troxler\Dropbox\US-MEX_Ecohydrology\Workshop Photos\DSC0231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4208" y="1472382"/>
            <a:ext cx="2681762" cy="1784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331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9512" y="188641"/>
            <a:ext cx="8856984" cy="504056"/>
          </a:xfrm>
        </p:spPr>
        <p:txBody>
          <a:bodyPr>
            <a:noAutofit/>
          </a:bodyPr>
          <a:lstStyle/>
          <a:p>
            <a:r>
              <a:rPr lang="en-US" sz="3000" dirty="0" smtClean="0">
                <a:ea typeface="ヒラギノ角ゴ ProN W6" charset="0"/>
                <a:cs typeface="ヒラギノ角ゴ ProN W6" charset="0"/>
              </a:rPr>
              <a:t>Vulnerability Assessment of Mangroves in the Americas </a:t>
            </a:r>
            <a:endParaRPr lang="en-US" sz="3000" dirty="0"/>
          </a:p>
        </p:txBody>
      </p:sp>
      <p:sp>
        <p:nvSpPr>
          <p:cNvPr id="4" name="TextBox 3"/>
          <p:cNvSpPr txBox="1"/>
          <p:nvPr/>
        </p:nvSpPr>
        <p:spPr>
          <a:xfrm>
            <a:off x="395536" y="6402814"/>
            <a:ext cx="8496944" cy="338554"/>
          </a:xfrm>
          <a:prstGeom prst="rect">
            <a:avLst/>
          </a:prstGeom>
          <a:noFill/>
        </p:spPr>
        <p:txBody>
          <a:bodyPr wrap="square" rtlCol="0">
            <a:spAutoFit/>
          </a:bodyPr>
          <a:lstStyle/>
          <a:p>
            <a:pPr algn="ctr"/>
            <a:r>
              <a:rPr lang="en-US" sz="1600" dirty="0" smtClean="0"/>
              <a:t>Funded by NASA’s Land Cover Land Use Change Program (Spring 2012-Winter 2015)</a:t>
            </a:r>
            <a:endParaRPr lang="en-US" sz="1600" dirty="0"/>
          </a:p>
        </p:txBody>
      </p:sp>
      <p:pic>
        <p:nvPicPr>
          <p:cNvPr id="5" name="Picture 4" descr="LCLUC_sites.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74028" y="2636912"/>
            <a:ext cx="4169973" cy="331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1139450287"/>
              </p:ext>
            </p:extLst>
          </p:nvPr>
        </p:nvGraphicFramePr>
        <p:xfrm>
          <a:off x="1331640" y="2898617"/>
          <a:ext cx="3528392" cy="2834640"/>
        </p:xfrm>
        <a:graphic>
          <a:graphicData uri="http://schemas.openxmlformats.org/drawingml/2006/table">
            <a:tbl>
              <a:tblPr firstRow="1" bandRow="1">
                <a:tableStyleId>{5C22544A-7EE6-4342-B048-85BDC9FD1C3A}</a:tableStyleId>
              </a:tblPr>
              <a:tblGrid>
                <a:gridCol w="1872208"/>
                <a:gridCol w="1656184"/>
              </a:tblGrid>
              <a:tr h="148192">
                <a:tc>
                  <a:txBody>
                    <a:bodyPr/>
                    <a:lstStyle/>
                    <a:p>
                      <a:pPr algn="ctr"/>
                      <a:r>
                        <a:rPr lang="en-US" sz="1600" dirty="0" smtClean="0">
                          <a:solidFill>
                            <a:schemeClr val="bg1"/>
                          </a:solidFill>
                        </a:rPr>
                        <a:t>Intensive Sites</a:t>
                      </a:r>
                      <a:endParaRPr lang="en-US" sz="1600" dirty="0">
                        <a:solidFill>
                          <a:schemeClr val="bg1"/>
                        </a:solidFill>
                      </a:endParaRPr>
                    </a:p>
                  </a:txBody>
                  <a:tcPr/>
                </a:tc>
                <a:tc>
                  <a:txBody>
                    <a:bodyPr/>
                    <a:lstStyle/>
                    <a:p>
                      <a:pPr algn="ctr"/>
                      <a:r>
                        <a:rPr lang="en-US" sz="1200" dirty="0" smtClean="0"/>
                        <a:t>Planned dates</a:t>
                      </a:r>
                      <a:r>
                        <a:rPr lang="en-US" sz="1200" baseline="0" dirty="0" smtClean="0"/>
                        <a:t> for f</a:t>
                      </a:r>
                      <a:r>
                        <a:rPr lang="en-US" sz="1200" dirty="0" smtClean="0"/>
                        <a:t>ield</a:t>
                      </a:r>
                      <a:r>
                        <a:rPr lang="en-US" sz="1200" baseline="0" dirty="0" smtClean="0"/>
                        <a:t> campaigns</a:t>
                      </a:r>
                      <a:endParaRPr lang="en-US" sz="1200" dirty="0"/>
                    </a:p>
                  </a:txBody>
                  <a:tcPr/>
                </a:tc>
              </a:tr>
              <a:tr h="148192">
                <a:tc>
                  <a:txBody>
                    <a:bodyPr/>
                    <a:lstStyle/>
                    <a:p>
                      <a:pPr algn="ctr"/>
                      <a:r>
                        <a:rPr lang="en-US" sz="1400" b="1" dirty="0" err="1" smtClean="0"/>
                        <a:t>Celestun</a:t>
                      </a:r>
                      <a:r>
                        <a:rPr lang="en-US" sz="1400" b="1" dirty="0" smtClean="0"/>
                        <a:t>/Campeche</a:t>
                      </a:r>
                      <a:endParaRPr lang="en-US" sz="1400" b="1" dirty="0"/>
                    </a:p>
                  </a:txBody>
                  <a:tcPr/>
                </a:tc>
                <a:tc>
                  <a:txBody>
                    <a:bodyPr/>
                    <a:lstStyle/>
                    <a:p>
                      <a:pPr algn="ctr"/>
                      <a:r>
                        <a:rPr lang="en-US" sz="1200" dirty="0" smtClean="0"/>
                        <a:t>August 2012</a:t>
                      </a:r>
                      <a:endParaRPr lang="en-US" sz="1200" dirty="0"/>
                    </a:p>
                  </a:txBody>
                  <a:tcPr/>
                </a:tc>
              </a:tr>
              <a:tr h="255062">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lang="en-US" sz="1200" dirty="0" smtClean="0"/>
                        <a:t>Brazil (</a:t>
                      </a:r>
                      <a:r>
                        <a:rPr lang="en-US" sz="1200" dirty="0" err="1" smtClean="0"/>
                        <a:t>Caraguatuba</a:t>
                      </a:r>
                      <a:r>
                        <a:rPr lang="en-US" sz="1200" dirty="0" smtClean="0"/>
                        <a:t> region)</a:t>
                      </a:r>
                    </a:p>
                  </a:txBody>
                  <a:tcPr/>
                </a:tc>
                <a:tc>
                  <a:txBody>
                    <a:bodyPr/>
                    <a:lstStyle/>
                    <a:p>
                      <a:pPr algn="ctr"/>
                      <a:r>
                        <a:rPr lang="en-US" sz="1200" dirty="0" smtClean="0"/>
                        <a:t>November 2012</a:t>
                      </a:r>
                      <a:endParaRPr lang="en-US" sz="1200" dirty="0"/>
                    </a:p>
                  </a:txBody>
                  <a:tcPr/>
                </a:tc>
              </a:tr>
              <a:tr h="246987">
                <a:tc>
                  <a:txBody>
                    <a:bodyPr/>
                    <a:lstStyle/>
                    <a:p>
                      <a:pPr algn="ctr"/>
                      <a:r>
                        <a:rPr lang="en-US" sz="1200" dirty="0" err="1" smtClean="0"/>
                        <a:t>Golfo</a:t>
                      </a:r>
                      <a:r>
                        <a:rPr lang="en-US" sz="1200" dirty="0" smtClean="0"/>
                        <a:t> de </a:t>
                      </a:r>
                      <a:r>
                        <a:rPr lang="en-US" sz="1200" dirty="0" err="1" smtClean="0"/>
                        <a:t>Morosquillo</a:t>
                      </a:r>
                      <a:r>
                        <a:rPr lang="en-US" sz="1200" baseline="0" dirty="0" smtClean="0"/>
                        <a:t>, Colombia</a:t>
                      </a:r>
                      <a:endParaRPr lang="en-US" sz="1200" dirty="0"/>
                    </a:p>
                  </a:txBody>
                  <a:tcPr/>
                </a:tc>
                <a:tc>
                  <a:txBody>
                    <a:bodyPr/>
                    <a:lstStyle/>
                    <a:p>
                      <a:pPr algn="ctr"/>
                      <a:r>
                        <a:rPr lang="en-US" sz="1200" dirty="0" smtClean="0"/>
                        <a:t>2013</a:t>
                      </a:r>
                      <a:endParaRPr lang="en-US" sz="1200" dirty="0"/>
                    </a:p>
                  </a:txBody>
                  <a:tcPr/>
                </a:tc>
              </a:tr>
              <a:tr h="246987">
                <a:tc>
                  <a:txBody>
                    <a:bodyPr/>
                    <a:lstStyle/>
                    <a:p>
                      <a:pPr algn="ctr"/>
                      <a:r>
                        <a:rPr lang="en-US" sz="1200" dirty="0" err="1" smtClean="0"/>
                        <a:t>Terraba</a:t>
                      </a:r>
                      <a:r>
                        <a:rPr lang="en-US" sz="1200" dirty="0" smtClean="0"/>
                        <a:t> </a:t>
                      </a:r>
                      <a:r>
                        <a:rPr lang="en-US" sz="1200" dirty="0" err="1" smtClean="0"/>
                        <a:t>Sierpe</a:t>
                      </a:r>
                      <a:r>
                        <a:rPr lang="en-US" sz="1200" dirty="0" smtClean="0"/>
                        <a:t>, Costa Rica</a:t>
                      </a:r>
                      <a:endParaRPr lang="en-US" sz="1200" dirty="0"/>
                    </a:p>
                  </a:txBody>
                  <a:tcPr/>
                </a:tc>
                <a:tc>
                  <a:txBody>
                    <a:bodyPr/>
                    <a:lstStyle/>
                    <a:p>
                      <a:pPr algn="ctr"/>
                      <a:r>
                        <a:rPr lang="en-US" sz="1200" dirty="0" smtClean="0"/>
                        <a:t>2013</a:t>
                      </a:r>
                      <a:endParaRPr lang="en-US" sz="1200" dirty="0"/>
                    </a:p>
                  </a:txBody>
                  <a:tcPr/>
                </a:tc>
              </a:tr>
              <a:tr h="246987">
                <a:tc>
                  <a:txBody>
                    <a:bodyPr/>
                    <a:lstStyle/>
                    <a:p>
                      <a:pPr algn="ctr"/>
                      <a:r>
                        <a:rPr lang="en-US" sz="1400" b="1" dirty="0" smtClean="0"/>
                        <a:t>Everglades National Park, USA</a:t>
                      </a:r>
                      <a:endParaRPr lang="en-US" sz="1400" b="1" dirty="0"/>
                    </a:p>
                  </a:txBody>
                  <a:tcPr/>
                </a:tc>
                <a:tc>
                  <a:txBody>
                    <a:bodyPr/>
                    <a:lstStyle/>
                    <a:p>
                      <a:pPr algn="ctr"/>
                      <a:r>
                        <a:rPr lang="en-US" sz="1200" dirty="0" smtClean="0"/>
                        <a:t>ongoing</a:t>
                      </a:r>
                      <a:endParaRPr lang="en-US" sz="1200" dirty="0"/>
                    </a:p>
                  </a:txBody>
                  <a:tcPr/>
                </a:tc>
              </a:tr>
              <a:tr h="148192">
                <a:tc>
                  <a:txBody>
                    <a:bodyPr/>
                    <a:lstStyle/>
                    <a:p>
                      <a:pPr algn="ctr"/>
                      <a:r>
                        <a:rPr lang="en-US" sz="1200" dirty="0" smtClean="0"/>
                        <a:t>Guayas, Ecuador</a:t>
                      </a:r>
                      <a:endParaRPr lang="en-US" sz="1200" dirty="0"/>
                    </a:p>
                  </a:txBody>
                  <a:tcPr/>
                </a:tc>
                <a:tc>
                  <a:txBody>
                    <a:bodyPr/>
                    <a:lstStyle/>
                    <a:p>
                      <a:pPr algn="ctr"/>
                      <a:r>
                        <a:rPr lang="en-US" sz="1200" dirty="0" smtClean="0"/>
                        <a:t>2013</a:t>
                      </a:r>
                      <a:endParaRPr lang="en-US" sz="1200" dirty="0"/>
                    </a:p>
                  </a:txBody>
                  <a:tcPr/>
                </a:tc>
              </a:tr>
              <a:tr h="246987">
                <a:tc>
                  <a:txBody>
                    <a:bodyPr/>
                    <a:lstStyle/>
                    <a:p>
                      <a:pPr algn="ctr"/>
                      <a:r>
                        <a:rPr lang="en-US" sz="1200" b="1" dirty="0" smtClean="0"/>
                        <a:t>Gulf of Fonseca, Honduras</a:t>
                      </a:r>
                      <a:endParaRPr lang="en-US" sz="1200" b="1" dirty="0"/>
                    </a:p>
                  </a:txBody>
                  <a:tcPr/>
                </a:tc>
                <a:tc>
                  <a:txBody>
                    <a:bodyPr/>
                    <a:lstStyle/>
                    <a:p>
                      <a:pPr algn="ctr"/>
                      <a:r>
                        <a:rPr lang="en-US" sz="1200" dirty="0" smtClean="0"/>
                        <a:t>2014</a:t>
                      </a:r>
                      <a:endParaRPr lang="en-US" sz="1200" dirty="0"/>
                    </a:p>
                  </a:txBody>
                  <a:tcPr/>
                </a:tc>
              </a:tr>
            </a:tbl>
          </a:graphicData>
        </a:graphic>
      </p:graphicFrame>
      <p:cxnSp>
        <p:nvCxnSpPr>
          <p:cNvPr id="8" name="Straight Arrow Connector 7"/>
          <p:cNvCxnSpPr/>
          <p:nvPr/>
        </p:nvCxnSpPr>
        <p:spPr>
          <a:xfrm>
            <a:off x="827584" y="3419708"/>
            <a:ext cx="432048" cy="72008"/>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827584" y="4787860"/>
            <a:ext cx="432048" cy="72008"/>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15" idx="0"/>
          </p:cNvCxnSpPr>
          <p:nvPr/>
        </p:nvCxnSpPr>
        <p:spPr>
          <a:xfrm flipV="1">
            <a:off x="874582" y="5651956"/>
            <a:ext cx="385050" cy="216024"/>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07504" y="2987660"/>
            <a:ext cx="1151277" cy="369332"/>
          </a:xfrm>
          <a:prstGeom prst="rect">
            <a:avLst/>
          </a:prstGeom>
          <a:noFill/>
        </p:spPr>
        <p:txBody>
          <a:bodyPr wrap="non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MEX-LTER</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TextBox 13"/>
          <p:cNvSpPr txBox="1"/>
          <p:nvPr/>
        </p:nvSpPr>
        <p:spPr>
          <a:xfrm>
            <a:off x="107504" y="4283804"/>
            <a:ext cx="1031051" cy="369332"/>
          </a:xfrm>
          <a:prstGeom prst="rect">
            <a:avLst/>
          </a:prstGeom>
          <a:noFill/>
        </p:spPr>
        <p:txBody>
          <a:bodyPr wrap="non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FCE LTER</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 name="TextBox 14"/>
          <p:cNvSpPr txBox="1"/>
          <p:nvPr/>
        </p:nvSpPr>
        <p:spPr>
          <a:xfrm>
            <a:off x="107504" y="5867980"/>
            <a:ext cx="1534156" cy="369332"/>
          </a:xfrm>
          <a:prstGeom prst="rect">
            <a:avLst/>
          </a:prstGeom>
          <a:noFill/>
        </p:spPr>
        <p:txBody>
          <a:bodyPr wrap="non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Planned ILTER</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7" name="TextBox 16"/>
          <p:cNvSpPr txBox="1"/>
          <p:nvPr/>
        </p:nvSpPr>
        <p:spPr>
          <a:xfrm>
            <a:off x="107504" y="861680"/>
            <a:ext cx="8856984" cy="1631216"/>
          </a:xfrm>
          <a:prstGeom prst="rect">
            <a:avLst/>
          </a:prstGeom>
          <a:noFill/>
        </p:spPr>
        <p:txBody>
          <a:bodyPr wrap="square" rtlCol="0">
            <a:spAutoFit/>
          </a:bodyPr>
          <a:lstStyle/>
          <a:p>
            <a:pPr marL="285750" indent="-285750">
              <a:buFont typeface="Wingdings" charset="2"/>
              <a:buChar char="q"/>
            </a:pPr>
            <a:r>
              <a:rPr lang="en-US" sz="2000" dirty="0" smtClean="0"/>
              <a:t>To develop </a:t>
            </a:r>
            <a:r>
              <a:rPr lang="en-US" sz="2000" dirty="0"/>
              <a:t>the model of mangrove use/loss, </a:t>
            </a:r>
            <a:r>
              <a:rPr lang="en-US" sz="2000" b="1" i="1" dirty="0"/>
              <a:t>we leveraged our existing collective databases, collaborations and expertise, </a:t>
            </a:r>
            <a:r>
              <a:rPr lang="en-US" sz="2000" dirty="0"/>
              <a:t>and selected two nested sets of sites for extensive (17) and intensive (7) sampling, representing a wide range of socio-demographic, economic, policy and </a:t>
            </a:r>
            <a:r>
              <a:rPr lang="en-US" sz="2000" dirty="0" err="1"/>
              <a:t>ecogeomorphic</a:t>
            </a:r>
            <a:r>
              <a:rPr lang="en-US" sz="2000" dirty="0"/>
              <a:t> contexts found throughout the Americas. </a:t>
            </a:r>
          </a:p>
        </p:txBody>
      </p:sp>
    </p:spTree>
    <p:extLst>
      <p:ext uri="{BB962C8B-B14F-4D97-AF65-F5344CB8AC3E}">
        <p14:creationId xmlns:p14="http://schemas.microsoft.com/office/powerpoint/2010/main" val="69901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856984" cy="792088"/>
          </a:xfrm>
        </p:spPr>
        <p:txBody>
          <a:bodyPr>
            <a:normAutofit fontScale="90000"/>
          </a:bodyPr>
          <a:lstStyle/>
          <a:p>
            <a:r>
              <a:rPr lang="en-GB" sz="3200" dirty="0" smtClean="0"/>
              <a:t>Global pattern of Dissolved Organic Carbon and </a:t>
            </a:r>
            <a:br>
              <a:rPr lang="en-GB" sz="3200" dirty="0" smtClean="0"/>
            </a:br>
            <a:r>
              <a:rPr lang="en-GB" sz="3200" dirty="0" smtClean="0"/>
              <a:t>Dissolved Black Carbon</a:t>
            </a:r>
            <a:r>
              <a:rPr lang="en-GB" sz="3200" dirty="0"/>
              <a:t/>
            </a:r>
            <a:br>
              <a:rPr lang="en-GB" sz="3200" dirty="0"/>
            </a:br>
            <a:endParaRPr lang="en-GB" sz="1800" dirty="0"/>
          </a:p>
        </p:txBody>
      </p:sp>
      <p:pic>
        <p:nvPicPr>
          <p:cNvPr id="1026" name="Picture 2" descr="Jaffe et al"/>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1481" y="1556792"/>
            <a:ext cx="5112568" cy="256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Jaffe et 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3140968"/>
            <a:ext cx="4104456" cy="361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4149080"/>
            <a:ext cx="5148064" cy="2585323"/>
          </a:xfrm>
          <a:prstGeom prst="rect">
            <a:avLst/>
          </a:prstGeom>
          <a:noFill/>
        </p:spPr>
        <p:txBody>
          <a:bodyPr wrap="square" rtlCol="0">
            <a:spAutoFit/>
          </a:bodyPr>
          <a:lstStyle/>
          <a:p>
            <a:pPr marL="285750" indent="-285750">
              <a:buFont typeface="Wingdings" charset="2"/>
              <a:buChar char="q"/>
            </a:pPr>
            <a:r>
              <a:rPr lang="en-US" dirty="0" smtClean="0"/>
              <a:t>quantified </a:t>
            </a:r>
            <a:r>
              <a:rPr lang="en-US" dirty="0"/>
              <a:t>dissolution products of charcoal in a wide range of rivers </a:t>
            </a:r>
            <a:r>
              <a:rPr lang="en-US" dirty="0" smtClean="0"/>
              <a:t>worldwide</a:t>
            </a:r>
            <a:endParaRPr lang="en-US" dirty="0"/>
          </a:p>
          <a:p>
            <a:pPr marL="285750" indent="-285750">
              <a:buFont typeface="Wingdings" charset="2"/>
              <a:buChar char="q"/>
            </a:pPr>
            <a:r>
              <a:rPr lang="en-US" dirty="0" smtClean="0"/>
              <a:t>globally </a:t>
            </a:r>
            <a:r>
              <a:rPr lang="en-US" dirty="0"/>
              <a:t>a major portion of the annual charcoal production is lost from soils via dissolution and subsequent transport to the </a:t>
            </a:r>
            <a:r>
              <a:rPr lang="en-US" dirty="0" smtClean="0"/>
              <a:t>ocean </a:t>
            </a:r>
          </a:p>
          <a:p>
            <a:pPr marL="285750" indent="-285750">
              <a:buFont typeface="Wingdings" charset="2"/>
              <a:buChar char="q"/>
            </a:pPr>
            <a:r>
              <a:rPr lang="en-US" dirty="0" smtClean="0"/>
              <a:t>global </a:t>
            </a:r>
            <a:r>
              <a:rPr lang="en-US" dirty="0"/>
              <a:t>flux of soluble charcoal </a:t>
            </a:r>
            <a:r>
              <a:rPr lang="en-US" dirty="0" smtClean="0"/>
              <a:t>= 26.5 </a:t>
            </a:r>
            <a:r>
              <a:rPr lang="en-US" dirty="0"/>
              <a:t>± 1.8 million tons per year, </a:t>
            </a:r>
            <a:r>
              <a:rPr lang="en-US" dirty="0" smtClean="0"/>
              <a:t>~</a:t>
            </a:r>
            <a:r>
              <a:rPr lang="en-US" dirty="0"/>
              <a:t>10% of the global riverine flux of </a:t>
            </a:r>
            <a:r>
              <a:rPr lang="en-US" dirty="0" smtClean="0"/>
              <a:t>DOC </a:t>
            </a:r>
          </a:p>
          <a:p>
            <a:pPr marL="285750" indent="-285750">
              <a:buFont typeface="Wingdings" charset="2"/>
              <a:buChar char="q"/>
            </a:pPr>
            <a:r>
              <a:rPr lang="en-US" dirty="0" smtClean="0"/>
              <a:t>closes a </a:t>
            </a:r>
            <a:r>
              <a:rPr lang="en-US" dirty="0"/>
              <a:t>major gap in the global charcoal </a:t>
            </a:r>
            <a:r>
              <a:rPr lang="en-US" dirty="0" smtClean="0"/>
              <a:t>budget</a:t>
            </a:r>
            <a:endParaRPr lang="en-GB" dirty="0"/>
          </a:p>
        </p:txBody>
      </p:sp>
      <p:sp>
        <p:nvSpPr>
          <p:cNvPr id="6" name="TextBox 5"/>
          <p:cNvSpPr txBox="1"/>
          <p:nvPr/>
        </p:nvSpPr>
        <p:spPr>
          <a:xfrm>
            <a:off x="5323260" y="1556792"/>
            <a:ext cx="3713236" cy="1477328"/>
          </a:xfrm>
          <a:prstGeom prst="rect">
            <a:avLst/>
          </a:prstGeom>
          <a:noFill/>
        </p:spPr>
        <p:txBody>
          <a:bodyPr wrap="square" rtlCol="0">
            <a:spAutoFit/>
          </a:bodyPr>
          <a:lstStyle/>
          <a:p>
            <a:r>
              <a:rPr lang="en-US" dirty="0"/>
              <a:t>Charcoal from biomass burning is less stable in the environment than often assumed, because a major fraction of the global production leaches out of soils and is transported to the oceans </a:t>
            </a:r>
            <a:endParaRPr lang="en-GB" dirty="0"/>
          </a:p>
        </p:txBody>
      </p:sp>
      <p:sp>
        <p:nvSpPr>
          <p:cNvPr id="7" name="Title 1"/>
          <p:cNvSpPr txBox="1">
            <a:spLocks/>
          </p:cNvSpPr>
          <p:nvPr/>
        </p:nvSpPr>
        <p:spPr>
          <a:xfrm>
            <a:off x="0" y="836712"/>
            <a:ext cx="9144000" cy="43204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dirty="0" smtClean="0"/>
              <a:t>(Jaffe, Ding, </a:t>
            </a:r>
            <a:r>
              <a:rPr lang="en-GB" sz="1800" dirty="0" err="1" smtClean="0"/>
              <a:t>Niggemann</a:t>
            </a:r>
            <a:r>
              <a:rPr lang="en-GB" sz="1800" dirty="0" smtClean="0"/>
              <a:t>, </a:t>
            </a:r>
            <a:r>
              <a:rPr lang="en-US" sz="1800" dirty="0" err="1" smtClean="0"/>
              <a:t>Vähätalo</a:t>
            </a:r>
            <a:r>
              <a:rPr lang="en-US" sz="1800" dirty="0" smtClean="0"/>
              <a:t>, </a:t>
            </a:r>
            <a:r>
              <a:rPr lang="en-US" sz="1800" dirty="0" err="1" smtClean="0"/>
              <a:t>Stubbins</a:t>
            </a:r>
            <a:r>
              <a:rPr lang="en-US" sz="1800" dirty="0" smtClean="0"/>
              <a:t>, Spencer, Campbell, </a:t>
            </a:r>
            <a:r>
              <a:rPr lang="en-US" sz="1800" dirty="0" err="1" smtClean="0"/>
              <a:t>Dittmar</a:t>
            </a:r>
            <a:r>
              <a:rPr lang="en-GB" sz="1800" dirty="0" smtClean="0"/>
              <a:t>, Science, draft)</a:t>
            </a:r>
            <a:endParaRPr lang="en-GB" sz="1800" dirty="0"/>
          </a:p>
        </p:txBody>
      </p:sp>
    </p:spTree>
    <p:extLst>
      <p:ext uri="{BB962C8B-B14F-4D97-AF65-F5344CB8AC3E}">
        <p14:creationId xmlns:p14="http://schemas.microsoft.com/office/powerpoint/2010/main" val="284890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cstate="print"/>
          <a:srcRect/>
          <a:stretch>
            <a:fillRect/>
          </a:stretch>
        </p:blipFill>
        <p:spPr bwMode="auto">
          <a:xfrm>
            <a:off x="3707904" y="2708920"/>
            <a:ext cx="5436096" cy="2608991"/>
          </a:xfrm>
          <a:prstGeom prst="rect">
            <a:avLst/>
          </a:prstGeom>
          <a:noFill/>
          <a:ln w="9525">
            <a:noFill/>
            <a:miter lim="800000"/>
            <a:headEnd/>
            <a:tailEnd/>
          </a:ln>
          <a:effectLst/>
        </p:spPr>
      </p:pic>
      <p:pic>
        <p:nvPicPr>
          <p:cNvPr id="5" name="Picture 3"/>
          <p:cNvPicPr>
            <a:picLocks noChangeAspect="1" noChangeArrowheads="1"/>
          </p:cNvPicPr>
          <p:nvPr/>
        </p:nvPicPr>
        <p:blipFill>
          <a:blip r:embed="rId4" cstate="print"/>
          <a:srcRect/>
          <a:stretch>
            <a:fillRect/>
          </a:stretch>
        </p:blipFill>
        <p:spPr bwMode="auto">
          <a:xfrm>
            <a:off x="971600" y="27106"/>
            <a:ext cx="6986736" cy="2625371"/>
          </a:xfrm>
          <a:prstGeom prst="rect">
            <a:avLst/>
          </a:prstGeom>
          <a:noFill/>
          <a:ln w="9525">
            <a:noFill/>
            <a:miter lim="800000"/>
            <a:headEnd/>
            <a:tailEnd/>
          </a:ln>
          <a:effectLst/>
        </p:spPr>
      </p:pic>
      <p:pic>
        <p:nvPicPr>
          <p:cNvPr id="4" name="Picture 9"/>
          <p:cNvPicPr>
            <a:picLocks noChangeAspect="1" noChangeArrowheads="1"/>
          </p:cNvPicPr>
          <p:nvPr/>
        </p:nvPicPr>
        <p:blipFill>
          <a:blip r:embed="rId5" cstate="print"/>
          <a:srcRect/>
          <a:stretch>
            <a:fillRect/>
          </a:stretch>
        </p:blipFill>
        <p:spPr bwMode="auto">
          <a:xfrm>
            <a:off x="251520" y="4706978"/>
            <a:ext cx="3358208" cy="2062570"/>
          </a:xfrm>
          <a:prstGeom prst="rect">
            <a:avLst/>
          </a:prstGeom>
          <a:noFill/>
          <a:ln w="9525">
            <a:noFill/>
            <a:miter lim="800000"/>
            <a:headEnd/>
            <a:tailEnd/>
          </a:ln>
          <a:effectLst/>
        </p:spPr>
      </p:pic>
      <p:sp>
        <p:nvSpPr>
          <p:cNvPr id="2" name="TextBox 1"/>
          <p:cNvSpPr txBox="1"/>
          <p:nvPr/>
        </p:nvSpPr>
        <p:spPr>
          <a:xfrm>
            <a:off x="4067944" y="5373216"/>
            <a:ext cx="4968552" cy="1200328"/>
          </a:xfrm>
          <a:prstGeom prst="rect">
            <a:avLst/>
          </a:prstGeom>
          <a:noFill/>
        </p:spPr>
        <p:txBody>
          <a:bodyPr wrap="square" rtlCol="0">
            <a:spAutoFit/>
          </a:bodyPr>
          <a:lstStyle/>
          <a:p>
            <a:pPr marL="285750" indent="-285750">
              <a:buFont typeface="Wingdings" charset="2"/>
              <a:buChar char="q"/>
            </a:pPr>
            <a:r>
              <a:rPr lang="en-US" sz="2400" dirty="0" smtClean="0"/>
              <a:t>the </a:t>
            </a:r>
            <a:r>
              <a:rPr lang="en-US" sz="2400" dirty="0"/>
              <a:t>amount of </a:t>
            </a:r>
            <a:r>
              <a:rPr lang="en-US" sz="2400" dirty="0" smtClean="0"/>
              <a:t>carbon </a:t>
            </a:r>
            <a:r>
              <a:rPr lang="en-US" sz="2400" dirty="0"/>
              <a:t>stored per unit area of </a:t>
            </a:r>
            <a:r>
              <a:rPr lang="en-US" sz="2400" dirty="0" err="1"/>
              <a:t>seagrass</a:t>
            </a:r>
            <a:r>
              <a:rPr lang="en-US" sz="2400" dirty="0"/>
              <a:t> meadow is equivalent to </a:t>
            </a:r>
            <a:r>
              <a:rPr lang="en-US" sz="2400" dirty="0" smtClean="0"/>
              <a:t>forests</a:t>
            </a:r>
            <a:endParaRPr lang="en-US" sz="2400" dirty="0"/>
          </a:p>
        </p:txBody>
      </p:sp>
      <p:sp>
        <p:nvSpPr>
          <p:cNvPr id="3" name="TextBox 2"/>
          <p:cNvSpPr txBox="1"/>
          <p:nvPr/>
        </p:nvSpPr>
        <p:spPr>
          <a:xfrm>
            <a:off x="251520" y="2708920"/>
            <a:ext cx="3528392" cy="1938992"/>
          </a:xfrm>
          <a:prstGeom prst="rect">
            <a:avLst/>
          </a:prstGeom>
          <a:noFill/>
        </p:spPr>
        <p:txBody>
          <a:bodyPr wrap="square" rtlCol="0">
            <a:spAutoFit/>
          </a:bodyPr>
          <a:lstStyle/>
          <a:p>
            <a:r>
              <a:rPr lang="en-US" sz="2000" dirty="0"/>
              <a:t>James </a:t>
            </a:r>
            <a:r>
              <a:rPr lang="en-US" sz="2000" dirty="0" err="1"/>
              <a:t>Fourqurean</a:t>
            </a:r>
            <a:r>
              <a:rPr lang="en-US" sz="2000" dirty="0"/>
              <a:t> (</a:t>
            </a:r>
            <a:r>
              <a:rPr lang="en-US" sz="2000" dirty="0" smtClean="0"/>
              <a:t>FCE) </a:t>
            </a:r>
            <a:r>
              <a:rPr lang="en-US" sz="2000" dirty="0"/>
              <a:t>and Karen </a:t>
            </a:r>
            <a:r>
              <a:rPr lang="en-US" sz="2000" dirty="0" err="1"/>
              <a:t>McGlathery</a:t>
            </a:r>
            <a:r>
              <a:rPr lang="en-US" sz="2000" dirty="0"/>
              <a:t> (VCR) along with international collaborators gathered </a:t>
            </a:r>
            <a:r>
              <a:rPr lang="en-US" sz="2000" dirty="0" smtClean="0"/>
              <a:t>organic </a:t>
            </a:r>
            <a:r>
              <a:rPr lang="en-US" sz="2000" dirty="0"/>
              <a:t>carbon data from over 900 </a:t>
            </a:r>
            <a:r>
              <a:rPr lang="en-US" sz="2000" dirty="0" err="1"/>
              <a:t>seagrass</a:t>
            </a:r>
            <a:r>
              <a:rPr lang="en-US" sz="2000" dirty="0"/>
              <a:t> meadows around the </a:t>
            </a:r>
            <a:r>
              <a:rPr lang="en-US" sz="2000" dirty="0" smtClean="0"/>
              <a:t>world.</a:t>
            </a:r>
            <a:endParaRPr lang="en-US" sz="20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532440" cy="1368152"/>
          </a:xfrm>
        </p:spPr>
        <p:txBody>
          <a:bodyPr>
            <a:noAutofit/>
          </a:bodyPr>
          <a:lstStyle/>
          <a:p>
            <a:r>
              <a:rPr lang="en-GB" sz="3600" dirty="0" smtClean="0"/>
              <a:t>Broadening the relevance and impact of LTER Science – </a:t>
            </a:r>
            <a:br>
              <a:rPr lang="en-GB" sz="3600" dirty="0" smtClean="0"/>
            </a:br>
            <a:r>
              <a:rPr lang="en-GB" sz="2800" b="1" dirty="0" smtClean="0">
                <a:effectLst>
                  <a:outerShdw blurRad="38100" dist="38100" dir="2700000" algn="tl">
                    <a:srgbClr val="000000">
                      <a:alpha val="43137"/>
                    </a:srgbClr>
                  </a:outerShdw>
                </a:effectLst>
              </a:rPr>
              <a:t>increasingly vital to addressing global policy issues</a:t>
            </a:r>
            <a:endParaRPr lang="en-GB" sz="2800" b="1" dirty="0">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07504" y="1628800"/>
            <a:ext cx="5688632" cy="5040560"/>
          </a:xfrm>
        </p:spPr>
        <p:txBody>
          <a:bodyPr>
            <a:noAutofit/>
          </a:bodyPr>
          <a:lstStyle/>
          <a:p>
            <a:pPr>
              <a:spcBef>
                <a:spcPts val="500"/>
              </a:spcBef>
              <a:buFont typeface="Wingdings" charset="2"/>
              <a:buChar char="q"/>
            </a:pPr>
            <a:r>
              <a:rPr lang="en-GB" sz="2000" dirty="0" smtClean="0"/>
              <a:t>Since FCE I, our research has been broadened and enhanced through collaboration with the ILTER through large-scale investigations and high impact research not otherwise possible</a:t>
            </a:r>
          </a:p>
          <a:p>
            <a:pPr>
              <a:spcBef>
                <a:spcPts val="500"/>
              </a:spcBef>
              <a:buFont typeface="Wingdings" charset="2"/>
              <a:buChar char="q"/>
            </a:pPr>
            <a:r>
              <a:rPr lang="en-GB" sz="2000" dirty="0" smtClean="0"/>
              <a:t>The US research </a:t>
            </a:r>
            <a:r>
              <a:rPr lang="en-GB" sz="2000" dirty="0"/>
              <a:t>community </a:t>
            </a:r>
            <a:r>
              <a:rPr lang="en-GB" sz="2000" dirty="0" smtClean="0"/>
              <a:t>can overcome difficulties </a:t>
            </a:r>
            <a:r>
              <a:rPr lang="en-GB" sz="2000" dirty="0"/>
              <a:t>inherent to </a:t>
            </a:r>
            <a:r>
              <a:rPr lang="en-GB" sz="2000" dirty="0" smtClean="0"/>
              <a:t>understanding </a:t>
            </a:r>
            <a:r>
              <a:rPr lang="en-GB" sz="2000" dirty="0"/>
              <a:t>ecosystem </a:t>
            </a:r>
            <a:r>
              <a:rPr lang="en-GB" sz="2000" dirty="0" smtClean="0"/>
              <a:t>drivers, patterns and processes with an approach that leverages collaborative initiatives and continues to develop long-term research with the ILTER </a:t>
            </a:r>
          </a:p>
          <a:p>
            <a:pPr>
              <a:spcBef>
                <a:spcPts val="500"/>
              </a:spcBef>
              <a:buFont typeface="Wingdings" charset="2"/>
              <a:buChar char="q"/>
            </a:pPr>
            <a:r>
              <a:rPr lang="en-GB" sz="2000" dirty="0" smtClean="0"/>
              <a:t>These collaborations broaden the ecological, geographical and social contexts that enable long-term, broad-scale interdisciplinary studies necessary to reduce uncertainties and predict change.</a:t>
            </a:r>
            <a:r>
              <a:rPr lang="en-GB" sz="2000" dirty="0"/>
              <a:t> </a:t>
            </a:r>
            <a:r>
              <a:rPr lang="en-GB" sz="2000" dirty="0" smtClean="0"/>
              <a:t>For example, the Global Land Project has recently recognized and endorsed the ILTER</a:t>
            </a:r>
            <a:endParaRPr lang="en-GB" sz="2000" dirty="0"/>
          </a:p>
        </p:txBody>
      </p:sp>
      <p:pic>
        <p:nvPicPr>
          <p:cNvPr id="4" name="Picture 3" descr="Jaffe et 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2" y="3933056"/>
            <a:ext cx="2877337" cy="238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6215748" y="1772816"/>
            <a:ext cx="2592288" cy="1881453"/>
          </a:xfrm>
          <a:prstGeom prst="rect">
            <a:avLst/>
          </a:prstGeom>
        </p:spPr>
      </p:pic>
    </p:spTree>
    <p:extLst>
      <p:ext uri="{BB962C8B-B14F-4D97-AF65-F5344CB8AC3E}">
        <p14:creationId xmlns:p14="http://schemas.microsoft.com/office/powerpoint/2010/main" val="1361688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532440" cy="1368152"/>
          </a:xfrm>
        </p:spPr>
        <p:txBody>
          <a:bodyPr>
            <a:noAutofit/>
          </a:bodyPr>
          <a:lstStyle/>
          <a:p>
            <a:r>
              <a:rPr lang="en-GB" sz="3600" dirty="0" smtClean="0"/>
              <a:t>Broadening the relevance and impact of LTER Science – </a:t>
            </a:r>
            <a:br>
              <a:rPr lang="en-GB" sz="3600" dirty="0" smtClean="0"/>
            </a:br>
            <a:r>
              <a:rPr lang="en-GB" sz="2800" b="1" dirty="0" smtClean="0">
                <a:effectLst>
                  <a:outerShdw blurRad="38100" dist="38100" dir="2700000" algn="tl">
                    <a:srgbClr val="000000">
                      <a:alpha val="43137"/>
                    </a:srgbClr>
                  </a:outerShdw>
                </a:effectLst>
              </a:rPr>
              <a:t>increasingly vital to addressing global policy issues</a:t>
            </a:r>
            <a:endParaRPr lang="en-GB" sz="2800" b="1" dirty="0">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79512" y="1700808"/>
            <a:ext cx="8712968" cy="5085184"/>
          </a:xfrm>
        </p:spPr>
        <p:txBody>
          <a:bodyPr>
            <a:normAutofit fontScale="77500" lnSpcReduction="20000"/>
          </a:bodyPr>
          <a:lstStyle/>
          <a:p>
            <a:pPr>
              <a:spcBef>
                <a:spcPts val="500"/>
              </a:spcBef>
              <a:buFont typeface="Wingdings" charset="2"/>
              <a:buChar char="q"/>
            </a:pPr>
            <a:r>
              <a:rPr lang="en-GB" sz="2400" i="1" dirty="0" smtClean="0"/>
              <a:t>Intergovernmental Panel on Climate Change </a:t>
            </a:r>
            <a:r>
              <a:rPr lang="en-GB" sz="2400" dirty="0" smtClean="0"/>
              <a:t>(IPCC) </a:t>
            </a:r>
            <a:r>
              <a:rPr lang="en-GB" sz="2400" i="1" dirty="0" smtClean="0"/>
              <a:t>Task Force on National Greenhouse Gas Inventories </a:t>
            </a:r>
            <a:r>
              <a:rPr lang="en-GB" sz="2400" dirty="0" smtClean="0"/>
              <a:t>(TFI) </a:t>
            </a:r>
          </a:p>
          <a:p>
            <a:pPr>
              <a:spcBef>
                <a:spcPts val="500"/>
              </a:spcBef>
              <a:buFont typeface="Wingdings" charset="2"/>
              <a:buChar char="q"/>
            </a:pPr>
            <a:r>
              <a:rPr lang="en-GB" sz="2400" dirty="0" smtClean="0"/>
              <a:t>Develops methodological guidance and data synthesis reports for use by countries to quantify and report national-scale net GHG emissions associated with anthropogenic activities including land use and land-use change</a:t>
            </a:r>
          </a:p>
          <a:p>
            <a:pPr>
              <a:spcBef>
                <a:spcPts val="500"/>
              </a:spcBef>
              <a:buFont typeface="Wingdings" charset="2"/>
              <a:buChar char="q"/>
            </a:pPr>
            <a:r>
              <a:rPr lang="en-GB" sz="2400" dirty="0"/>
              <a:t>D</a:t>
            </a:r>
            <a:r>
              <a:rPr lang="en-GB" sz="2400" dirty="0" smtClean="0"/>
              <a:t>ata synthesized provides global values of annual net CO</a:t>
            </a:r>
            <a:r>
              <a:rPr lang="en-GB" sz="2400" baseline="-25000" dirty="0" smtClean="0"/>
              <a:t>2</a:t>
            </a:r>
            <a:r>
              <a:rPr lang="en-GB" sz="2400" dirty="0" smtClean="0"/>
              <a:t>, CH</a:t>
            </a:r>
            <a:r>
              <a:rPr lang="en-GB" sz="2400" baseline="-25000" dirty="0" smtClean="0"/>
              <a:t>4</a:t>
            </a:r>
            <a:r>
              <a:rPr lang="en-GB" sz="2400" dirty="0" smtClean="0"/>
              <a:t>, and N</a:t>
            </a:r>
            <a:r>
              <a:rPr lang="en-GB" sz="2400" baseline="-25000" dirty="0" smtClean="0"/>
              <a:t>2</a:t>
            </a:r>
            <a:r>
              <a:rPr lang="en-GB" sz="2400" dirty="0" smtClean="0"/>
              <a:t>O fluxes disaggregated by, for example, climate, soil type, and management </a:t>
            </a:r>
            <a:r>
              <a:rPr lang="en-GB" sz="2400" dirty="0"/>
              <a:t>activity for land use change assessments </a:t>
            </a:r>
            <a:endParaRPr lang="en-GB" sz="2400" dirty="0" smtClean="0"/>
          </a:p>
          <a:p>
            <a:pPr>
              <a:spcBef>
                <a:spcPts val="500"/>
              </a:spcBef>
              <a:buFont typeface="Wingdings" charset="2"/>
              <a:buChar char="q"/>
            </a:pPr>
            <a:r>
              <a:rPr lang="en-GB" sz="2400" dirty="0" smtClean="0"/>
              <a:t>The IPCC TFI has also developed an “Emission Factor Database” </a:t>
            </a:r>
            <a:r>
              <a:rPr lang="en-GB" sz="2400" u="sng" dirty="0">
                <a:hlinkClick r:id="rId2"/>
              </a:rPr>
              <a:t>http://www.ipcc-nggip.iges.or.jp/EFDB</a:t>
            </a:r>
            <a:r>
              <a:rPr lang="en-GB" sz="2400" u="sng" dirty="0" smtClean="0">
                <a:hlinkClick r:id="rId2"/>
              </a:rPr>
              <a:t>/</a:t>
            </a:r>
            <a:r>
              <a:rPr lang="en-GB" sz="2400" u="sng" dirty="0" smtClean="0"/>
              <a:t>)</a:t>
            </a:r>
            <a:r>
              <a:rPr lang="en-GB" sz="2400" dirty="0"/>
              <a:t> </a:t>
            </a:r>
            <a:r>
              <a:rPr lang="en-GB" sz="2400" dirty="0" smtClean="0"/>
              <a:t>that provides updated and country-specific data for improved data quality and national-level estimates and is endorsed by the </a:t>
            </a:r>
            <a:r>
              <a:rPr lang="en-GB" sz="2400" i="1" dirty="0" smtClean="0"/>
              <a:t>United Nations Framework Convention on Climate Change</a:t>
            </a:r>
            <a:r>
              <a:rPr lang="en-GB" sz="2400" dirty="0" smtClean="0"/>
              <a:t> </a:t>
            </a:r>
          </a:p>
          <a:p>
            <a:pPr>
              <a:spcBef>
                <a:spcPts val="500"/>
              </a:spcBef>
              <a:buFont typeface="Wingdings" charset="2"/>
              <a:buChar char="q"/>
            </a:pPr>
            <a:r>
              <a:rPr lang="en-GB" sz="2400" dirty="0" smtClean="0"/>
              <a:t>National Inventory Reports contribute to national mitigation and emission reduction plans</a:t>
            </a:r>
          </a:p>
          <a:p>
            <a:pPr marL="0" indent="0">
              <a:spcBef>
                <a:spcPts val="500"/>
              </a:spcBef>
              <a:buNone/>
            </a:pPr>
            <a:endParaRPr lang="en-GB" sz="1700" dirty="0" smtClean="0"/>
          </a:p>
          <a:p>
            <a:pPr marL="0" indent="0" algn="ctr">
              <a:spcBef>
                <a:spcPts val="500"/>
              </a:spcBef>
              <a:buNone/>
            </a:pPr>
            <a:r>
              <a:rPr lang="en-GB" sz="2500" dirty="0" smtClean="0">
                <a:latin typeface="Arial Rounded MT Bold" pitchFamily="34" charset="0"/>
              </a:rPr>
              <a:t>Leveraging data products within US LTER and among international LTER </a:t>
            </a:r>
            <a:r>
              <a:rPr lang="en-GB" sz="2500" dirty="0" smtClean="0">
                <a:solidFill>
                  <a:srgbClr val="000000"/>
                </a:solidFill>
                <a:latin typeface="Arial Rounded MT Bold" pitchFamily="34" charset="0"/>
              </a:rPr>
              <a:t>Networks will contribute vital ecosystem research for addressing critical global policy </a:t>
            </a:r>
            <a:r>
              <a:rPr lang="en-GB" sz="2500" dirty="0" smtClean="0">
                <a:latin typeface="Arial Rounded MT Bold" pitchFamily="34" charset="0"/>
              </a:rPr>
              <a:t>issues, advance research and education beyond what could otherwise be accomplished and continue to engender globally-engaged US scientists</a:t>
            </a:r>
          </a:p>
        </p:txBody>
      </p:sp>
    </p:spTree>
    <p:extLst>
      <p:ext uri="{BB962C8B-B14F-4D97-AF65-F5344CB8AC3E}">
        <p14:creationId xmlns:p14="http://schemas.microsoft.com/office/powerpoint/2010/main" val="2261854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395536" y="18864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solidFill>
                  <a:schemeClr val="bg1"/>
                </a:solidFill>
                <a:effectLst>
                  <a:outerShdw blurRad="38100" dist="38100" dir="2700000" algn="tl">
                    <a:srgbClr val="000000">
                      <a:alpha val="43137"/>
                    </a:srgbClr>
                  </a:outerShdw>
                </a:effectLst>
              </a:rPr>
              <a:t>Acknowledgments</a:t>
            </a:r>
            <a:endParaRPr lang="en-GB" dirty="0">
              <a:solidFill>
                <a:schemeClr val="bg1"/>
              </a:solidFill>
              <a:effectLst>
                <a:outerShdw blurRad="38100" dist="38100" dir="2700000" algn="tl">
                  <a:srgbClr val="000000">
                    <a:alpha val="43137"/>
                  </a:srgbClr>
                </a:outerShdw>
              </a:effectLst>
            </a:endParaRPr>
          </a:p>
        </p:txBody>
      </p:sp>
      <p:sp>
        <p:nvSpPr>
          <p:cNvPr id="7" name="Content Placeholder 2"/>
          <p:cNvSpPr txBox="1">
            <a:spLocks/>
          </p:cNvSpPr>
          <p:nvPr/>
        </p:nvSpPr>
        <p:spPr>
          <a:xfrm>
            <a:off x="745232" y="1600200"/>
            <a:ext cx="7571184" cy="2332855"/>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2400" dirty="0" smtClean="0">
                <a:solidFill>
                  <a:schemeClr val="bg1"/>
                </a:solidFill>
              </a:rPr>
              <a:t>Contributions for this talk were made by Victor Rivera-</a:t>
            </a:r>
            <a:r>
              <a:rPr lang="en-GB" sz="2400" dirty="0" err="1" smtClean="0">
                <a:solidFill>
                  <a:schemeClr val="bg1"/>
                </a:solidFill>
              </a:rPr>
              <a:t>Monroy</a:t>
            </a:r>
            <a:r>
              <a:rPr lang="en-GB" sz="2400" dirty="0" smtClean="0">
                <a:solidFill>
                  <a:schemeClr val="bg1"/>
                </a:solidFill>
              </a:rPr>
              <a:t>, Rene Price, Evelyn </a:t>
            </a:r>
            <a:r>
              <a:rPr lang="en-GB" sz="2400" dirty="0" err="1" smtClean="0">
                <a:solidFill>
                  <a:schemeClr val="bg1"/>
                </a:solidFill>
              </a:rPr>
              <a:t>Gaiser</a:t>
            </a:r>
            <a:r>
              <a:rPr lang="en-GB" sz="2400" dirty="0" smtClean="0">
                <a:solidFill>
                  <a:schemeClr val="bg1"/>
                </a:solidFill>
              </a:rPr>
              <a:t> and Rudolf Jaffe</a:t>
            </a:r>
          </a:p>
          <a:p>
            <a:endParaRPr lang="en-GB" sz="2400" dirty="0" smtClean="0">
              <a:solidFill>
                <a:schemeClr val="bg1"/>
              </a:solidFill>
            </a:endParaRPr>
          </a:p>
          <a:p>
            <a:r>
              <a:rPr lang="en-GB" sz="2400" dirty="0" smtClean="0">
                <a:solidFill>
                  <a:schemeClr val="bg1"/>
                </a:solidFill>
              </a:rPr>
              <a:t>Funding for FCE LTER and several of the research projects and initiatives highlighted here is provided by the </a:t>
            </a:r>
          </a:p>
          <a:p>
            <a:r>
              <a:rPr lang="en-GB" sz="2400" dirty="0" smtClean="0">
                <a:solidFill>
                  <a:schemeClr val="bg1"/>
                </a:solidFill>
              </a:rPr>
              <a:t>US National Science Foundation</a:t>
            </a:r>
            <a:endParaRPr lang="en-GB" sz="2400" dirty="0">
              <a:solidFill>
                <a:schemeClr val="bg1"/>
              </a:solidFill>
            </a:endParaRPr>
          </a:p>
        </p:txBody>
      </p:sp>
    </p:spTree>
    <p:extLst>
      <p:ext uri="{BB962C8B-B14F-4D97-AF65-F5344CB8AC3E}">
        <p14:creationId xmlns:p14="http://schemas.microsoft.com/office/powerpoint/2010/main" val="858353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Figure 1: Several of the participants study sites are shown on this map"/>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00192" y="1124744"/>
            <a:ext cx="2816212" cy="1944216"/>
          </a:xfrm>
          <a:prstGeom prst="rect">
            <a:avLst/>
          </a:prstGeom>
          <a:noFill/>
          <a:ln>
            <a:noFill/>
          </a:ln>
        </p:spPr>
      </p:pic>
      <p:pic>
        <p:nvPicPr>
          <p:cNvPr id="8" name="Picture 4" descr="LCLUC_sites.tif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8571" y="2132856"/>
            <a:ext cx="2900850"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44624"/>
            <a:ext cx="9144000" cy="1070992"/>
          </a:xfrm>
        </p:spPr>
        <p:txBody>
          <a:bodyPr>
            <a:noAutofit/>
          </a:bodyPr>
          <a:lstStyle/>
          <a:p>
            <a:r>
              <a:rPr lang="en-GB" sz="3600" dirty="0" smtClean="0"/>
              <a:t>FCE collaborative research in the </a:t>
            </a:r>
            <a:br>
              <a:rPr lang="en-GB" sz="3600" dirty="0" smtClean="0"/>
            </a:br>
            <a:r>
              <a:rPr lang="en-GB" sz="3600" dirty="0" smtClean="0"/>
              <a:t>Caribbean Basin and beyond</a:t>
            </a:r>
            <a:endParaRPr lang="en-GB" sz="3600" dirty="0"/>
          </a:p>
        </p:txBody>
      </p:sp>
      <p:sp>
        <p:nvSpPr>
          <p:cNvPr id="6" name="Content Placeholder 2"/>
          <p:cNvSpPr txBox="1">
            <a:spLocks/>
          </p:cNvSpPr>
          <p:nvPr/>
        </p:nvSpPr>
        <p:spPr>
          <a:xfrm>
            <a:off x="295218" y="1124744"/>
            <a:ext cx="4060758" cy="5283586"/>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900" dirty="0" smtClean="0"/>
              <a:t>Earlier initiatives </a:t>
            </a:r>
            <a:r>
              <a:rPr lang="en-GB" sz="2900" dirty="0" smtClean="0"/>
              <a:t>motivated </a:t>
            </a:r>
            <a:r>
              <a:rPr lang="en-GB" sz="2900" dirty="0" smtClean="0"/>
              <a:t>by understanding the ecology of FCE ecosystems because of </a:t>
            </a:r>
            <a:r>
              <a:rPr lang="en-GB" sz="2900" dirty="0" smtClean="0"/>
              <a:t>commonalities </a:t>
            </a:r>
            <a:r>
              <a:rPr lang="en-GB" sz="2400" dirty="0"/>
              <a:t>(Rivera-</a:t>
            </a:r>
            <a:r>
              <a:rPr lang="en-GB" sz="2400" dirty="0" err="1"/>
              <a:t>Monroy</a:t>
            </a:r>
            <a:r>
              <a:rPr lang="en-GB" sz="2400" dirty="0"/>
              <a:t> et al. 2004)</a:t>
            </a:r>
            <a:r>
              <a:rPr lang="en-GB" sz="2900" dirty="0" smtClean="0"/>
              <a:t> </a:t>
            </a:r>
            <a:r>
              <a:rPr lang="en-GB" sz="2900" dirty="0" smtClean="0"/>
              <a:t>as well as a perceived uniqueness </a:t>
            </a:r>
            <a:r>
              <a:rPr lang="en-GB" sz="2900" dirty="0" smtClean="0"/>
              <a:t> </a:t>
            </a:r>
            <a:r>
              <a:rPr lang="en-GB" sz="2300" dirty="0" smtClean="0"/>
              <a:t>(</a:t>
            </a:r>
            <a:r>
              <a:rPr lang="en-GB" sz="2300" dirty="0" err="1" smtClean="0"/>
              <a:t>Noe</a:t>
            </a:r>
            <a:r>
              <a:rPr lang="en-GB" sz="2300" dirty="0" smtClean="0"/>
              <a:t> et al. 2001).</a:t>
            </a:r>
            <a:endParaRPr lang="en-GB" sz="2300" dirty="0" smtClean="0"/>
          </a:p>
          <a:p>
            <a:pPr marL="0" indent="0">
              <a:buNone/>
            </a:pPr>
            <a:endParaRPr lang="en-GB" sz="1400" dirty="0" smtClean="0"/>
          </a:p>
          <a:p>
            <a:pPr>
              <a:buFont typeface="Wingdings" pitchFamily="2" charset="2"/>
              <a:buChar char="q"/>
            </a:pPr>
            <a:r>
              <a:rPr lang="en-GB" sz="2400" dirty="0" smtClean="0"/>
              <a:t>Caribbean Hurricane Network</a:t>
            </a:r>
          </a:p>
          <a:p>
            <a:pPr>
              <a:buFont typeface="Wingdings" pitchFamily="2" charset="2"/>
              <a:buChar char="q"/>
            </a:pPr>
            <a:r>
              <a:rPr lang="en-GB" sz="2400" dirty="0" smtClean="0"/>
              <a:t>Advancing hydrogeology and </a:t>
            </a:r>
            <a:r>
              <a:rPr lang="en-GB" sz="2400" dirty="0"/>
              <a:t>e</a:t>
            </a:r>
            <a:r>
              <a:rPr lang="en-GB" sz="2400" dirty="0" smtClean="0"/>
              <a:t>cology of the Everglades and </a:t>
            </a:r>
            <a:r>
              <a:rPr lang="en-GB" sz="2400" dirty="0"/>
              <a:t>w</a:t>
            </a:r>
            <a:r>
              <a:rPr lang="en-GB" sz="2400" dirty="0" smtClean="0"/>
              <a:t>etland </a:t>
            </a:r>
            <a:r>
              <a:rPr lang="en-GB" sz="2400" dirty="0"/>
              <a:t>s</a:t>
            </a:r>
            <a:r>
              <a:rPr lang="en-GB" sz="2400" dirty="0" smtClean="0"/>
              <a:t>ystems in general</a:t>
            </a:r>
          </a:p>
          <a:p>
            <a:pPr marL="0" indent="0">
              <a:buNone/>
            </a:pPr>
            <a:endParaRPr lang="en-GB" sz="1700" dirty="0"/>
          </a:p>
          <a:p>
            <a:pPr marL="0" indent="0" algn="ctr">
              <a:buNone/>
            </a:pPr>
            <a:r>
              <a:rPr lang="en-GB" sz="2800" dirty="0" smtClean="0">
                <a:effectLst>
                  <a:outerShdw blurRad="38100" dist="38100" dir="2700000" algn="tl">
                    <a:srgbClr val="000000">
                      <a:alpha val="43137"/>
                    </a:srgbClr>
                  </a:outerShdw>
                </a:effectLst>
              </a:rPr>
              <a:t>Leveraging these relationships, this work has expanded to new initiatives, </a:t>
            </a:r>
            <a:r>
              <a:rPr lang="en-GB" sz="2800" dirty="0">
                <a:effectLst>
                  <a:outerShdw blurRad="38100" dist="38100" dir="2700000" algn="tl">
                    <a:srgbClr val="000000">
                      <a:alpha val="43137"/>
                    </a:srgbClr>
                  </a:outerShdw>
                </a:effectLst>
              </a:rPr>
              <a:t>research</a:t>
            </a:r>
            <a:r>
              <a:rPr lang="en-GB" sz="2800" dirty="0" smtClean="0">
                <a:effectLst>
                  <a:outerShdw blurRad="38100" dist="38100" dir="2700000" algn="tl">
                    <a:srgbClr val="000000">
                      <a:alpha val="43137"/>
                    </a:srgbClr>
                  </a:outerShdw>
                </a:effectLst>
              </a:rPr>
              <a:t>, and </a:t>
            </a:r>
            <a:r>
              <a:rPr lang="en-GB" sz="2800" dirty="0">
                <a:effectLst>
                  <a:outerShdw blurRad="38100" dist="38100" dir="2700000" algn="tl">
                    <a:srgbClr val="000000">
                      <a:alpha val="43137"/>
                    </a:srgbClr>
                  </a:outerShdw>
                </a:effectLst>
              </a:rPr>
              <a:t>student opportunities </a:t>
            </a:r>
            <a:r>
              <a:rPr lang="en-GB" sz="2800" dirty="0" smtClean="0">
                <a:effectLst>
                  <a:outerShdw blurRad="38100" dist="38100" dir="2700000" algn="tl">
                    <a:srgbClr val="000000">
                      <a:alpha val="43137"/>
                    </a:srgbClr>
                  </a:outerShdw>
                </a:effectLst>
              </a:rPr>
              <a:t>while broadening the geographic scope to the Americas as well as several recent global assessments.</a:t>
            </a:r>
            <a:endParaRPr lang="en-GB" sz="2800" dirty="0" smtClean="0"/>
          </a:p>
          <a:p>
            <a:endParaRPr lang="en-GB" sz="2400" dirty="0"/>
          </a:p>
        </p:txBody>
      </p:sp>
      <p:pic>
        <p:nvPicPr>
          <p:cNvPr id="9" name="Picture 2"/>
          <p:cNvPicPr>
            <a:picLocks noChangeAspect="1" noChangeArrowheads="1"/>
          </p:cNvPicPr>
          <p:nvPr/>
        </p:nvPicPr>
        <p:blipFill>
          <a:blip r:embed="rId4" cstate="print"/>
          <a:srcRect/>
          <a:stretch>
            <a:fillRect/>
          </a:stretch>
        </p:blipFill>
        <p:spPr bwMode="auto">
          <a:xfrm>
            <a:off x="4867672" y="4149080"/>
            <a:ext cx="4276328" cy="2052373"/>
          </a:xfrm>
          <a:prstGeom prst="rect">
            <a:avLst/>
          </a:prstGeom>
          <a:noFill/>
          <a:ln w="9525">
            <a:noFill/>
            <a:miter lim="800000"/>
            <a:headEnd/>
            <a:tailEnd/>
          </a:ln>
          <a:effectLst/>
        </p:spPr>
      </p:pic>
      <p:sp>
        <p:nvSpPr>
          <p:cNvPr id="10" name="Right Arrow 9"/>
          <p:cNvSpPr/>
          <p:nvPr/>
        </p:nvSpPr>
        <p:spPr>
          <a:xfrm rot="7978327">
            <a:off x="6644782" y="2345435"/>
            <a:ext cx="722107" cy="32415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rot="3842688">
            <a:off x="6058630" y="3662496"/>
            <a:ext cx="722107" cy="32415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07504" y="6215970"/>
            <a:ext cx="9036496" cy="669414"/>
          </a:xfrm>
          <a:prstGeom prst="rect">
            <a:avLst/>
          </a:prstGeom>
          <a:noFill/>
        </p:spPr>
        <p:txBody>
          <a:bodyPr wrap="square" rtlCol="0">
            <a:spAutoFit/>
          </a:bodyPr>
          <a:lstStyle/>
          <a:p>
            <a:pPr>
              <a:lnSpc>
                <a:spcPts val="1500"/>
              </a:lnSpc>
            </a:pPr>
            <a:r>
              <a:rPr lang="en-GB" sz="1600" dirty="0"/>
              <a:t>Rivera-</a:t>
            </a:r>
            <a:r>
              <a:rPr lang="en-GB" sz="1600" dirty="0" err="1"/>
              <a:t>Monroy</a:t>
            </a:r>
            <a:r>
              <a:rPr lang="en-GB" sz="1600" dirty="0"/>
              <a:t> et al. 2004. A conceptual framework to develop long-term ecological research and management objectives in the wider Caribbean region. </a:t>
            </a:r>
            <a:r>
              <a:rPr lang="en-GB" sz="1600" i="1" dirty="0" err="1"/>
              <a:t>BioScience</a:t>
            </a:r>
            <a:r>
              <a:rPr lang="en-GB" sz="1600" i="1" dirty="0"/>
              <a:t> </a:t>
            </a:r>
            <a:r>
              <a:rPr lang="en-GB" sz="1600" dirty="0" smtClean="0"/>
              <a:t>. </a:t>
            </a:r>
            <a:r>
              <a:rPr lang="en-GB" sz="1600" dirty="0" err="1" smtClean="0"/>
              <a:t>Noe</a:t>
            </a:r>
            <a:r>
              <a:rPr lang="en-GB" sz="1600" dirty="0" smtClean="0"/>
              <a:t> et al. 2001. Phosphorus biogeochemistry and the impact of phosphorus enrichment: Why is the Everglades so unique? </a:t>
            </a:r>
            <a:r>
              <a:rPr lang="en-GB" sz="1600" i="1" dirty="0" smtClean="0"/>
              <a:t>Ecosystems</a:t>
            </a:r>
            <a:r>
              <a:rPr lang="en-GB" sz="1600" dirty="0" smtClean="0"/>
              <a:t>.</a:t>
            </a:r>
            <a:endParaRPr lang="en-GB" sz="1600" dirty="0"/>
          </a:p>
        </p:txBody>
      </p:sp>
    </p:spTree>
    <p:extLst>
      <p:ext uri="{BB962C8B-B14F-4D97-AF65-F5344CB8AC3E}">
        <p14:creationId xmlns:p14="http://schemas.microsoft.com/office/powerpoint/2010/main" val="3400845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706090"/>
          </a:xfrm>
        </p:spPr>
        <p:txBody>
          <a:bodyPr>
            <a:normAutofit/>
          </a:bodyPr>
          <a:lstStyle/>
          <a:p>
            <a:r>
              <a:rPr lang="en-GB" sz="3600" dirty="0"/>
              <a:t>Caribbean Hurricane </a:t>
            </a:r>
            <a:r>
              <a:rPr lang="en-GB" sz="3600" dirty="0" smtClean="0"/>
              <a:t>Network (</a:t>
            </a:r>
            <a:r>
              <a:rPr lang="en-GB" sz="3600" dirty="0" err="1" smtClean="0"/>
              <a:t>CHurN</a:t>
            </a:r>
            <a:r>
              <a:rPr lang="en-GB" sz="3600" dirty="0" smtClean="0"/>
              <a:t>)</a:t>
            </a:r>
            <a:endParaRPr lang="en-GB" sz="3600" dirty="0"/>
          </a:p>
        </p:txBody>
      </p:sp>
      <p:sp>
        <p:nvSpPr>
          <p:cNvPr id="6" name="Content Placeholder 2"/>
          <p:cNvSpPr txBox="1">
            <a:spLocks/>
          </p:cNvSpPr>
          <p:nvPr/>
        </p:nvSpPr>
        <p:spPr>
          <a:xfrm>
            <a:off x="246510" y="1412776"/>
            <a:ext cx="3960440" cy="34563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GB" sz="2400" dirty="0" smtClean="0"/>
          </a:p>
          <a:p>
            <a:endParaRPr lang="en-GB" sz="2400" dirty="0"/>
          </a:p>
        </p:txBody>
      </p:sp>
      <p:sp>
        <p:nvSpPr>
          <p:cNvPr id="7" name="Content Placeholder 2"/>
          <p:cNvSpPr txBox="1">
            <a:spLocks/>
          </p:cNvSpPr>
          <p:nvPr/>
        </p:nvSpPr>
        <p:spPr>
          <a:xfrm>
            <a:off x="72008" y="5949280"/>
            <a:ext cx="8964488"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1500"/>
              </a:lnSpc>
              <a:buNone/>
            </a:pPr>
            <a:r>
              <a:rPr lang="en-GB" sz="1600" dirty="0" smtClean="0"/>
              <a:t>RCN proposal submission – </a:t>
            </a:r>
            <a:r>
              <a:rPr lang="en-US" sz="1600" dirty="0" smtClean="0"/>
              <a:t>Building </a:t>
            </a:r>
            <a:r>
              <a:rPr lang="en-US" sz="1600" dirty="0"/>
              <a:t>an integrated socio-ecological Caribbean </a:t>
            </a:r>
            <a:r>
              <a:rPr lang="en-US" sz="1600" dirty="0" smtClean="0"/>
              <a:t>Hurricane Research Network; </a:t>
            </a:r>
            <a:r>
              <a:rPr lang="en-GB" sz="1600" dirty="0" smtClean="0"/>
              <a:t>Rivera-</a:t>
            </a:r>
            <a:r>
              <a:rPr lang="en-GB" sz="1600" dirty="0" err="1" smtClean="0"/>
              <a:t>Monroy</a:t>
            </a:r>
            <a:r>
              <a:rPr lang="en-GB" sz="1600" dirty="0" smtClean="0"/>
              <a:t> et al. Submitted. </a:t>
            </a:r>
            <a:r>
              <a:rPr lang="en-US" sz="1600" dirty="0"/>
              <a:t>The Large Spatial Footprint of Hurricane Impacts on the Yucatan Peninsula Coastal Region (Mexico): Implications for Coastal </a:t>
            </a:r>
            <a:r>
              <a:rPr lang="en-US" sz="1600" dirty="0" smtClean="0"/>
              <a:t>Management. Ocean and Coastal Management.</a:t>
            </a:r>
            <a:endParaRPr lang="en-GB" sz="1600" dirty="0"/>
          </a:p>
          <a:p>
            <a:pPr>
              <a:lnSpc>
                <a:spcPts val="1500"/>
              </a:lnSpc>
            </a:pPr>
            <a:endParaRPr lang="en-GB" sz="1600" dirty="0"/>
          </a:p>
        </p:txBody>
      </p:sp>
      <p:pic>
        <p:nvPicPr>
          <p:cNvPr id="8" name="Picture 7" descr="Participants in the Mérida meeting"/>
          <p:cNvPicPr/>
          <p:nvPr/>
        </p:nvPicPr>
        <p:blipFill>
          <a:blip r:embed="rId2">
            <a:extLst>
              <a:ext uri="{28A0092B-C50C-407E-A947-70E740481C1C}">
                <a14:useLocalDpi xmlns:a14="http://schemas.microsoft.com/office/drawing/2010/main" val="0"/>
              </a:ext>
            </a:extLst>
          </a:blip>
          <a:srcRect/>
          <a:stretch>
            <a:fillRect/>
          </a:stretch>
        </p:blipFill>
        <p:spPr bwMode="auto">
          <a:xfrm>
            <a:off x="5441755" y="3861048"/>
            <a:ext cx="3594741" cy="1965865"/>
          </a:xfrm>
          <a:prstGeom prst="rect">
            <a:avLst/>
          </a:prstGeom>
          <a:noFill/>
          <a:ln>
            <a:noFill/>
          </a:ln>
        </p:spPr>
      </p:pic>
      <p:sp>
        <p:nvSpPr>
          <p:cNvPr id="3" name="TextBox 2"/>
          <p:cNvSpPr txBox="1"/>
          <p:nvPr/>
        </p:nvSpPr>
        <p:spPr>
          <a:xfrm>
            <a:off x="179512" y="836712"/>
            <a:ext cx="5040560" cy="4901342"/>
          </a:xfrm>
          <a:prstGeom prst="rect">
            <a:avLst/>
          </a:prstGeom>
          <a:noFill/>
        </p:spPr>
        <p:txBody>
          <a:bodyPr wrap="square" rtlCol="0">
            <a:spAutoFit/>
          </a:bodyPr>
          <a:lstStyle/>
          <a:p>
            <a:pPr marL="285750" indent="-285750">
              <a:spcBef>
                <a:spcPts val="500"/>
              </a:spcBef>
              <a:buFont typeface="Wingdings" pitchFamily="2" charset="2"/>
              <a:buChar char="q"/>
            </a:pPr>
            <a:r>
              <a:rPr lang="en-GB" sz="2000" dirty="0" smtClean="0"/>
              <a:t>In 2009</a:t>
            </a:r>
            <a:r>
              <a:rPr lang="en-GB" sz="2000" dirty="0"/>
              <a:t>, </a:t>
            </a:r>
            <a:r>
              <a:rPr lang="en-GB" sz="2000" dirty="0" smtClean="0"/>
              <a:t>two workshops held </a:t>
            </a:r>
            <a:r>
              <a:rPr lang="en-GB" sz="2000" dirty="0"/>
              <a:t>in Mérida, Yucatán, </a:t>
            </a:r>
            <a:r>
              <a:rPr lang="en-GB" sz="2000" dirty="0" smtClean="0"/>
              <a:t>Mexico and Miami, FL, US with 40 scientists from US and MEX LTER and collaborators from several institutions.</a:t>
            </a:r>
          </a:p>
          <a:p>
            <a:pPr marL="285750" indent="-285750">
              <a:spcBef>
                <a:spcPts val="500"/>
              </a:spcBef>
              <a:buFont typeface="Wingdings" pitchFamily="2" charset="2"/>
              <a:buChar char="q"/>
            </a:pPr>
            <a:r>
              <a:rPr lang="en-GB" sz="2000" dirty="0"/>
              <a:t>D</a:t>
            </a:r>
            <a:r>
              <a:rPr lang="en-GB" sz="2000" dirty="0" smtClean="0"/>
              <a:t>iscussed </a:t>
            </a:r>
            <a:r>
              <a:rPr lang="en-GB" sz="2000" dirty="0"/>
              <a:t>mechanisms for developing a coordinated network of sites to address hurricane effects and responses on a variety of coastal and terrestrial ecosystems in the wider Caribbean region.</a:t>
            </a:r>
          </a:p>
          <a:p>
            <a:pPr marL="285750" indent="-285750">
              <a:spcBef>
                <a:spcPts val="500"/>
              </a:spcBef>
              <a:buFont typeface="Wingdings" pitchFamily="2" charset="2"/>
              <a:buChar char="q"/>
            </a:pPr>
            <a:r>
              <a:rPr lang="en-GB" sz="2000" dirty="0" smtClean="0"/>
              <a:t>RCN proposal submitted to coordinate future </a:t>
            </a:r>
            <a:r>
              <a:rPr lang="en-GB" sz="2000" dirty="0"/>
              <a:t>measurements and experiments </a:t>
            </a:r>
            <a:r>
              <a:rPr lang="en-GB" sz="2000" dirty="0" smtClean="0"/>
              <a:t>to advance our </a:t>
            </a:r>
            <a:r>
              <a:rPr lang="en-GB" sz="2000" dirty="0"/>
              <a:t>understanding of systems structured by hurricanes and other kinds of disturbance</a:t>
            </a:r>
            <a:r>
              <a:rPr lang="en-GB" sz="2000" dirty="0" smtClean="0"/>
              <a:t>.</a:t>
            </a:r>
          </a:p>
          <a:p>
            <a:pPr marL="285750" indent="-285750">
              <a:spcBef>
                <a:spcPts val="500"/>
              </a:spcBef>
              <a:buFont typeface="Wingdings" pitchFamily="2" charset="2"/>
              <a:buChar char="q"/>
            </a:pPr>
            <a:r>
              <a:rPr lang="en-GB" sz="2000" dirty="0" smtClean="0"/>
              <a:t>Paper submitted.</a:t>
            </a:r>
            <a:endParaRPr lang="en-GB" sz="2000" dirty="0"/>
          </a:p>
        </p:txBody>
      </p:sp>
      <p:sp>
        <p:nvSpPr>
          <p:cNvPr id="4" name="TextBox 3"/>
          <p:cNvSpPr txBox="1"/>
          <p:nvPr/>
        </p:nvSpPr>
        <p:spPr>
          <a:xfrm>
            <a:off x="5292080" y="3337828"/>
            <a:ext cx="3851920" cy="523220"/>
          </a:xfrm>
          <a:prstGeom prst="rect">
            <a:avLst/>
          </a:prstGeom>
          <a:noFill/>
        </p:spPr>
        <p:txBody>
          <a:bodyPr wrap="square" rtlCol="0">
            <a:spAutoFit/>
          </a:bodyPr>
          <a:lstStyle/>
          <a:p>
            <a:r>
              <a:rPr lang="en-GB" sz="1400" dirty="0" smtClean="0"/>
              <a:t>Above: Cumulative cyclone tracks (R. </a:t>
            </a:r>
            <a:r>
              <a:rPr lang="en-GB" sz="1400" dirty="0" err="1" smtClean="0"/>
              <a:t>Twilley</a:t>
            </a:r>
            <a:r>
              <a:rPr lang="en-GB" sz="1400" dirty="0" smtClean="0"/>
              <a:t>) Below: Hurricane Network meeting in Merida, MX.</a:t>
            </a:r>
            <a:endParaRPr lang="en-GB" sz="1400" dirty="0"/>
          </a:p>
        </p:txBody>
      </p:sp>
      <p:pic>
        <p:nvPicPr>
          <p:cNvPr id="9" name="Picture 8"/>
          <p:cNvPicPr>
            <a:picLocks noChangeAspect="1"/>
          </p:cNvPicPr>
          <p:nvPr/>
        </p:nvPicPr>
        <p:blipFill>
          <a:blip r:embed="rId3"/>
          <a:stretch>
            <a:fillRect/>
          </a:stretch>
        </p:blipFill>
        <p:spPr>
          <a:xfrm>
            <a:off x="5441755" y="747970"/>
            <a:ext cx="3594741" cy="2609022"/>
          </a:xfrm>
          <a:prstGeom prst="rect">
            <a:avLst/>
          </a:prstGeom>
        </p:spPr>
      </p:pic>
    </p:spTree>
    <p:extLst>
      <p:ext uri="{BB962C8B-B14F-4D97-AF65-F5344CB8AC3E}">
        <p14:creationId xmlns:p14="http://schemas.microsoft.com/office/powerpoint/2010/main" val="3034007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GOM GOOGEL MAP"/>
          <p:cNvPicPr>
            <a:picLocks noChangeAspect="1" noChangeArrowheads="1"/>
          </p:cNvPicPr>
          <p:nvPr/>
        </p:nvPicPr>
        <p:blipFill>
          <a:blip r:embed="rId2" cstate="print"/>
          <a:srcRect/>
          <a:stretch>
            <a:fillRect/>
          </a:stretch>
        </p:blipFill>
        <p:spPr bwMode="auto">
          <a:xfrm>
            <a:off x="1287463" y="1162099"/>
            <a:ext cx="6572250" cy="5363245"/>
          </a:xfrm>
          <a:prstGeom prst="rect">
            <a:avLst/>
          </a:prstGeom>
          <a:noFill/>
        </p:spPr>
      </p:pic>
      <p:pic>
        <p:nvPicPr>
          <p:cNvPr id="5" name="Picture 3" descr="RED MEX LOGO"/>
          <p:cNvPicPr>
            <a:picLocks noChangeAspect="1" noChangeArrowheads="1"/>
          </p:cNvPicPr>
          <p:nvPr/>
        </p:nvPicPr>
        <p:blipFill>
          <a:blip r:embed="rId3" cstate="print"/>
          <a:srcRect/>
          <a:stretch>
            <a:fillRect/>
          </a:stretch>
        </p:blipFill>
        <p:spPr bwMode="auto">
          <a:xfrm>
            <a:off x="1295400" y="5715719"/>
            <a:ext cx="5148263" cy="809625"/>
          </a:xfrm>
          <a:prstGeom prst="rect">
            <a:avLst/>
          </a:prstGeom>
          <a:noFill/>
        </p:spPr>
      </p:pic>
      <p:sp>
        <p:nvSpPr>
          <p:cNvPr id="6" name="Oval 4"/>
          <p:cNvSpPr>
            <a:spLocks noChangeArrowheads="1"/>
          </p:cNvSpPr>
          <p:nvPr/>
        </p:nvSpPr>
        <p:spPr bwMode="auto">
          <a:xfrm>
            <a:off x="4067944" y="4725144"/>
            <a:ext cx="160338" cy="304800"/>
          </a:xfrm>
          <a:prstGeom prst="ellipse">
            <a:avLst/>
          </a:prstGeom>
          <a:noFill/>
          <a:ln w="38100">
            <a:solidFill>
              <a:srgbClr val="FF0000"/>
            </a:solidFill>
            <a:round/>
            <a:headEnd/>
            <a:tailEnd/>
          </a:ln>
          <a:effectLst/>
        </p:spPr>
        <p:txBody>
          <a:bodyPr wrap="none" anchor="ctr"/>
          <a:lstStyle/>
          <a:p>
            <a:endParaRPr lang="en-US"/>
          </a:p>
        </p:txBody>
      </p:sp>
      <p:sp>
        <p:nvSpPr>
          <p:cNvPr id="10" name="Oval 8"/>
          <p:cNvSpPr>
            <a:spLocks noChangeArrowheads="1"/>
          </p:cNvSpPr>
          <p:nvPr/>
        </p:nvSpPr>
        <p:spPr bwMode="auto">
          <a:xfrm>
            <a:off x="7092280" y="2636912"/>
            <a:ext cx="136525" cy="152400"/>
          </a:xfrm>
          <a:prstGeom prst="ellipse">
            <a:avLst/>
          </a:prstGeom>
          <a:solidFill>
            <a:srgbClr val="FF7518"/>
          </a:solidFill>
          <a:ln w="9525">
            <a:solidFill>
              <a:schemeClr val="tx1"/>
            </a:solidFill>
            <a:round/>
            <a:headEnd/>
            <a:tailEnd/>
          </a:ln>
          <a:effectLst/>
        </p:spPr>
        <p:txBody>
          <a:bodyPr wrap="none" anchor="ctr"/>
          <a:lstStyle/>
          <a:p>
            <a:endParaRPr lang="en-US"/>
          </a:p>
        </p:txBody>
      </p:sp>
      <p:pic>
        <p:nvPicPr>
          <p:cNvPr id="11" name="Picture 9" descr="logo FCE"/>
          <p:cNvPicPr>
            <a:picLocks noChangeAspect="1" noChangeArrowheads="1"/>
          </p:cNvPicPr>
          <p:nvPr/>
        </p:nvPicPr>
        <p:blipFill>
          <a:blip r:embed="rId4" cstate="print"/>
          <a:srcRect/>
          <a:stretch>
            <a:fillRect/>
          </a:stretch>
        </p:blipFill>
        <p:spPr bwMode="auto">
          <a:xfrm>
            <a:off x="7164288" y="1916832"/>
            <a:ext cx="744537" cy="644525"/>
          </a:xfrm>
          <a:prstGeom prst="rect">
            <a:avLst/>
          </a:prstGeom>
          <a:noFill/>
        </p:spPr>
      </p:pic>
      <p:pic>
        <p:nvPicPr>
          <p:cNvPr id="12" name="Picture 10" descr="ECOPEY LOGO"/>
          <p:cNvPicPr>
            <a:picLocks noChangeAspect="1" noChangeArrowheads="1"/>
          </p:cNvPicPr>
          <p:nvPr/>
        </p:nvPicPr>
        <p:blipFill>
          <a:blip r:embed="rId5" cstate="print"/>
          <a:srcRect/>
          <a:stretch>
            <a:fillRect/>
          </a:stretch>
        </p:blipFill>
        <p:spPr bwMode="auto">
          <a:xfrm>
            <a:off x="2590800" y="4504184"/>
            <a:ext cx="881063" cy="925513"/>
          </a:xfrm>
          <a:prstGeom prst="rect">
            <a:avLst/>
          </a:prstGeom>
          <a:noFill/>
        </p:spPr>
      </p:pic>
      <p:sp>
        <p:nvSpPr>
          <p:cNvPr id="14" name="Oval 4"/>
          <p:cNvSpPr>
            <a:spLocks noChangeArrowheads="1"/>
          </p:cNvSpPr>
          <p:nvPr/>
        </p:nvSpPr>
        <p:spPr bwMode="auto">
          <a:xfrm>
            <a:off x="5059734" y="5085184"/>
            <a:ext cx="160338" cy="304800"/>
          </a:xfrm>
          <a:prstGeom prst="ellipse">
            <a:avLst/>
          </a:prstGeom>
          <a:noFill/>
          <a:ln w="38100">
            <a:solidFill>
              <a:srgbClr val="FF0000"/>
            </a:solidFill>
            <a:round/>
            <a:headEnd/>
            <a:tailEnd/>
          </a:ln>
          <a:effectLst/>
        </p:spPr>
        <p:txBody>
          <a:bodyPr wrap="none" anchor="ctr"/>
          <a:lstStyle/>
          <a:p>
            <a:endParaRPr lang="en-US"/>
          </a:p>
        </p:txBody>
      </p:sp>
      <p:sp>
        <p:nvSpPr>
          <p:cNvPr id="15" name="Text Box 7"/>
          <p:cNvSpPr txBox="1">
            <a:spLocks noChangeArrowheads="1"/>
          </p:cNvSpPr>
          <p:nvPr/>
        </p:nvSpPr>
        <p:spPr bwMode="auto">
          <a:xfrm>
            <a:off x="5364088" y="4797152"/>
            <a:ext cx="2668231" cy="923330"/>
          </a:xfrm>
          <a:prstGeom prst="rect">
            <a:avLst/>
          </a:prstGeom>
          <a:noFill/>
          <a:ln w="9525">
            <a:noFill/>
            <a:miter lim="800000"/>
            <a:headEnd/>
            <a:tailEnd/>
          </a:ln>
          <a:effectLst/>
        </p:spPr>
        <p:txBody>
          <a:bodyPr wrap="none">
            <a:spAutoFit/>
          </a:bodyPr>
          <a:lstStyle/>
          <a:p>
            <a:pPr eaLnBrk="0" hangingPunct="0"/>
            <a:r>
              <a:rPr lang="en-US" dirty="0" smtClean="0">
                <a:solidFill>
                  <a:schemeClr val="bg1"/>
                </a:solidFill>
              </a:rPr>
              <a:t>Sian </a:t>
            </a:r>
            <a:r>
              <a:rPr lang="en-US" dirty="0" err="1" smtClean="0">
                <a:solidFill>
                  <a:schemeClr val="bg1"/>
                </a:solidFill>
              </a:rPr>
              <a:t>Ka’an</a:t>
            </a:r>
            <a:r>
              <a:rPr lang="en-US" dirty="0" smtClean="0">
                <a:solidFill>
                  <a:schemeClr val="bg1"/>
                </a:solidFill>
              </a:rPr>
              <a:t> </a:t>
            </a:r>
          </a:p>
          <a:p>
            <a:pPr eaLnBrk="0" hangingPunct="0"/>
            <a:r>
              <a:rPr lang="en-US" dirty="0" smtClean="0">
                <a:solidFill>
                  <a:schemeClr val="bg1"/>
                </a:solidFill>
              </a:rPr>
              <a:t>Biosphere Reserve </a:t>
            </a:r>
          </a:p>
          <a:p>
            <a:pPr eaLnBrk="0" hangingPunct="0"/>
            <a:r>
              <a:rPr lang="en-US" dirty="0" smtClean="0">
                <a:solidFill>
                  <a:schemeClr val="bg1"/>
                </a:solidFill>
              </a:rPr>
              <a:t>Proposed </a:t>
            </a:r>
            <a:r>
              <a:rPr lang="en-US" dirty="0" err="1" smtClean="0">
                <a:solidFill>
                  <a:schemeClr val="bg1"/>
                </a:solidFill>
              </a:rPr>
              <a:t>MexLTER</a:t>
            </a:r>
            <a:r>
              <a:rPr lang="en-US" dirty="0" smtClean="0">
                <a:solidFill>
                  <a:schemeClr val="bg1"/>
                </a:solidFill>
              </a:rPr>
              <a:t> site</a:t>
            </a:r>
            <a:endParaRPr lang="en-US" dirty="0">
              <a:solidFill>
                <a:schemeClr val="bg1"/>
              </a:solidFill>
            </a:endParaRPr>
          </a:p>
        </p:txBody>
      </p:sp>
      <p:sp>
        <p:nvSpPr>
          <p:cNvPr id="16" name="TextBox 15"/>
          <p:cNvSpPr txBox="1"/>
          <p:nvPr/>
        </p:nvSpPr>
        <p:spPr>
          <a:xfrm>
            <a:off x="1215066" y="3284984"/>
            <a:ext cx="4365046" cy="1200329"/>
          </a:xfrm>
          <a:prstGeom prst="rect">
            <a:avLst/>
          </a:prstGeom>
          <a:noFill/>
        </p:spPr>
        <p:txBody>
          <a:bodyPr wrap="square" rtlCol="0">
            <a:spAutoFit/>
          </a:bodyPr>
          <a:lstStyle/>
          <a:p>
            <a:r>
              <a:rPr lang="es-ES" dirty="0" err="1" smtClean="0">
                <a:solidFill>
                  <a:schemeClr val="bg1"/>
                </a:solidFill>
              </a:rPr>
              <a:t>Celestún</a:t>
            </a:r>
            <a:r>
              <a:rPr lang="es-ES" dirty="0" smtClean="0">
                <a:solidFill>
                  <a:schemeClr val="bg1"/>
                </a:solidFill>
              </a:rPr>
              <a:t> </a:t>
            </a:r>
            <a:r>
              <a:rPr lang="es-ES" dirty="0" err="1" smtClean="0">
                <a:solidFill>
                  <a:schemeClr val="bg1"/>
                </a:solidFill>
              </a:rPr>
              <a:t>Estuary</a:t>
            </a:r>
            <a:endParaRPr lang="es-ES" dirty="0" smtClean="0">
              <a:solidFill>
                <a:schemeClr val="bg1"/>
              </a:solidFill>
            </a:endParaRPr>
          </a:p>
          <a:p>
            <a:r>
              <a:rPr lang="es-ES" dirty="0" smtClean="0">
                <a:solidFill>
                  <a:schemeClr val="bg1"/>
                </a:solidFill>
              </a:rPr>
              <a:t>Ecosistemas Costeros de la </a:t>
            </a:r>
            <a:r>
              <a:rPr lang="es-ES" dirty="0" err="1" smtClean="0">
                <a:solidFill>
                  <a:schemeClr val="bg1"/>
                </a:solidFill>
              </a:rPr>
              <a:t>Peninsula</a:t>
            </a:r>
            <a:r>
              <a:rPr lang="es-ES" dirty="0" smtClean="0">
                <a:solidFill>
                  <a:schemeClr val="bg1"/>
                </a:solidFill>
              </a:rPr>
              <a:t> de </a:t>
            </a:r>
            <a:r>
              <a:rPr lang="es-ES" dirty="0" err="1" smtClean="0">
                <a:solidFill>
                  <a:schemeClr val="bg1"/>
                </a:solidFill>
              </a:rPr>
              <a:t>Yucatan</a:t>
            </a:r>
            <a:r>
              <a:rPr lang="es-ES" dirty="0" smtClean="0">
                <a:solidFill>
                  <a:schemeClr val="bg1"/>
                </a:solidFill>
              </a:rPr>
              <a:t> (ECOPEY) </a:t>
            </a:r>
            <a:r>
              <a:rPr lang="es-ES" dirty="0" err="1" smtClean="0">
                <a:solidFill>
                  <a:schemeClr val="bg1"/>
                </a:solidFill>
              </a:rPr>
              <a:t>Mex</a:t>
            </a:r>
            <a:r>
              <a:rPr lang="es-ES" dirty="0" smtClean="0">
                <a:solidFill>
                  <a:schemeClr val="bg1"/>
                </a:solidFill>
              </a:rPr>
              <a:t>-Long </a:t>
            </a:r>
            <a:r>
              <a:rPr lang="es-ES" dirty="0" err="1" smtClean="0">
                <a:solidFill>
                  <a:schemeClr val="bg1"/>
                </a:solidFill>
              </a:rPr>
              <a:t>Term</a:t>
            </a:r>
            <a:r>
              <a:rPr lang="es-ES" dirty="0" smtClean="0">
                <a:solidFill>
                  <a:schemeClr val="bg1"/>
                </a:solidFill>
              </a:rPr>
              <a:t> Ecological Research (LTER) </a:t>
            </a:r>
            <a:endParaRPr lang="en-US" dirty="0">
              <a:solidFill>
                <a:schemeClr val="bg1"/>
              </a:solidFill>
            </a:endParaRPr>
          </a:p>
        </p:txBody>
      </p:sp>
      <p:sp>
        <p:nvSpPr>
          <p:cNvPr id="2" name="TextBox 1"/>
          <p:cNvSpPr txBox="1"/>
          <p:nvPr/>
        </p:nvSpPr>
        <p:spPr>
          <a:xfrm>
            <a:off x="467545" y="-27384"/>
            <a:ext cx="7992888" cy="1200329"/>
          </a:xfrm>
          <a:prstGeom prst="rect">
            <a:avLst/>
          </a:prstGeom>
          <a:noFill/>
        </p:spPr>
        <p:txBody>
          <a:bodyPr wrap="square" rtlCol="0">
            <a:spAutoFit/>
          </a:bodyPr>
          <a:lstStyle/>
          <a:p>
            <a:pPr algn="ctr"/>
            <a:r>
              <a:rPr lang="en-US" sz="3600" dirty="0" smtClean="0"/>
              <a:t>Advancing hydrological science in the Caribbean Basin</a:t>
            </a:r>
          </a:p>
        </p:txBody>
      </p:sp>
      <p:sp>
        <p:nvSpPr>
          <p:cNvPr id="3" name="TextBox 2"/>
          <p:cNvSpPr txBox="1"/>
          <p:nvPr/>
        </p:nvSpPr>
        <p:spPr>
          <a:xfrm>
            <a:off x="1259632" y="1196752"/>
            <a:ext cx="3456384" cy="1323439"/>
          </a:xfrm>
          <a:prstGeom prst="rect">
            <a:avLst/>
          </a:prstGeom>
          <a:solidFill>
            <a:schemeClr val="tx1"/>
          </a:solidFill>
        </p:spPr>
        <p:txBody>
          <a:bodyPr wrap="square" rtlCol="0">
            <a:spAutoFit/>
          </a:bodyPr>
          <a:lstStyle/>
          <a:p>
            <a:pPr algn="ctr"/>
            <a:r>
              <a:rPr lang="en-US" sz="2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FCE-LTER </a:t>
            </a:r>
            <a:r>
              <a:rPr lang="en-US" sz="2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researchers </a:t>
            </a:r>
            <a:r>
              <a:rPr lang="en-US" sz="2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are collaborating with MEX </a:t>
            </a:r>
            <a:r>
              <a:rPr lang="en-US" sz="2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LTER colleagues at </a:t>
            </a:r>
            <a:r>
              <a:rPr lang="en-US" sz="2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two sites in the Yucatan, </a:t>
            </a:r>
            <a:r>
              <a:rPr lang="en-US" sz="2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Mexico</a:t>
            </a:r>
            <a:endParaRPr lang="en-US" sz="2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88640"/>
            <a:ext cx="8229600" cy="954360"/>
          </a:xfrm>
        </p:spPr>
        <p:txBody>
          <a:bodyPr>
            <a:normAutofit/>
          </a:bodyPr>
          <a:lstStyle/>
          <a:p>
            <a:r>
              <a:rPr lang="en-US" sz="2800" dirty="0"/>
              <a:t>The Geochemistry of </a:t>
            </a:r>
            <a:r>
              <a:rPr lang="en-US" sz="2800" dirty="0" err="1"/>
              <a:t>Celestun</a:t>
            </a:r>
            <a:r>
              <a:rPr lang="en-US" sz="2800" dirty="0"/>
              <a:t> Estuary, </a:t>
            </a:r>
            <a:r>
              <a:rPr lang="en-US" sz="2800" dirty="0" smtClean="0"/>
              <a:t/>
            </a:r>
            <a:br>
              <a:rPr lang="en-US" sz="2800" dirty="0" smtClean="0"/>
            </a:br>
            <a:r>
              <a:rPr lang="en-US" sz="2800" dirty="0" smtClean="0"/>
              <a:t>Yucatan</a:t>
            </a:r>
            <a:r>
              <a:rPr lang="en-US" sz="2800" dirty="0"/>
              <a:t>, Mexico</a:t>
            </a:r>
          </a:p>
        </p:txBody>
      </p:sp>
      <p:sp>
        <p:nvSpPr>
          <p:cNvPr id="3075" name="Rectangle 3"/>
          <p:cNvSpPr>
            <a:spLocks noGrp="1" noChangeArrowheads="1"/>
          </p:cNvSpPr>
          <p:nvPr>
            <p:ph type="body" idx="1"/>
          </p:nvPr>
        </p:nvSpPr>
        <p:spPr>
          <a:xfrm>
            <a:off x="5220072" y="4149080"/>
            <a:ext cx="3732962" cy="1944216"/>
          </a:xfrm>
        </p:spPr>
        <p:txBody>
          <a:bodyPr>
            <a:normAutofit/>
          </a:bodyPr>
          <a:lstStyle/>
          <a:p>
            <a:pPr marL="0" indent="0" algn="ctr">
              <a:buNone/>
            </a:pPr>
            <a:r>
              <a:rPr lang="en-US" sz="1600" dirty="0"/>
              <a:t>Dr. René Price </a:t>
            </a:r>
            <a:r>
              <a:rPr lang="en-US" sz="1600" dirty="0" smtClean="0"/>
              <a:t>– FIU-FCE-LTER</a:t>
            </a:r>
            <a:r>
              <a:rPr lang="en-US" sz="1600" dirty="0"/>
              <a:t>;</a:t>
            </a:r>
            <a:r>
              <a:rPr lang="en-US" sz="1600" dirty="0" smtClean="0"/>
              <a:t> Jeremy </a:t>
            </a:r>
            <a:r>
              <a:rPr lang="en-US" sz="1600" dirty="0"/>
              <a:t>Stalker – FIU </a:t>
            </a:r>
            <a:r>
              <a:rPr lang="en-US" sz="1600" dirty="0" smtClean="0"/>
              <a:t>PH.D. Student</a:t>
            </a:r>
            <a:r>
              <a:rPr lang="en-US" sz="1600" dirty="0"/>
              <a:t>;</a:t>
            </a:r>
            <a:r>
              <a:rPr lang="en-US" sz="1600" dirty="0" smtClean="0"/>
              <a:t> Dr</a:t>
            </a:r>
            <a:r>
              <a:rPr lang="en-US" sz="1600" dirty="0"/>
              <a:t>. </a:t>
            </a:r>
            <a:r>
              <a:rPr lang="en-US" sz="1600" dirty="0" smtClean="0"/>
              <a:t>Jorge Herrera</a:t>
            </a:r>
            <a:r>
              <a:rPr lang="en-US" sz="1600" dirty="0"/>
              <a:t>-</a:t>
            </a:r>
            <a:r>
              <a:rPr lang="en-US" sz="1600" dirty="0" err="1"/>
              <a:t>Silveira</a:t>
            </a:r>
            <a:r>
              <a:rPr lang="en-US" sz="1600" dirty="0"/>
              <a:t> – </a:t>
            </a:r>
            <a:r>
              <a:rPr lang="en-US" sz="1600" dirty="0" smtClean="0"/>
              <a:t>Centro De </a:t>
            </a:r>
            <a:r>
              <a:rPr lang="en-US" sz="1600" dirty="0" err="1" smtClean="0"/>
              <a:t>Investigacion</a:t>
            </a:r>
            <a:r>
              <a:rPr lang="en-US" sz="1600" dirty="0" smtClean="0"/>
              <a:t> y de </a:t>
            </a:r>
            <a:r>
              <a:rPr lang="en-US" sz="1600" dirty="0" err="1"/>
              <a:t>E</a:t>
            </a:r>
            <a:r>
              <a:rPr lang="en-US" sz="1600" dirty="0" err="1" smtClean="0"/>
              <a:t>studios</a:t>
            </a:r>
            <a:r>
              <a:rPr lang="en-US" sz="1600" dirty="0" smtClean="0"/>
              <a:t> </a:t>
            </a:r>
            <a:r>
              <a:rPr lang="en-US" sz="1600" dirty="0" err="1"/>
              <a:t>A</a:t>
            </a:r>
            <a:r>
              <a:rPr lang="en-US" sz="1600" dirty="0" err="1" smtClean="0"/>
              <a:t>vanzados</a:t>
            </a:r>
            <a:r>
              <a:rPr lang="en-US" sz="1600" dirty="0" smtClean="0"/>
              <a:t> del IPN, </a:t>
            </a:r>
            <a:r>
              <a:rPr lang="en-US" sz="1600" dirty="0" err="1" smtClean="0"/>
              <a:t>Unidad</a:t>
            </a:r>
            <a:r>
              <a:rPr lang="en-US" sz="1600" dirty="0" smtClean="0"/>
              <a:t> Merida (CINVESTAV); Sara Morales </a:t>
            </a:r>
            <a:r>
              <a:rPr lang="en-US" sz="1600" dirty="0"/>
              <a:t>– CINVESTAV </a:t>
            </a:r>
            <a:r>
              <a:rPr lang="en-US" sz="1600" dirty="0" smtClean="0"/>
              <a:t>Student; Dr</a:t>
            </a:r>
            <a:r>
              <a:rPr lang="en-US" sz="1600" dirty="0"/>
              <a:t>. Victor Rivera-</a:t>
            </a:r>
            <a:r>
              <a:rPr lang="en-US" sz="1600" dirty="0" err="1"/>
              <a:t>Monroy</a:t>
            </a:r>
            <a:r>
              <a:rPr lang="en-US" sz="1600" dirty="0"/>
              <a:t> – </a:t>
            </a:r>
            <a:r>
              <a:rPr lang="en-US" sz="1600" dirty="0" smtClean="0"/>
              <a:t>LSU –FCE-LTER</a:t>
            </a:r>
            <a:endParaRPr lang="en-US" sz="1600" dirty="0"/>
          </a:p>
          <a:p>
            <a:pPr marL="0" indent="0" algn="ctr">
              <a:buNone/>
            </a:pPr>
            <a:endParaRPr lang="en-US" sz="1600" dirty="0"/>
          </a:p>
          <a:p>
            <a:pPr marL="0" indent="0" algn="ctr">
              <a:buNone/>
            </a:pPr>
            <a:endParaRPr lang="en-US" sz="1600" dirty="0"/>
          </a:p>
        </p:txBody>
      </p:sp>
      <p:sp>
        <p:nvSpPr>
          <p:cNvPr id="3077" name="Rectangle 5"/>
          <p:cNvSpPr>
            <a:spLocks noChangeArrowheads="1"/>
          </p:cNvSpPr>
          <p:nvPr/>
        </p:nvSpPr>
        <p:spPr bwMode="auto">
          <a:xfrm>
            <a:off x="179512" y="6165304"/>
            <a:ext cx="8795173" cy="584776"/>
          </a:xfrm>
          <a:prstGeom prst="rect">
            <a:avLst/>
          </a:prstGeom>
          <a:noFill/>
          <a:ln w="9525">
            <a:noFill/>
            <a:miter lim="800000"/>
            <a:headEnd/>
            <a:tailEnd/>
          </a:ln>
          <a:effectLst/>
        </p:spPr>
        <p:txBody>
          <a:bodyPr wrap="square">
            <a:spAutoFit/>
          </a:bodyPr>
          <a:lstStyle/>
          <a:p>
            <a:r>
              <a:rPr lang="en-US" sz="1600" dirty="0" smtClean="0"/>
              <a:t>Stalker </a:t>
            </a:r>
            <a:r>
              <a:rPr lang="en-US" sz="1600" dirty="0"/>
              <a:t>J.C, Price, R. M,  Rivera-</a:t>
            </a:r>
            <a:r>
              <a:rPr lang="en-US" sz="1600" dirty="0" err="1"/>
              <a:t>Monroy</a:t>
            </a:r>
            <a:r>
              <a:rPr lang="en-US" sz="1600" dirty="0"/>
              <a:t>, V. H. Herrera-</a:t>
            </a:r>
            <a:r>
              <a:rPr lang="en-US" sz="1600" dirty="0" err="1"/>
              <a:t>Silveira</a:t>
            </a:r>
            <a:r>
              <a:rPr lang="en-US" sz="1600" dirty="0"/>
              <a:t>, J. et </a:t>
            </a:r>
            <a:r>
              <a:rPr lang="en-US" sz="1600" dirty="0" smtClean="0"/>
              <a:t>al. In revision. Hydrologic Dynamics of a Subtropical Estuary Using Geochemical Tracers, </a:t>
            </a:r>
            <a:r>
              <a:rPr lang="en-US" sz="1600" dirty="0" err="1" smtClean="0"/>
              <a:t>Celestun</a:t>
            </a:r>
            <a:r>
              <a:rPr lang="en-US" sz="1600" dirty="0" smtClean="0"/>
              <a:t>, Yucatan, Mexico. Estuaries and Coasts </a:t>
            </a:r>
            <a:endParaRPr lang="en-US" sz="1600" dirty="0"/>
          </a:p>
        </p:txBody>
      </p:sp>
      <p:pic>
        <p:nvPicPr>
          <p:cNvPr id="3082" name="Picture 10" descr="DSC07460"/>
          <p:cNvPicPr>
            <a:picLocks noChangeAspect="1" noChangeArrowheads="1"/>
          </p:cNvPicPr>
          <p:nvPr/>
        </p:nvPicPr>
        <p:blipFill>
          <a:blip r:embed="rId3" cstate="print"/>
          <a:srcRect/>
          <a:stretch>
            <a:fillRect/>
          </a:stretch>
        </p:blipFill>
        <p:spPr bwMode="auto">
          <a:xfrm>
            <a:off x="5257800" y="1407467"/>
            <a:ext cx="3656013" cy="2741613"/>
          </a:xfrm>
          <a:prstGeom prst="rect">
            <a:avLst/>
          </a:prstGeom>
          <a:noFill/>
        </p:spPr>
      </p:pic>
      <p:pic>
        <p:nvPicPr>
          <p:cNvPr id="3083" name="Picture 11"/>
          <p:cNvPicPr>
            <a:picLocks noChangeAspect="1" noChangeArrowheads="1"/>
          </p:cNvPicPr>
          <p:nvPr/>
        </p:nvPicPr>
        <p:blipFill>
          <a:blip r:embed="rId4" cstate="print"/>
          <a:srcRect/>
          <a:stretch>
            <a:fillRect/>
          </a:stretch>
        </p:blipFill>
        <p:spPr bwMode="auto">
          <a:xfrm>
            <a:off x="8388424" y="116632"/>
            <a:ext cx="533400" cy="533400"/>
          </a:xfrm>
          <a:prstGeom prst="rect">
            <a:avLst/>
          </a:prstGeom>
          <a:noFill/>
          <a:ln w="9525" algn="ctr">
            <a:noFill/>
            <a:miter lim="800000"/>
            <a:headEnd/>
            <a:tailEnd/>
          </a:ln>
          <a:effectLst/>
        </p:spPr>
      </p:pic>
      <p:pic>
        <p:nvPicPr>
          <p:cNvPr id="3086" name="Picture 14"/>
          <p:cNvPicPr>
            <a:picLocks noChangeAspect="1" noChangeArrowheads="1"/>
          </p:cNvPicPr>
          <p:nvPr/>
        </p:nvPicPr>
        <p:blipFill>
          <a:blip r:embed="rId5" cstate="print"/>
          <a:srcRect/>
          <a:stretch>
            <a:fillRect/>
          </a:stretch>
        </p:blipFill>
        <p:spPr bwMode="auto">
          <a:xfrm>
            <a:off x="8365241" y="710143"/>
            <a:ext cx="701675" cy="549275"/>
          </a:xfrm>
          <a:prstGeom prst="rect">
            <a:avLst/>
          </a:prstGeom>
          <a:noFill/>
          <a:ln w="9525" algn="ctr">
            <a:noFill/>
            <a:miter lim="800000"/>
            <a:headEnd/>
            <a:tailEnd/>
          </a:ln>
          <a:effectLst/>
        </p:spPr>
      </p:pic>
      <p:pic>
        <p:nvPicPr>
          <p:cNvPr id="9" name="Picture 10" descr="ECOPEY LOGO"/>
          <p:cNvPicPr>
            <a:picLocks noChangeAspect="1" noChangeArrowheads="1"/>
          </p:cNvPicPr>
          <p:nvPr/>
        </p:nvPicPr>
        <p:blipFill>
          <a:blip r:embed="rId6" cstate="print"/>
          <a:srcRect/>
          <a:stretch>
            <a:fillRect/>
          </a:stretch>
        </p:blipFill>
        <p:spPr bwMode="auto">
          <a:xfrm>
            <a:off x="107504" y="0"/>
            <a:ext cx="881063" cy="925513"/>
          </a:xfrm>
          <a:prstGeom prst="rect">
            <a:avLst/>
          </a:prstGeom>
          <a:noFill/>
        </p:spPr>
      </p:pic>
      <p:sp>
        <p:nvSpPr>
          <p:cNvPr id="2" name="TextBox 1"/>
          <p:cNvSpPr txBox="1"/>
          <p:nvPr/>
        </p:nvSpPr>
        <p:spPr>
          <a:xfrm>
            <a:off x="251520" y="1340768"/>
            <a:ext cx="4680520" cy="4616649"/>
          </a:xfrm>
          <a:prstGeom prst="rect">
            <a:avLst/>
          </a:prstGeom>
          <a:noFill/>
        </p:spPr>
        <p:txBody>
          <a:bodyPr wrap="square" rtlCol="0">
            <a:spAutoFit/>
          </a:bodyPr>
          <a:lstStyle/>
          <a:p>
            <a:pPr algn="ctr"/>
            <a:r>
              <a:rPr lang="en-US" sz="2400" dirty="0" smtClean="0"/>
              <a:t>Engaging students in international research and contributing to water sustainability goals in the Mexican Yucatan</a:t>
            </a:r>
          </a:p>
          <a:p>
            <a:endParaRPr lang="en-US" dirty="0"/>
          </a:p>
          <a:p>
            <a:pPr marL="285750" indent="-285750">
              <a:buFont typeface="Wingdings" charset="2"/>
              <a:buChar char="q"/>
            </a:pPr>
            <a:r>
              <a:rPr lang="en-US" dirty="0" smtClean="0"/>
              <a:t>FCE researchers and students conducted a large-scale geochemical study with MEX LTER collaborators in the </a:t>
            </a:r>
            <a:r>
              <a:rPr lang="en-US" dirty="0" err="1"/>
              <a:t>Celestun</a:t>
            </a:r>
            <a:r>
              <a:rPr lang="en-US" dirty="0"/>
              <a:t> Estuary </a:t>
            </a:r>
            <a:r>
              <a:rPr lang="en-US" dirty="0" smtClean="0"/>
              <a:t>lagoon following protocols developed at FCE.</a:t>
            </a:r>
          </a:p>
          <a:p>
            <a:r>
              <a:rPr lang="en-US" dirty="0" smtClean="0"/>
              <a:t> </a:t>
            </a:r>
          </a:p>
          <a:p>
            <a:pPr marL="285750" indent="-285750">
              <a:buFont typeface="Wingdings" charset="2"/>
              <a:buChar char="q"/>
            </a:pPr>
            <a:r>
              <a:rPr lang="en-US" dirty="0"/>
              <a:t>U</a:t>
            </a:r>
            <a:r>
              <a:rPr lang="en-US" dirty="0" smtClean="0"/>
              <a:t>sing naturally </a:t>
            </a:r>
            <a:r>
              <a:rPr lang="en-US" dirty="0"/>
              <a:t>occurring </a:t>
            </a:r>
            <a:r>
              <a:rPr lang="en-US" dirty="0" smtClean="0"/>
              <a:t>tracers</a:t>
            </a:r>
            <a:r>
              <a:rPr lang="en-US" dirty="0"/>
              <a:t> </a:t>
            </a:r>
            <a:r>
              <a:rPr lang="en-US" dirty="0" smtClean="0"/>
              <a:t>and stable </a:t>
            </a:r>
            <a:r>
              <a:rPr lang="en-US" dirty="0"/>
              <a:t>isotopes </a:t>
            </a:r>
            <a:r>
              <a:rPr lang="en-US" dirty="0" smtClean="0"/>
              <a:t>to </a:t>
            </a:r>
            <a:r>
              <a:rPr lang="en-US" dirty="0"/>
              <a:t>calculate the relative ratio inputs of fresh groundwater, brackish groundwater, and seawater to the </a:t>
            </a:r>
            <a:r>
              <a:rPr lang="en-US" dirty="0" smtClean="0"/>
              <a:t>lagoon</a:t>
            </a:r>
            <a:r>
              <a:rPr lang="en-US" dirty="0"/>
              <a:t>. </a:t>
            </a:r>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40760" y="220167"/>
            <a:ext cx="2195736" cy="688553"/>
          </a:xfrm>
        </p:spPr>
        <p:txBody>
          <a:bodyPr>
            <a:normAutofit/>
          </a:bodyPr>
          <a:lstStyle/>
          <a:p>
            <a:r>
              <a:rPr lang="en-US" sz="3200" dirty="0" smtClean="0">
                <a:solidFill>
                  <a:srgbClr val="000000"/>
                </a:solidFill>
              </a:rPr>
              <a:t>FCE LTER</a:t>
            </a:r>
            <a:endParaRPr lang="en-US" sz="3200" dirty="0">
              <a:solidFill>
                <a:srgbClr val="000000"/>
              </a:solidFill>
            </a:endParaRPr>
          </a:p>
        </p:txBody>
      </p:sp>
      <p:sp>
        <p:nvSpPr>
          <p:cNvPr id="3" name="Subtitle 2"/>
          <p:cNvSpPr>
            <a:spLocks noGrp="1"/>
          </p:cNvSpPr>
          <p:nvPr>
            <p:ph type="subTitle" idx="1"/>
          </p:nvPr>
        </p:nvSpPr>
        <p:spPr>
          <a:xfrm>
            <a:off x="3707904" y="908720"/>
            <a:ext cx="5220072" cy="2160240"/>
          </a:xfrm>
        </p:spPr>
        <p:txBody>
          <a:bodyPr>
            <a:normAutofit fontScale="92500" lnSpcReduction="20000"/>
          </a:bodyPr>
          <a:lstStyle/>
          <a:p>
            <a:pPr marL="342900" indent="-342900" algn="l">
              <a:buFont typeface="Wingdings" charset="2"/>
              <a:buChar char="q"/>
            </a:pPr>
            <a:r>
              <a:rPr lang="en-US" sz="2200" dirty="0" smtClean="0">
                <a:solidFill>
                  <a:srgbClr val="000000"/>
                </a:solidFill>
              </a:rPr>
              <a:t>Rainfall is the dominant source of freshwater to Biscayne Bay (50-55%)</a:t>
            </a:r>
            <a:r>
              <a:rPr lang="en-US" sz="2200" dirty="0">
                <a:solidFill>
                  <a:srgbClr val="000000"/>
                </a:solidFill>
              </a:rPr>
              <a:t> </a:t>
            </a:r>
            <a:r>
              <a:rPr lang="en-US" sz="2200" dirty="0" smtClean="0">
                <a:solidFill>
                  <a:srgbClr val="000000"/>
                </a:solidFill>
              </a:rPr>
              <a:t>with </a:t>
            </a:r>
            <a:r>
              <a:rPr lang="en-US" sz="2200" dirty="0">
                <a:solidFill>
                  <a:srgbClr val="000000"/>
                </a:solidFill>
              </a:rPr>
              <a:t>c</a:t>
            </a:r>
            <a:r>
              <a:rPr lang="en-US" sz="2200" dirty="0" smtClean="0">
                <a:solidFill>
                  <a:srgbClr val="000000"/>
                </a:solidFill>
              </a:rPr>
              <a:t>anal inputs between 30-40% of freshwater inputs</a:t>
            </a:r>
            <a:r>
              <a:rPr lang="en-US" sz="2200" dirty="0">
                <a:solidFill>
                  <a:srgbClr val="000000"/>
                </a:solidFill>
              </a:rPr>
              <a:t> </a:t>
            </a:r>
            <a:r>
              <a:rPr lang="en-US" sz="2200" dirty="0" smtClean="0">
                <a:solidFill>
                  <a:srgbClr val="000000"/>
                </a:solidFill>
              </a:rPr>
              <a:t>from coastline to central Bay </a:t>
            </a:r>
          </a:p>
          <a:p>
            <a:pPr marL="342900" indent="-342900" algn="l">
              <a:buFont typeface="Wingdings" charset="2"/>
              <a:buChar char="q"/>
            </a:pPr>
            <a:r>
              <a:rPr lang="en-US" sz="2200" dirty="0" smtClean="0">
                <a:solidFill>
                  <a:srgbClr val="000000"/>
                </a:solidFill>
              </a:rPr>
              <a:t>Fresh groundwater inputs range from 5-10% along the coastline</a:t>
            </a:r>
          </a:p>
          <a:p>
            <a:pPr algn="l"/>
            <a:endParaRPr lang="en-US" sz="1500" dirty="0" smtClean="0">
              <a:solidFill>
                <a:srgbClr val="000000"/>
              </a:solidFill>
            </a:endParaRPr>
          </a:p>
          <a:p>
            <a:pPr algn="l"/>
            <a:r>
              <a:rPr lang="en-US" sz="1500" dirty="0">
                <a:solidFill>
                  <a:srgbClr val="000000"/>
                </a:solidFill>
              </a:rPr>
              <a:t>Stalker, J C, R. M. Price, P.K. Swart, 2009. Estuaries and Coasts</a:t>
            </a:r>
          </a:p>
          <a:p>
            <a:pPr algn="l"/>
            <a:endParaRPr lang="en-US" sz="2000" dirty="0" smtClean="0">
              <a:solidFill>
                <a:srgbClr val="000000"/>
              </a:solidFill>
            </a:endParaRPr>
          </a:p>
          <a:p>
            <a:pPr algn="l"/>
            <a:endParaRPr lang="en-US" sz="2000" dirty="0" smtClean="0">
              <a:solidFill>
                <a:srgbClr val="000000"/>
              </a:solidFill>
            </a:endParaRPr>
          </a:p>
          <a:p>
            <a:endParaRPr lang="en-US" sz="2000" dirty="0">
              <a:solidFill>
                <a:srgbClr val="000000"/>
              </a:solidFill>
            </a:endParaRPr>
          </a:p>
        </p:txBody>
      </p:sp>
      <p:graphicFrame>
        <p:nvGraphicFramePr>
          <p:cNvPr id="4" name="Chart 3"/>
          <p:cNvGraphicFramePr/>
          <p:nvPr>
            <p:extLst>
              <p:ext uri="{D42A27DB-BD31-4B8C-83A1-F6EECF244321}">
                <p14:modId xmlns:p14="http://schemas.microsoft.com/office/powerpoint/2010/main" val="4075186382"/>
              </p:ext>
            </p:extLst>
          </p:nvPr>
        </p:nvGraphicFramePr>
        <p:xfrm>
          <a:off x="251520" y="476672"/>
          <a:ext cx="3394679" cy="2287396"/>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107504" y="188640"/>
            <a:ext cx="8856984" cy="2952328"/>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4427984" y="3861048"/>
            <a:ext cx="4464496" cy="266429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buFont typeface="Wingdings" charset="2"/>
              <a:buChar char="q"/>
            </a:pPr>
            <a:r>
              <a:rPr lang="en-US" sz="2000" dirty="0" smtClean="0">
                <a:solidFill>
                  <a:schemeClr val="tx1"/>
                </a:solidFill>
              </a:rPr>
              <a:t>Seawater was the dominant source of water to </a:t>
            </a:r>
            <a:r>
              <a:rPr lang="en-US" sz="2000" dirty="0" err="1" smtClean="0">
                <a:solidFill>
                  <a:schemeClr val="tx1"/>
                </a:solidFill>
              </a:rPr>
              <a:t>Celestun</a:t>
            </a:r>
            <a:r>
              <a:rPr lang="en-US" sz="2000" dirty="0" smtClean="0">
                <a:solidFill>
                  <a:schemeClr val="tx1"/>
                </a:solidFill>
              </a:rPr>
              <a:t> lagoon (40-43%)</a:t>
            </a:r>
          </a:p>
          <a:p>
            <a:pPr marL="342900" indent="-342900" algn="l">
              <a:buFont typeface="Wingdings" charset="2"/>
              <a:buChar char="q"/>
            </a:pPr>
            <a:r>
              <a:rPr lang="en-US" sz="2000" dirty="0" smtClean="0">
                <a:solidFill>
                  <a:schemeClr val="tx1"/>
                </a:solidFill>
              </a:rPr>
              <a:t>Brackish and fresh groundwater accounting for 31-35% and </a:t>
            </a:r>
            <a:r>
              <a:rPr lang="en-US" sz="2000" dirty="0">
                <a:solidFill>
                  <a:schemeClr val="tx1"/>
                </a:solidFill>
              </a:rPr>
              <a:t>25-26</a:t>
            </a:r>
            <a:r>
              <a:rPr lang="en-US" sz="2000" dirty="0" smtClean="0">
                <a:solidFill>
                  <a:schemeClr val="tx1"/>
                </a:solidFill>
              </a:rPr>
              <a:t>% of water in the lagoon with greater contribution in different parts of the lagoon.</a:t>
            </a:r>
          </a:p>
          <a:p>
            <a:pPr algn="l"/>
            <a:r>
              <a:rPr lang="en-US" sz="1400" dirty="0">
                <a:solidFill>
                  <a:srgbClr val="000000"/>
                </a:solidFill>
              </a:rPr>
              <a:t>Stalker, J C, R. M. Price, Rivera-</a:t>
            </a:r>
            <a:r>
              <a:rPr lang="en-US" sz="1400" dirty="0" err="1">
                <a:solidFill>
                  <a:srgbClr val="000000"/>
                </a:solidFill>
              </a:rPr>
              <a:t>Monroy</a:t>
            </a:r>
            <a:r>
              <a:rPr lang="en-US" sz="1400" dirty="0">
                <a:solidFill>
                  <a:srgbClr val="000000"/>
                </a:solidFill>
              </a:rPr>
              <a:t>, V. H</a:t>
            </a:r>
            <a:r>
              <a:rPr lang="en-US" sz="1400" dirty="0" smtClean="0">
                <a:solidFill>
                  <a:srgbClr val="000000"/>
                </a:solidFill>
              </a:rPr>
              <a:t>., </a:t>
            </a:r>
            <a:r>
              <a:rPr lang="en-US" sz="1400" dirty="0">
                <a:solidFill>
                  <a:srgbClr val="000000"/>
                </a:solidFill>
              </a:rPr>
              <a:t>Herrera-</a:t>
            </a:r>
            <a:r>
              <a:rPr lang="en-US" sz="1400" dirty="0" err="1">
                <a:solidFill>
                  <a:srgbClr val="000000"/>
                </a:solidFill>
              </a:rPr>
              <a:t>Silveira</a:t>
            </a:r>
            <a:r>
              <a:rPr lang="en-US" sz="1400" dirty="0">
                <a:solidFill>
                  <a:srgbClr val="000000"/>
                </a:solidFill>
              </a:rPr>
              <a:t>, J. </a:t>
            </a:r>
            <a:r>
              <a:rPr lang="en-US" sz="1400" dirty="0" smtClean="0">
                <a:solidFill>
                  <a:srgbClr val="000000"/>
                </a:solidFill>
              </a:rPr>
              <a:t>In revision. </a:t>
            </a:r>
            <a:r>
              <a:rPr lang="en-US" sz="1400" dirty="0">
                <a:solidFill>
                  <a:srgbClr val="000000"/>
                </a:solidFill>
              </a:rPr>
              <a:t>Estuaries and Coasts</a:t>
            </a:r>
          </a:p>
          <a:p>
            <a:pPr marL="342900" indent="-342900" algn="l">
              <a:buFont typeface="Wingdings" charset="2"/>
              <a:buChar char="q"/>
            </a:pPr>
            <a:endParaRPr lang="en-US" sz="2000" dirty="0" smtClean="0">
              <a:solidFill>
                <a:schemeClr val="tx1"/>
              </a:solidFill>
            </a:endParaRPr>
          </a:p>
        </p:txBody>
      </p:sp>
      <p:graphicFrame>
        <p:nvGraphicFramePr>
          <p:cNvPr id="10" name="Chart 9"/>
          <p:cNvGraphicFramePr>
            <a:graphicFrameLocks noGrp="1"/>
          </p:cNvGraphicFramePr>
          <p:nvPr>
            <p:extLst>
              <p:ext uri="{D42A27DB-BD31-4B8C-83A1-F6EECF244321}">
                <p14:modId xmlns:p14="http://schemas.microsoft.com/office/powerpoint/2010/main" val="1967320693"/>
              </p:ext>
            </p:extLst>
          </p:nvPr>
        </p:nvGraphicFramePr>
        <p:xfrm>
          <a:off x="107504" y="3284984"/>
          <a:ext cx="4415408" cy="3212976"/>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p:cNvSpPr/>
          <p:nvPr/>
        </p:nvSpPr>
        <p:spPr>
          <a:xfrm>
            <a:off x="107504" y="3284984"/>
            <a:ext cx="8856984" cy="3384376"/>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5436096" y="3212976"/>
            <a:ext cx="3456384" cy="68855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err="1" smtClean="0">
                <a:solidFill>
                  <a:srgbClr val="000000"/>
                </a:solidFill>
              </a:rPr>
              <a:t>Celestun</a:t>
            </a:r>
            <a:r>
              <a:rPr lang="en-US" sz="3200" dirty="0" smtClean="0">
                <a:solidFill>
                  <a:srgbClr val="000000"/>
                </a:solidFill>
              </a:rPr>
              <a:t>, MEX LTER</a:t>
            </a:r>
            <a:endParaRPr lang="en-US" sz="3200" dirty="0">
              <a:solidFill>
                <a:srgbClr val="00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SK_group_all"/>
          <p:cNvPicPr/>
          <p:nvPr/>
        </p:nvPicPr>
        <p:blipFill>
          <a:blip r:embed="rId2" cstate="screen"/>
          <a:srcRect/>
          <a:stretch>
            <a:fillRect/>
          </a:stretch>
        </p:blipFill>
        <p:spPr bwMode="auto">
          <a:xfrm>
            <a:off x="539552" y="2492896"/>
            <a:ext cx="3888432" cy="2376264"/>
          </a:xfrm>
          <a:prstGeom prst="rect">
            <a:avLst/>
          </a:prstGeom>
          <a:noFill/>
          <a:ln w="28575" cmpd="sng">
            <a:solidFill>
              <a:srgbClr val="000000"/>
            </a:solidFill>
            <a:miter lim="800000"/>
            <a:headEnd/>
            <a:tailEnd/>
          </a:ln>
          <a:effectLst/>
        </p:spPr>
      </p:pic>
      <p:sp>
        <p:nvSpPr>
          <p:cNvPr id="82945" name="Rectangle 1"/>
          <p:cNvSpPr>
            <a:spLocks noChangeArrowheads="1"/>
          </p:cNvSpPr>
          <p:nvPr/>
        </p:nvSpPr>
        <p:spPr bwMode="auto">
          <a:xfrm>
            <a:off x="537102" y="4979794"/>
            <a:ext cx="3890882"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smtClean="0">
                <a:ln>
                  <a:noFill/>
                </a:ln>
                <a:effectLst/>
                <a:latin typeface="Lucida Grande"/>
                <a:ea typeface="ヒラギノ角ゴ Pro W3"/>
                <a:cs typeface="Lucida Grande"/>
              </a:rPr>
              <a:t>From left to right in the back: Dr. René Price (FIU), David </a:t>
            </a:r>
            <a:r>
              <a:rPr kumimoji="0" lang="en-US" sz="1400" i="0" u="none" strike="noStrike" cap="none" normalizeH="0" baseline="0" dirty="0" err="1" smtClean="0">
                <a:ln>
                  <a:noFill/>
                </a:ln>
                <a:effectLst/>
                <a:latin typeface="Lucida Grande"/>
                <a:ea typeface="ヒラギノ角ゴ Pro W3"/>
                <a:cs typeface="Lucida Grande"/>
              </a:rPr>
              <a:t>Lagomasino</a:t>
            </a:r>
            <a:r>
              <a:rPr kumimoji="0" lang="en-US" sz="1400" i="0" u="none" strike="noStrike" cap="none" normalizeH="0" baseline="0" dirty="0" smtClean="0">
                <a:ln>
                  <a:noFill/>
                </a:ln>
                <a:effectLst/>
                <a:latin typeface="Lucida Grande"/>
                <a:ea typeface="ヒラギノ角ゴ Pro W3"/>
                <a:cs typeface="Lucida Grande"/>
              </a:rPr>
              <a:t> (FIU), Angel Moreno (CONANP), Juan Sosa (CINVESTAV), </a:t>
            </a:r>
            <a:r>
              <a:rPr kumimoji="0" lang="en-US" sz="1400" i="0" u="none" strike="noStrike" cap="none" normalizeH="0" baseline="0" dirty="0" err="1" smtClean="0">
                <a:ln>
                  <a:noFill/>
                </a:ln>
                <a:effectLst/>
                <a:latin typeface="Lucida Grande"/>
                <a:ea typeface="ヒラギノ角ゴ Pro W3"/>
                <a:cs typeface="Lucida Grande"/>
              </a:rPr>
              <a:t>Yadira</a:t>
            </a:r>
            <a:r>
              <a:rPr kumimoji="0" lang="en-US" sz="1400" i="0" u="none" strike="noStrike" cap="none" normalizeH="0" baseline="0" dirty="0" smtClean="0">
                <a:ln>
                  <a:noFill/>
                </a:ln>
                <a:effectLst/>
                <a:latin typeface="Lucida Grande"/>
                <a:ea typeface="ヒラギノ角ゴ Pro W3"/>
                <a:cs typeface="Lucida Grande"/>
              </a:rPr>
              <a:t> Gomez (CONANP).  In the front row from left to right are Gonzalo Alonso (ASK) and Dr. Jorge Herrera (CINVESTAV).</a:t>
            </a:r>
            <a:endParaRPr kumimoji="0" lang="en-US" sz="1400" i="0" u="none" strike="noStrike" cap="none" normalizeH="0" baseline="0" dirty="0" smtClean="0">
              <a:ln>
                <a:noFill/>
              </a:ln>
              <a:effectLst/>
              <a:latin typeface="Arial" pitchFamily="34" charset="0"/>
              <a:cs typeface="Arial" pitchFamily="34" charset="0"/>
            </a:endParaRPr>
          </a:p>
        </p:txBody>
      </p:sp>
      <p:sp>
        <p:nvSpPr>
          <p:cNvPr id="6" name="TextBox 5"/>
          <p:cNvSpPr txBox="1"/>
          <p:nvPr/>
        </p:nvSpPr>
        <p:spPr>
          <a:xfrm>
            <a:off x="381000" y="228600"/>
            <a:ext cx="8305800" cy="1938992"/>
          </a:xfrm>
          <a:prstGeom prst="rect">
            <a:avLst/>
          </a:prstGeom>
          <a:noFill/>
        </p:spPr>
        <p:txBody>
          <a:bodyPr wrap="square" rtlCol="0">
            <a:spAutoFit/>
          </a:bodyPr>
          <a:lstStyle/>
          <a:p>
            <a:pPr algn="ctr"/>
            <a:r>
              <a:rPr lang="en-US" sz="2200" dirty="0" smtClean="0"/>
              <a:t>Meeting at the headquarters of Amigos de Sian </a:t>
            </a:r>
            <a:r>
              <a:rPr lang="en-US" sz="2200" dirty="0" err="1" smtClean="0"/>
              <a:t>Kaán</a:t>
            </a:r>
            <a:r>
              <a:rPr lang="en-US" sz="2200" dirty="0" smtClean="0"/>
              <a:t> in Cancun, Mexico to collaborate research on </a:t>
            </a:r>
            <a:r>
              <a:rPr lang="en-US" sz="2200" dirty="0" err="1" smtClean="0"/>
              <a:t>ecohydrological</a:t>
            </a:r>
            <a:r>
              <a:rPr lang="en-US" sz="2200" dirty="0" smtClean="0"/>
              <a:t> conditions in the Sian </a:t>
            </a:r>
            <a:r>
              <a:rPr lang="en-US" sz="2200" dirty="0" err="1" smtClean="0"/>
              <a:t>Ka’an</a:t>
            </a:r>
            <a:r>
              <a:rPr lang="en-US" sz="2200" dirty="0" smtClean="0"/>
              <a:t> Biosphere Reserve (May </a:t>
            </a:r>
            <a:r>
              <a:rPr lang="en-US" sz="2200" dirty="0"/>
              <a:t>7, </a:t>
            </a:r>
            <a:r>
              <a:rPr lang="en-US" sz="2200" dirty="0" smtClean="0"/>
              <a:t>2012)</a:t>
            </a:r>
          </a:p>
          <a:p>
            <a:pPr algn="ctr"/>
            <a:r>
              <a:rPr lang="en-US" dirty="0" smtClean="0"/>
              <a:t> </a:t>
            </a:r>
          </a:p>
          <a:p>
            <a:pPr algn="ctr"/>
            <a:r>
              <a:rPr lang="en-US" dirty="0" smtClean="0"/>
              <a:t>FIU FCE-LTER,  </a:t>
            </a:r>
            <a:r>
              <a:rPr lang="en-US" dirty="0" err="1" smtClean="0"/>
              <a:t>Comisión</a:t>
            </a:r>
            <a:r>
              <a:rPr lang="en-US" dirty="0" smtClean="0"/>
              <a:t> </a:t>
            </a:r>
            <a:r>
              <a:rPr lang="en-US" dirty="0" err="1" smtClean="0"/>
              <a:t>Nacional</a:t>
            </a:r>
            <a:r>
              <a:rPr lang="en-US" dirty="0" smtClean="0"/>
              <a:t> de </a:t>
            </a:r>
            <a:r>
              <a:rPr lang="en-US" dirty="0" err="1" smtClean="0"/>
              <a:t>Áreas</a:t>
            </a:r>
            <a:r>
              <a:rPr lang="en-US" dirty="0" smtClean="0"/>
              <a:t> </a:t>
            </a:r>
            <a:r>
              <a:rPr lang="en-US" dirty="0" err="1" smtClean="0"/>
              <a:t>Naturales</a:t>
            </a:r>
            <a:r>
              <a:rPr lang="en-US" dirty="0" smtClean="0"/>
              <a:t> </a:t>
            </a:r>
            <a:r>
              <a:rPr lang="en-US" dirty="0" err="1" smtClean="0"/>
              <a:t>Protegidas</a:t>
            </a:r>
            <a:r>
              <a:rPr lang="en-US" dirty="0" smtClean="0"/>
              <a:t> (CONANP),  and </a:t>
            </a:r>
          </a:p>
          <a:p>
            <a:pPr algn="ctr"/>
            <a:r>
              <a:rPr lang="en-US" dirty="0" smtClean="0"/>
              <a:t>Centro de </a:t>
            </a:r>
            <a:r>
              <a:rPr lang="en-US" dirty="0" err="1" smtClean="0"/>
              <a:t>Investigación</a:t>
            </a:r>
            <a:r>
              <a:rPr lang="en-US" dirty="0" smtClean="0"/>
              <a:t> y de </a:t>
            </a:r>
            <a:r>
              <a:rPr lang="en-US" dirty="0" err="1" smtClean="0"/>
              <a:t>Estudios</a:t>
            </a:r>
            <a:r>
              <a:rPr lang="en-US" dirty="0" smtClean="0"/>
              <a:t> </a:t>
            </a:r>
            <a:r>
              <a:rPr lang="en-US" dirty="0" err="1" smtClean="0"/>
              <a:t>Avanzados</a:t>
            </a:r>
            <a:r>
              <a:rPr lang="en-US" dirty="0" smtClean="0"/>
              <a:t> (CINVESTAV-</a:t>
            </a:r>
            <a:r>
              <a:rPr lang="en-US" dirty="0" err="1" smtClean="0"/>
              <a:t>Unidad</a:t>
            </a:r>
            <a:r>
              <a:rPr lang="en-US" dirty="0" smtClean="0"/>
              <a:t> Mérida)</a:t>
            </a:r>
            <a:endParaRPr lang="en-US" dirty="0"/>
          </a:p>
        </p:txBody>
      </p:sp>
      <p:sp>
        <p:nvSpPr>
          <p:cNvPr id="8" name="Rectangle 1"/>
          <p:cNvSpPr>
            <a:spLocks noChangeArrowheads="1"/>
          </p:cNvSpPr>
          <p:nvPr/>
        </p:nvSpPr>
        <p:spPr bwMode="auto">
          <a:xfrm>
            <a:off x="4716016" y="5427221"/>
            <a:ext cx="4248471"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sz="1400" dirty="0">
                <a:latin typeface="Lucida Grande"/>
              </a:rPr>
              <a:t>FIU FCE-LTER Researchers </a:t>
            </a:r>
            <a:r>
              <a:rPr lang="en-US" sz="1400" dirty="0" smtClean="0">
                <a:latin typeface="Lucida Grande"/>
              </a:rPr>
              <a:t>David </a:t>
            </a:r>
            <a:r>
              <a:rPr lang="en-US" sz="1400" dirty="0" err="1">
                <a:latin typeface="Lucida Grande"/>
              </a:rPr>
              <a:t>Lagomasino</a:t>
            </a:r>
            <a:r>
              <a:rPr lang="en-US" sz="1400" dirty="0">
                <a:latin typeface="Lucida Grande"/>
              </a:rPr>
              <a:t> (Ph.D. Student) and René </a:t>
            </a:r>
            <a:r>
              <a:rPr lang="en-US" sz="1400" dirty="0" smtClean="0">
                <a:latin typeface="Lucida Grande"/>
              </a:rPr>
              <a:t>Price </a:t>
            </a:r>
            <a:r>
              <a:rPr lang="en-US" sz="1400" dirty="0">
                <a:latin typeface="Lucida Grande"/>
              </a:rPr>
              <a:t>(Co-PI) </a:t>
            </a:r>
            <a:r>
              <a:rPr lang="en-US" sz="1400" dirty="0" smtClean="0">
                <a:latin typeface="Lucida Grande"/>
              </a:rPr>
              <a:t> working </a:t>
            </a:r>
            <a:r>
              <a:rPr lang="en-US" sz="1400" dirty="0">
                <a:latin typeface="Lucida Grande"/>
              </a:rPr>
              <a:t>with </a:t>
            </a:r>
            <a:r>
              <a:rPr lang="en-US" sz="1400" dirty="0" smtClean="0">
                <a:latin typeface="Lucida Grande"/>
              </a:rPr>
              <a:t> students </a:t>
            </a:r>
            <a:r>
              <a:rPr lang="en-US" sz="1400" dirty="0">
                <a:latin typeface="Lucida Grande"/>
              </a:rPr>
              <a:t>from CINVESTAV </a:t>
            </a:r>
            <a:r>
              <a:rPr lang="en-US" sz="1400" dirty="0" smtClean="0">
                <a:latin typeface="Lucida Grande"/>
              </a:rPr>
              <a:t>Juan </a:t>
            </a:r>
            <a:r>
              <a:rPr lang="en-US" sz="1400" dirty="0" err="1">
                <a:latin typeface="Lucida Grande"/>
              </a:rPr>
              <a:t>Sosand</a:t>
            </a:r>
            <a:r>
              <a:rPr lang="en-US" sz="1400" dirty="0">
                <a:latin typeface="Lucida Grande"/>
              </a:rPr>
              <a:t>, Sara Morales and </a:t>
            </a:r>
            <a:r>
              <a:rPr lang="en-US" sz="1400" dirty="0" smtClean="0">
                <a:latin typeface="Lucida Grande"/>
              </a:rPr>
              <a:t>Edward in </a:t>
            </a:r>
            <a:r>
              <a:rPr lang="en-US" sz="1400" dirty="0">
                <a:latin typeface="Lucida Grande"/>
              </a:rPr>
              <a:t>Sian </a:t>
            </a:r>
            <a:r>
              <a:rPr lang="en-US" sz="1400" dirty="0" err="1">
                <a:latin typeface="Lucida Grande"/>
              </a:rPr>
              <a:t>Ka’an</a:t>
            </a:r>
            <a:endParaRPr kumimoji="0" lang="en-US" sz="1400" i="0" u="none" strike="noStrike" cap="none" normalizeH="0" baseline="0" dirty="0" smtClean="0">
              <a:ln>
                <a:noFill/>
              </a:ln>
              <a:effectLst/>
              <a:latin typeface="Lucida Grande"/>
              <a:cs typeface="Arial" pitchFamily="34" charset="0"/>
            </a:endParaRPr>
          </a:p>
        </p:txBody>
      </p:sp>
      <p:pic>
        <p:nvPicPr>
          <p:cNvPr id="9" name="Content Placeholder 3" descr="IMG_5539.JPG"/>
          <p:cNvPicPr>
            <a:picLocks noGrp="1" noChangeAspect="1"/>
          </p:cNvPicPr>
          <p:nvPr>
            <p:ph idx="1"/>
          </p:nvPr>
        </p:nvPicPr>
        <p:blipFill>
          <a:blip r:embed="rId3" cstate="print"/>
          <a:stretch>
            <a:fillRect/>
          </a:stretch>
        </p:blipFill>
        <p:spPr>
          <a:xfrm>
            <a:off x="5724128" y="2740066"/>
            <a:ext cx="3349492" cy="2512119"/>
          </a:xfrm>
        </p:spPr>
      </p:pic>
      <p:pic>
        <p:nvPicPr>
          <p:cNvPr id="7" name="Picture 6" descr="IMG_5550.JPG"/>
          <p:cNvPicPr>
            <a:picLocks noChangeAspect="1"/>
          </p:cNvPicPr>
          <p:nvPr/>
        </p:nvPicPr>
        <p:blipFill>
          <a:blip r:embed="rId4" cstate="print"/>
          <a:stretch>
            <a:fillRect/>
          </a:stretch>
        </p:blipFill>
        <p:spPr>
          <a:xfrm>
            <a:off x="4644008" y="2368417"/>
            <a:ext cx="3555504" cy="266662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bwMode="auto">
          <a:xfrm>
            <a:off x="1905000" y="381000"/>
            <a:ext cx="4495800" cy="9906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 name="Content Placeholder 2"/>
          <p:cNvSpPr>
            <a:spLocks noGrp="1"/>
          </p:cNvSpPr>
          <p:nvPr>
            <p:ph idx="1"/>
          </p:nvPr>
        </p:nvSpPr>
        <p:spPr>
          <a:xfrm>
            <a:off x="457200" y="1828800"/>
            <a:ext cx="8229600" cy="4525963"/>
          </a:xfrm>
        </p:spPr>
        <p:txBody>
          <a:bodyPr/>
          <a:lstStyle/>
          <a:p>
            <a:r>
              <a:rPr lang="en-US" dirty="0" smtClean="0"/>
              <a:t>Special Session H08. Recent Advances in </a:t>
            </a:r>
            <a:r>
              <a:rPr lang="en-US" dirty="0" err="1" smtClean="0"/>
              <a:t>Ecohydrology</a:t>
            </a:r>
            <a:r>
              <a:rPr lang="en-US" dirty="0" smtClean="0"/>
              <a:t> of Coastal Wetlands</a:t>
            </a:r>
          </a:p>
          <a:p>
            <a:endParaRPr lang="en-US" dirty="0" smtClean="0"/>
          </a:p>
          <a:p>
            <a:r>
              <a:rPr lang="en-US" sz="2400" dirty="0" smtClean="0"/>
              <a:t>Session conveners include:</a:t>
            </a:r>
            <a:br>
              <a:rPr lang="en-US" sz="2400" dirty="0" smtClean="0"/>
            </a:br>
            <a:r>
              <a:rPr lang="en-US" sz="2400" dirty="0" smtClean="0"/>
              <a:t>René Price (FIU FCE-LTER)</a:t>
            </a:r>
            <a:br>
              <a:rPr lang="en-US" sz="2400" dirty="0" smtClean="0"/>
            </a:br>
            <a:r>
              <a:rPr lang="en-US" sz="2400" dirty="0" smtClean="0"/>
              <a:t>Fernando </a:t>
            </a:r>
            <a:r>
              <a:rPr lang="en-US" sz="2400" dirty="0" err="1" smtClean="0"/>
              <a:t>Miralles</a:t>
            </a:r>
            <a:r>
              <a:rPr lang="en-US" sz="2400" dirty="0" smtClean="0"/>
              <a:t>-Wilhelm (FIU FCE-LTER)</a:t>
            </a:r>
          </a:p>
          <a:p>
            <a:pPr>
              <a:buNone/>
            </a:pPr>
            <a:r>
              <a:rPr lang="en-US" sz="2400" dirty="0" smtClean="0"/>
              <a:t>	Shimon </a:t>
            </a:r>
            <a:r>
              <a:rPr lang="en-US" sz="2400" dirty="0" err="1" smtClean="0"/>
              <a:t>Wdowinski</a:t>
            </a:r>
            <a:r>
              <a:rPr lang="en-US" sz="2400" dirty="0" smtClean="0"/>
              <a:t> (UM FCE-LTER)</a:t>
            </a:r>
            <a:br>
              <a:rPr lang="en-US" sz="2400" dirty="0" smtClean="0"/>
            </a:br>
            <a:r>
              <a:rPr lang="en-US" sz="2400" dirty="0" smtClean="0"/>
              <a:t>Jorge Herrera </a:t>
            </a:r>
            <a:r>
              <a:rPr lang="en-US" sz="2400" dirty="0" err="1" smtClean="0"/>
              <a:t>Silveira</a:t>
            </a:r>
            <a:r>
              <a:rPr lang="en-US" sz="2400" dirty="0" smtClean="0"/>
              <a:t> (CINVESTAV, </a:t>
            </a:r>
            <a:r>
              <a:rPr lang="en-US" sz="2400" dirty="0" err="1" smtClean="0"/>
              <a:t>MexLTER</a:t>
            </a:r>
            <a:r>
              <a:rPr lang="en-US" sz="2400" dirty="0" smtClean="0"/>
              <a:t>)</a:t>
            </a:r>
            <a:br>
              <a:rPr lang="en-US" sz="2400" dirty="0" smtClean="0"/>
            </a:br>
            <a:r>
              <a:rPr lang="en-US" sz="2400" dirty="0" smtClean="0"/>
              <a:t>   </a:t>
            </a:r>
            <a:endParaRPr lang="en-US" sz="2400" dirty="0"/>
          </a:p>
        </p:txBody>
      </p:sp>
      <p:pic>
        <p:nvPicPr>
          <p:cNvPr id="84994" name="Picture 2" descr="2013 Meeting of the Americas"/>
          <p:cNvPicPr>
            <a:picLocks noChangeAspect="1" noChangeArrowheads="1"/>
          </p:cNvPicPr>
          <p:nvPr/>
        </p:nvPicPr>
        <p:blipFill>
          <a:blip r:embed="rId3" cstate="print"/>
          <a:srcRect/>
          <a:stretch>
            <a:fillRect/>
          </a:stretch>
        </p:blipFill>
        <p:spPr bwMode="auto">
          <a:xfrm>
            <a:off x="1981200" y="457200"/>
            <a:ext cx="4295775" cy="838201"/>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1563</TotalTime>
  <Words>2569</Words>
  <Application>Microsoft Office PowerPoint</Application>
  <PresentationFormat>On-screen Show (4:3)</PresentationFormat>
  <Paragraphs>256</Paragraphs>
  <Slides>25</Slides>
  <Notes>12</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A focus on tropical systems: international LTER research highlights from the Florida Coastal Everglades (FCE)  Tiffany Troxler, FCE LTER</vt:lpstr>
      <vt:lpstr>Expanding the scope for US LTER research</vt:lpstr>
      <vt:lpstr>FCE collaborative research in the  Caribbean Basin and beyond</vt:lpstr>
      <vt:lpstr>Caribbean Hurricane Network (CHurN)</vt:lpstr>
      <vt:lpstr>PowerPoint Presentation</vt:lpstr>
      <vt:lpstr>The Geochemistry of Celestun Estuary,  Yucatan, Mexico</vt:lpstr>
      <vt:lpstr>FCE LTER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Broadening the scope and socio-ecological context of US LTER research to the Americas and the globe</vt:lpstr>
      <vt:lpstr>PowerPoint Presentation</vt:lpstr>
      <vt:lpstr>PowerPoint Presentation</vt:lpstr>
      <vt:lpstr>PowerPoint Presentation</vt:lpstr>
      <vt:lpstr>Vulnerability Assessment of Mangroves in the Americas </vt:lpstr>
      <vt:lpstr>Global pattern of Dissolved Organic Carbon and  Dissolved Black Carbon </vt:lpstr>
      <vt:lpstr>PowerPoint Presentation</vt:lpstr>
      <vt:lpstr>Broadening the relevance and impact of LTER Science –  increasingly vital to addressing global policy issues</vt:lpstr>
      <vt:lpstr>Broadening the relevance and impact of LTER Science –  increasingly vital to addressing global policy issues</vt:lpstr>
      <vt:lpstr>PowerPoint Presentation</vt:lpstr>
    </vt:vector>
  </TitlesOfParts>
  <Company>IGES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troxler</dc:creator>
  <cp:lastModifiedBy>troxler</cp:lastModifiedBy>
  <cp:revision>166</cp:revision>
  <cp:lastPrinted>2013-02-25T05:29:25Z</cp:lastPrinted>
  <dcterms:created xsi:type="dcterms:W3CDTF">2013-02-19T05:22:21Z</dcterms:created>
  <dcterms:modified xsi:type="dcterms:W3CDTF">2013-02-28T12:50:24Z</dcterms:modified>
</cp:coreProperties>
</file>