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8" r:id="rId3"/>
  </p:sldMasterIdLst>
  <p:notesMasterIdLst>
    <p:notesMasterId r:id="rId60"/>
  </p:notesMasterIdLst>
  <p:sldIdLst>
    <p:sldId id="369" r:id="rId4"/>
    <p:sldId id="256" r:id="rId5"/>
    <p:sldId id="371" r:id="rId6"/>
    <p:sldId id="358" r:id="rId7"/>
    <p:sldId id="372" r:id="rId8"/>
    <p:sldId id="375" r:id="rId9"/>
    <p:sldId id="415" r:id="rId10"/>
    <p:sldId id="376" r:id="rId11"/>
    <p:sldId id="407" r:id="rId12"/>
    <p:sldId id="388" r:id="rId13"/>
    <p:sldId id="377" r:id="rId14"/>
    <p:sldId id="381" r:id="rId15"/>
    <p:sldId id="427" r:id="rId16"/>
    <p:sldId id="396" r:id="rId17"/>
    <p:sldId id="400" r:id="rId18"/>
    <p:sldId id="401" r:id="rId19"/>
    <p:sldId id="419" r:id="rId20"/>
    <p:sldId id="420" r:id="rId21"/>
    <p:sldId id="421" r:id="rId22"/>
    <p:sldId id="422" r:id="rId23"/>
    <p:sldId id="393" r:id="rId24"/>
    <p:sldId id="385" r:id="rId25"/>
    <p:sldId id="386" r:id="rId26"/>
    <p:sldId id="387" r:id="rId27"/>
    <p:sldId id="411" r:id="rId28"/>
    <p:sldId id="406" r:id="rId29"/>
    <p:sldId id="403" r:id="rId30"/>
    <p:sldId id="362" r:id="rId31"/>
    <p:sldId id="423" r:id="rId32"/>
    <p:sldId id="425" r:id="rId33"/>
    <p:sldId id="405" r:id="rId34"/>
    <p:sldId id="412" r:id="rId35"/>
    <p:sldId id="413" r:id="rId36"/>
    <p:sldId id="414" r:id="rId37"/>
    <p:sldId id="360" r:id="rId38"/>
    <p:sldId id="428" r:id="rId39"/>
    <p:sldId id="264" r:id="rId40"/>
    <p:sldId id="265" r:id="rId41"/>
    <p:sldId id="286" r:id="rId42"/>
    <p:sldId id="268" r:id="rId43"/>
    <p:sldId id="269" r:id="rId44"/>
    <p:sldId id="263" r:id="rId45"/>
    <p:sldId id="426" r:id="rId46"/>
    <p:sldId id="367" r:id="rId47"/>
    <p:sldId id="293" r:id="rId48"/>
    <p:sldId id="361" r:id="rId49"/>
    <p:sldId id="284" r:id="rId50"/>
    <p:sldId id="389" r:id="rId51"/>
    <p:sldId id="285" r:id="rId52"/>
    <p:sldId id="368" r:id="rId53"/>
    <p:sldId id="416" r:id="rId54"/>
    <p:sldId id="359" r:id="rId55"/>
    <p:sldId id="394" r:id="rId56"/>
    <p:sldId id="408" r:id="rId57"/>
    <p:sldId id="374" r:id="rId58"/>
    <p:sldId id="378"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FF0D"/>
    <a:srgbClr val="FFD8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6" d="100"/>
          <a:sy n="66" d="100"/>
        </p:scale>
        <p:origin x="-1832" y="-19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8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3840EF-F49C-7D4E-90D0-A026E44E9AAD}" type="datetimeFigureOut">
              <a:rPr lang="en-US" smtClean="0"/>
              <a:t>2/27/13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663C26-85F6-D24D-8381-EAEDA3E85273}" type="slidenum">
              <a:rPr lang="en-US" smtClean="0"/>
              <a:t>‹#›</a:t>
            </a:fld>
            <a:endParaRPr lang="en-US" dirty="0"/>
          </a:p>
        </p:txBody>
      </p:sp>
    </p:spTree>
    <p:extLst>
      <p:ext uri="{BB962C8B-B14F-4D97-AF65-F5344CB8AC3E}">
        <p14:creationId xmlns:p14="http://schemas.microsoft.com/office/powerpoint/2010/main" val="16004579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143F33-3A1A-5947-9C46-387C84B5284C}" type="slidenum">
              <a:rPr lang="en-US"/>
              <a:pPr/>
              <a:t>1</a:t>
            </a:fld>
            <a:endParaRPr lang="en-US"/>
          </a:p>
        </p:txBody>
      </p:sp>
      <p:sp>
        <p:nvSpPr>
          <p:cNvPr id="201730" name="Rectangle 2"/>
          <p:cNvSpPr>
            <a:spLocks noGrp="1" noRot="1" noChangeAspect="1" noChangeArrowheads="1" noTextEdit="1"/>
          </p:cNvSpPr>
          <p:nvPr>
            <p:ph type="sldImg"/>
          </p:nvPr>
        </p:nvSpPr>
        <p:spPr>
          <a:xfrm>
            <a:off x="1144588" y="685800"/>
            <a:ext cx="4570412" cy="3429000"/>
          </a:xfrm>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143F33-3A1A-5947-9C46-387C84B5284C}" type="slidenum">
              <a:rPr lang="en-US"/>
              <a:pPr/>
              <a:t>45</a:t>
            </a:fld>
            <a:endParaRPr lang="en-US"/>
          </a:p>
        </p:txBody>
      </p:sp>
      <p:sp>
        <p:nvSpPr>
          <p:cNvPr id="201730" name="Rectangle 2"/>
          <p:cNvSpPr>
            <a:spLocks noGrp="1" noRot="1" noChangeAspect="1" noChangeArrowheads="1" noTextEdit="1"/>
          </p:cNvSpPr>
          <p:nvPr>
            <p:ph type="sldImg"/>
          </p:nvPr>
        </p:nvSpPr>
        <p:spPr>
          <a:xfrm>
            <a:off x="1156228" y="686543"/>
            <a:ext cx="4547101" cy="3428022"/>
          </a:xfrm>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We chose 15 study sites distributed over the Aosta Valley Region so to provide comprehensive coverage of the three subregions that you see in the small picture. We sampled snow at 10 cm increments before and during the snowmelt process. Snow physical and chemical properties were determined. </a:t>
            </a:r>
          </a:p>
        </p:txBody>
      </p:sp>
      <p:sp>
        <p:nvSpPr>
          <p:cNvPr id="4096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0570C34-BFD9-41FD-8F80-ECE38016AC3A}" type="slidenum">
              <a:rPr lang="it-IT" smtClean="0"/>
              <a:pPr eaLnBrk="1" hangingPunct="1"/>
              <a:t>48</a:t>
            </a:fld>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Moreover the snow acts as a insulator for the subnivean soil. Snow has an insulation capacity that is 6 times more effective than soils, for equivalent depths. If the snowpack is deep enough to provide insulation, the geothermal heat from the underground may warm the soil up to 0°C, regardless how cold is the air temperature. Therefore, soils under the snowcover accumulating early in the winter may have surface temperature at 0°C for many months during winter. This relatively warm and fairly constant environment promotes biological activity in soil. </a:t>
            </a:r>
          </a:p>
          <a:p>
            <a:pPr eaLnBrk="1" hangingPunct="1">
              <a:spcBef>
                <a:spcPct val="0"/>
              </a:spcBef>
            </a:pPr>
            <a:r>
              <a:rPr lang="en-US" smtClean="0"/>
              <a:t>Several studies have demonstrated that responsible for this high biological activity is a specific microbial community, philogenetically and phisiologically distinct from that of the growing season, that can reach its maximum biomass under the snow pack and that can contribute to significant transformations of C and N compounds, including the emission of CO2 and N2O. CO2 emissions in these ecosystems have been quite deeply studied, while N2O emission has not received the same attention. Contrastingly, subalpine peatland dynamics during the winter season have been poorly studied. </a:t>
            </a:r>
          </a:p>
          <a:p>
            <a:pPr eaLnBrk="1" hangingPunct="1">
              <a:spcBef>
                <a:spcPct val="0"/>
              </a:spcBef>
            </a:pPr>
            <a:r>
              <a:rPr lang="en-US" smtClean="0"/>
              <a:t>The questions that we will try to answer are:  </a:t>
            </a:r>
          </a:p>
          <a:p>
            <a:pPr eaLnBrk="1" hangingPunct="1">
              <a:spcBef>
                <a:spcPct val="0"/>
              </a:spcBef>
            </a:pPr>
            <a:r>
              <a:rPr lang="en-US" smtClean="0">
                <a:solidFill>
                  <a:srgbClr val="FFC000"/>
                </a:solidFill>
              </a:rPr>
              <a:t>Which are the main processes involving C and N? What is the magnitude of the pools and the fluxes? What parameters control fluxes and transformations? </a:t>
            </a:r>
          </a:p>
          <a:p>
            <a:pPr eaLnBrk="1" hangingPunct="1">
              <a:spcBef>
                <a:spcPct val="0"/>
              </a:spcBef>
            </a:pPr>
            <a:endParaRPr lang="it-IT" smtClean="0"/>
          </a:p>
        </p:txBody>
      </p:sp>
      <p:sp>
        <p:nvSpPr>
          <p:cNvPr id="3789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DB857D2-9BB5-4463-8D17-A4D0F23AC537}" type="slidenum">
              <a:rPr lang="it-IT" smtClean="0"/>
              <a:pPr eaLnBrk="1" hangingPunct="1"/>
              <a:t>8</a:t>
            </a:fld>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45DED5-32AA-924F-AF1C-9D0F50860EC7}" type="slidenum">
              <a:rPr lang="en-US"/>
              <a:pPr>
                <a:defRPr/>
              </a:pPr>
              <a:t>17</a:t>
            </a:fld>
            <a:endParaRPr lang="en-US"/>
          </a:p>
        </p:txBody>
      </p:sp>
      <p:sp>
        <p:nvSpPr>
          <p:cNvPr id="7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8851" name="Rectangle 3"/>
          <p:cNvSpPr>
            <a:spLocks noGrp="1" noChangeArrowheads="1"/>
          </p:cNvSpPr>
          <p:nvPr>
            <p:ph type="body" idx="1"/>
          </p:nvPr>
        </p:nvSpPr>
        <p:spPr/>
        <p:txBody>
          <a:bodyPr/>
          <a:lstStyle/>
          <a:p>
            <a:pPr eaLnBrk="1" hangingPunct="1">
              <a:defRPr/>
            </a:pPr>
            <a:r>
              <a:rPr lang="en-US" smtClean="0">
                <a:cs typeface="+mn-cs"/>
              </a:rPr>
              <a:t>The following is the snowpack gas sampling tower installed in an open meadow area at the Soddie. The sampling tower consists of 16 sampling inlets with each pair at 8 different levels.</a:t>
            </a:r>
          </a:p>
          <a:p>
            <a:pPr eaLnBrk="1" hangingPunct="1">
              <a:defRPr/>
            </a:pPr>
            <a:r>
              <a:rPr lang="en-US" smtClean="0">
                <a:cs typeface="+mn-cs"/>
              </a:rPr>
              <a:t>The sampling lines goes to an underground lab where our gas analyzers, datalogger, and valve controls are stored.</a:t>
            </a:r>
          </a:p>
          <a:p>
            <a:pPr eaLnBrk="1" hangingPunct="1">
              <a:defRPr/>
            </a:pPr>
            <a:r>
              <a:rPr lang="en-US" smtClean="0">
                <a:cs typeface="+mn-cs"/>
              </a:rPr>
              <a:t>Each of the sampling inlets are fitted with a syringe filter to prevent debris from entering the sampling line as you can see in the photo in the upper-right hand corner here. We also have thermocouples installed at each level to measure the temperature at each of those heights in the snowpack.</a:t>
            </a:r>
          </a:p>
          <a:p>
            <a:pPr eaLnBrk="1" hangingPunct="1">
              <a:defRPr/>
            </a:pPr>
            <a:r>
              <a:rPr lang="en-US" smtClean="0">
                <a:cs typeface="+mn-cs"/>
              </a:rPr>
              <a:t>Since we only have one instrument for each gas species we are sampling (i.e. one CO2 instrument for measuring CO2), we are cycling through the each inlet pairs from top to bottom at 10-minute intervals. One complete cycle takes 80 minutes.</a:t>
            </a:r>
          </a:p>
          <a:p>
            <a:pPr eaLnBrk="1" hangingPunct="1">
              <a:defRPr/>
            </a:pPr>
            <a:r>
              <a:rPr lang="en-US" smtClean="0">
                <a:cs typeface="+mn-cs"/>
              </a:rPr>
              <a:t>Our system—here—is completely automated, allowing us to continuously sample gases in the snowpack 24/7; and with this setup, no surrounding snow was disturbed throughout the entire season.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8F6D0A-68D6-FA45-8455-B2679921A994}" type="slidenum">
              <a:rPr lang="en-US"/>
              <a:pPr>
                <a:defRPr/>
              </a:pPr>
              <a:t>18</a:t>
            </a:fld>
            <a:endParaRPr lang="en-US"/>
          </a:p>
        </p:txBody>
      </p:sp>
      <p:sp>
        <p:nvSpPr>
          <p:cNvPr id="79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p:txBody>
          <a:bodyPr/>
          <a:lstStyle/>
          <a:p>
            <a:pPr eaLnBrk="1" hangingPunct="1">
              <a:defRPr/>
            </a:pPr>
            <a:r>
              <a:rPr lang="en-US" smtClean="0">
                <a:cs typeface="+mn-cs"/>
              </a:rPr>
              <a:t>Here is a photo of what the Soddie looks like in mid-March. This is to show you how much snow we get (or can get) in that area during the winter.</a:t>
            </a:r>
          </a:p>
          <a:p>
            <a:pPr eaLnBrk="1" hangingPunct="1">
              <a:defRPr/>
            </a:pPr>
            <a:r>
              <a:rPr lang="en-US" smtClean="0">
                <a:cs typeface="+mn-cs"/>
              </a:rPr>
              <a:t>In the following slides, I will show you the results from our CO2 measurements.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75EF3F-AFA8-3546-A66A-A57F4789F09E}" type="slidenum">
              <a:rPr lang="en-US"/>
              <a:pPr>
                <a:defRPr/>
              </a:pPr>
              <a:t>19</a:t>
            </a:fld>
            <a:endParaRPr lang="en-US"/>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0899" name="Rectangle 3"/>
          <p:cNvSpPr>
            <a:spLocks noGrp="1" noChangeArrowheads="1"/>
          </p:cNvSpPr>
          <p:nvPr>
            <p:ph type="body" idx="1"/>
          </p:nvPr>
        </p:nvSpPr>
        <p:spPr/>
        <p:txBody>
          <a:bodyPr/>
          <a:lstStyle/>
          <a:p>
            <a:pPr eaLnBrk="1" hangingPunct="1">
              <a:defRPr/>
            </a:pPr>
            <a:r>
              <a:rPr lang="en-US" smtClean="0">
                <a:cs typeface="+mn-cs"/>
              </a:rPr>
              <a:t>This is a timeseries plot of the CO2 mixing ratio profile in the snowpack. The x-axis is the time in day of year 2007. The negative day of year values mean days in 2006. The cappuccino colored y-axis denotes the snow height from the ground in centimeters, so the matching colored line in the plot—here—is the snow height. The color gradient is the CO2 mixing ratio in parts per million by volume. Notice that the color bar scale goes from ambient (380 ppm) to 10,000 ppm. We used this instrument by LICOR to monitor the CO2 levels in the snowpack.</a:t>
            </a:r>
          </a:p>
          <a:p>
            <a:pPr eaLnBrk="1" hangingPunct="1">
              <a:defRPr/>
            </a:pPr>
            <a:r>
              <a:rPr lang="en-US" smtClean="0">
                <a:cs typeface="+mn-cs"/>
              </a:rPr>
              <a:t>What is significant in this figure? Well, notice the contrast of the CO2 level in the snowpack between the snow surface and within the snowpack. The snow surface is near ambient (380 ppm) while the lower layer near the ground is much greater as evident in the color gradient between top and bottom.</a:t>
            </a:r>
          </a:p>
          <a:p>
            <a:pPr eaLnBrk="1" hangingPunct="1">
              <a:defRPr/>
            </a:pPr>
            <a:r>
              <a:rPr lang="en-US" smtClean="0">
                <a:cs typeface="+mn-cs"/>
              </a:rPr>
              <a:t>Now, I want you to look at the mid-May period. CO2 level is at 10,000 ppm near the ground. If anyone has seen CO2 mixing ratios greater than this in any forest snowpack, please let me know!</a:t>
            </a:r>
          </a:p>
          <a:p>
            <a:pPr eaLnBrk="1" hangingPunct="1">
              <a:defRPr/>
            </a:pPr>
            <a:r>
              <a:rPr lang="en-US" smtClean="0">
                <a:cs typeface="+mn-cs"/>
              </a:rPr>
              <a:t>One thought on why CO2 mixing ratios are greater near the ground than the snow surface is due to microbial and plant/tree root respiration, which are promoted by the warmth and moisture the snowpack provides, especially from this deep subalpine snowpack. Our snowpack turns isothermal during day 70, supplying more moisture to the soil via snow melt-water.</a:t>
            </a:r>
          </a:p>
          <a:p>
            <a:pPr eaLnBrk="1" hangingPunct="1">
              <a:defRPr/>
            </a:pPr>
            <a:r>
              <a:rPr lang="en-US" smtClean="0">
                <a:cs typeface="+mn-cs"/>
              </a:rPr>
              <a:t>To our flux calculation.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BED845-3590-C743-A128-6CCDDA907956}" type="slidenum">
              <a:rPr lang="en-US"/>
              <a:pPr>
                <a:defRPr/>
              </a:pPr>
              <a:t>20</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p:txBody>
          <a:bodyPr/>
          <a:lstStyle/>
          <a:p>
            <a:pPr marL="228600" indent="-228600" eaLnBrk="1" hangingPunct="1">
              <a:buFontTx/>
              <a:buChar char="•"/>
              <a:defRPr/>
            </a:pPr>
            <a:r>
              <a:rPr lang="en-US" smtClean="0">
                <a:cs typeface="+mn-cs"/>
              </a:rPr>
              <a:t>If we compare our CO2 flux values with other studies, our CO2 fluxes are generally greater for either corrected or uncorrected for wind.</a:t>
            </a:r>
          </a:p>
          <a:p>
            <a:pPr marL="228600" indent="-228600" eaLnBrk="1" hangingPunct="1">
              <a:buFontTx/>
              <a:buChar char="•"/>
              <a:defRPr/>
            </a:pPr>
            <a:r>
              <a:rPr lang="en-US" smtClean="0">
                <a:cs typeface="+mn-cs"/>
              </a:rPr>
              <a:t>There are a few explanation for this.</a:t>
            </a:r>
          </a:p>
          <a:p>
            <a:pPr marL="228600" indent="-228600" eaLnBrk="1" hangingPunct="1">
              <a:buFontTx/>
              <a:buAutoNum type="arabicParenR"/>
              <a:defRPr/>
            </a:pPr>
            <a:r>
              <a:rPr lang="en-US" smtClean="0">
                <a:cs typeface="+mn-cs"/>
              </a:rPr>
              <a:t>Our study site, the Soddie, is a possible hotspot for soil respiration in the area. It lies in the path of a water drainage basin making the soil more moist than its surrounding.</a:t>
            </a:r>
          </a:p>
          <a:p>
            <a:pPr marL="228600" indent="-228600" eaLnBrk="1" hangingPunct="1">
              <a:buFontTx/>
              <a:buAutoNum type="arabicParenR"/>
              <a:defRPr/>
            </a:pPr>
            <a:r>
              <a:rPr lang="en-US" smtClean="0">
                <a:cs typeface="+mn-cs"/>
              </a:rPr>
              <a:t>The Soddie soil in the summer is under extreme stress of dryness and large temperature variations (hot during the day and cold at night). But in the winter, due to the deep snowpack, it keeps the soil conditions more constant with moisture (through snowmelt water) and temperature (warmth) promoting soil respiration. So, winter soil respiration should be greater than that in the summer. Our next speaker will demonstrate this point.</a:t>
            </a:r>
          </a:p>
          <a:p>
            <a:pPr marL="228600" indent="-228600" eaLnBrk="1" hangingPunct="1">
              <a:buFontTx/>
              <a:buAutoNum type="arabicParenR"/>
              <a:defRPr/>
            </a:pPr>
            <a:r>
              <a:rPr lang="en-US" smtClean="0">
                <a:cs typeface="+mn-cs"/>
              </a:rPr>
              <a:t>Our measurements were taking in an open meadow rather than under canopy. There are evidence that under canopy soil is drier and more nutrient deficient than the open due to the trees.</a:t>
            </a:r>
          </a:p>
          <a:p>
            <a:pPr marL="228600" indent="-228600" eaLnBrk="1" hangingPunct="1">
              <a:buFontTx/>
              <a:buAutoNum type="arabicParenR"/>
              <a:defRPr/>
            </a:pPr>
            <a:r>
              <a:rPr lang="en-US" smtClean="0">
                <a:cs typeface="+mn-cs"/>
              </a:rPr>
              <a:t>There maybe a measurement bias. Most studies use a chamber method to obtain the CO2 flux, which is non-continuous, short-term, and disturbs the snowpack during sampling. With the chamber method, it is possible by to constantly sample during periods when CO2 flux is either above or below normal. But our method is continuous, long-term, and does not change the snowpack. So, we are able to see the variations and filter it out through averaging the entire season.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2D5D87-F3E3-461E-90D4-82B7C8425E65}" type="slidenum">
              <a:rPr lang="en-GB" smtClean="0">
                <a:solidFill>
                  <a:prstClr val="black"/>
                </a:solidFill>
                <a:latin typeface="Calibri"/>
              </a:rPr>
              <a:pPr fontAlgn="base">
                <a:spcBef>
                  <a:spcPct val="0"/>
                </a:spcBef>
                <a:spcAft>
                  <a:spcPct val="0"/>
                </a:spcAft>
                <a:defRPr/>
              </a:pPr>
              <a:t>37</a:t>
            </a:fld>
            <a:endParaRPr lang="en-GB" smtClean="0">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9F02B8C3-0EDF-49B1-977E-E7E2169AE1B7}" type="slidenum">
              <a:rPr lang="en-US" smtClean="0">
                <a:solidFill>
                  <a:srgbClr val="000000"/>
                </a:solidFill>
                <a:latin typeface="Arial" charset="0"/>
              </a:rPr>
              <a:pPr/>
              <a:t>41</a:t>
            </a:fld>
            <a:endParaRPr lang="en-US" smtClean="0">
              <a:solidFill>
                <a:srgbClr val="000000"/>
              </a:solidFill>
              <a:latin typeface="Arial" charset="0"/>
            </a:endParaRPr>
          </a:p>
        </p:txBody>
      </p:sp>
      <p:sp>
        <p:nvSpPr>
          <p:cNvPr id="4099" name="Rectangle 2"/>
          <p:cNvSpPr>
            <a:spLocks noGrp="1" noRot="1" noChangeAspect="1" noChangeArrowheads="1" noTextEdit="1"/>
          </p:cNvSpPr>
          <p:nvPr>
            <p:ph type="sldImg"/>
          </p:nvPr>
        </p:nvSpPr>
        <p:spPr>
          <a:xfrm>
            <a:off x="1143000" y="685800"/>
            <a:ext cx="4572000" cy="3430588"/>
          </a:xfrm>
          <a:ln/>
        </p:spPr>
      </p:sp>
      <p:sp>
        <p:nvSpPr>
          <p:cNvPr id="4100" name="Rectangle 3"/>
          <p:cNvSpPr>
            <a:spLocks noGrp="1" noChangeArrowheads="1"/>
          </p:cNvSpPr>
          <p:nvPr>
            <p:ph type="body" idx="1"/>
          </p:nvPr>
        </p:nvSpPr>
        <p:spPr>
          <a:noFill/>
          <a:ln/>
        </p:spPr>
        <p:txBody>
          <a:bodyPr/>
          <a:lstStyle/>
          <a:p>
            <a:endParaRPr lang="de-DE" dirty="0"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CD48CB-DC02-F041-8BAF-1BFCE794B24B}" type="datetimeFigureOut">
              <a:rPr lang="en-US" smtClean="0"/>
              <a:t>2/27/13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AAF4C9-2C77-2B46-91B4-CEC233A800A0}" type="slidenum">
              <a:rPr lang="en-US" smtClean="0"/>
              <a:t>‹#›</a:t>
            </a:fld>
            <a:endParaRPr lang="en-US" dirty="0"/>
          </a:p>
        </p:txBody>
      </p:sp>
    </p:spTree>
    <p:extLst>
      <p:ext uri="{BB962C8B-B14F-4D97-AF65-F5344CB8AC3E}">
        <p14:creationId xmlns:p14="http://schemas.microsoft.com/office/powerpoint/2010/main" val="4034950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D48CB-DC02-F041-8BAF-1BFCE794B24B}" type="datetimeFigureOut">
              <a:rPr lang="en-US" smtClean="0"/>
              <a:t>2/27/13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AAF4C9-2C77-2B46-91B4-CEC233A800A0}" type="slidenum">
              <a:rPr lang="en-US" smtClean="0"/>
              <a:t>‹#›</a:t>
            </a:fld>
            <a:endParaRPr lang="en-US" dirty="0"/>
          </a:p>
        </p:txBody>
      </p:sp>
    </p:spTree>
    <p:extLst>
      <p:ext uri="{BB962C8B-B14F-4D97-AF65-F5344CB8AC3E}">
        <p14:creationId xmlns:p14="http://schemas.microsoft.com/office/powerpoint/2010/main" val="734050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D48CB-DC02-F041-8BAF-1BFCE794B24B}" type="datetimeFigureOut">
              <a:rPr lang="en-US" smtClean="0"/>
              <a:t>2/27/13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AAF4C9-2C77-2B46-91B4-CEC233A800A0}" type="slidenum">
              <a:rPr lang="en-US" smtClean="0"/>
              <a:t>‹#›</a:t>
            </a:fld>
            <a:endParaRPr lang="en-US" dirty="0"/>
          </a:p>
        </p:txBody>
      </p:sp>
    </p:spTree>
    <p:extLst>
      <p:ext uri="{BB962C8B-B14F-4D97-AF65-F5344CB8AC3E}">
        <p14:creationId xmlns:p14="http://schemas.microsoft.com/office/powerpoint/2010/main" val="2366498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3" tIns="45717" rIns="91433" bIns="45717" anchor="ctr"/>
          <a:lstStyle/>
          <a:p>
            <a:pPr algn="ctr" defTabSz="914334" fontAlgn="base">
              <a:spcBef>
                <a:spcPct val="0"/>
              </a:spcBef>
              <a:spcAft>
                <a:spcPct val="0"/>
              </a:spcAft>
              <a:defRPr/>
            </a:pPr>
            <a:endParaRPr lang="en-US">
              <a:solidFill>
                <a:prstClr val="white"/>
              </a:solidFill>
              <a:latin typeface="Calibri"/>
            </a:endParaRPr>
          </a:p>
        </p:txBody>
      </p:sp>
      <p:sp>
        <p:nvSpPr>
          <p:cNvPr id="5" name="Rectangle 4"/>
          <p:cNvSpPr/>
          <p:nvPr/>
        </p:nvSpPr>
        <p:spPr bwMode="auto">
          <a:xfrm>
            <a:off x="276226"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3" tIns="45717" rIns="91433" bIns="45717" anchor="ctr"/>
          <a:lstStyle/>
          <a:p>
            <a:pPr algn="ctr" defTabSz="914334" fontAlgn="base">
              <a:spcBef>
                <a:spcPct val="0"/>
              </a:spcBef>
              <a:spcAft>
                <a:spcPct val="0"/>
              </a:spcAft>
              <a:defRPr/>
            </a:pPr>
            <a:endParaRPr lang="en-US">
              <a:solidFill>
                <a:prstClr val="white"/>
              </a:solidFill>
              <a:latin typeface="Calibri"/>
            </a:endParaRPr>
          </a:p>
        </p:txBody>
      </p:sp>
      <p:sp>
        <p:nvSpPr>
          <p:cNvPr id="6" name="Rectangle 5"/>
          <p:cNvSpPr/>
          <p:nvPr/>
        </p:nvSpPr>
        <p:spPr bwMode="auto">
          <a:xfrm>
            <a:off x="990601"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3" tIns="45717" rIns="91433" bIns="45717" anchor="ctr"/>
          <a:lstStyle/>
          <a:p>
            <a:pPr algn="ctr" defTabSz="914334" fontAlgn="base">
              <a:spcBef>
                <a:spcPct val="0"/>
              </a:spcBef>
              <a:spcAft>
                <a:spcPct val="0"/>
              </a:spcAft>
              <a:defRPr/>
            </a:pPr>
            <a:endParaRPr lang="en-US">
              <a:solidFill>
                <a:prstClr val="white"/>
              </a:solidFill>
              <a:latin typeface="Calibri"/>
            </a:endParaRPr>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3" tIns="45717" rIns="91433" bIns="45717" anchor="ctr"/>
          <a:lstStyle/>
          <a:p>
            <a:pPr algn="ctr" defTabSz="914334" fontAlgn="base">
              <a:spcBef>
                <a:spcPct val="0"/>
              </a:spcBef>
              <a:spcAft>
                <a:spcPct val="0"/>
              </a:spcAft>
              <a:defRPr/>
            </a:pPr>
            <a:endParaRPr lang="en-US">
              <a:solidFill>
                <a:prstClr val="white"/>
              </a:solidFill>
              <a:latin typeface="Calibri"/>
            </a:endParaRPr>
          </a:p>
        </p:txBody>
      </p:sp>
      <p:sp>
        <p:nvSpPr>
          <p:cNvPr id="10" name="Straight Connector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91433" tIns="45717" rIns="91433" bIns="45717"/>
          <a:lstStyle/>
          <a:p>
            <a:pPr defTabSz="914334" fontAlgn="base">
              <a:spcBef>
                <a:spcPct val="0"/>
              </a:spcBef>
              <a:spcAft>
                <a:spcPct val="0"/>
              </a:spcAft>
              <a:defRPr/>
            </a:pPr>
            <a:endParaRPr lang="en-US">
              <a:solidFill>
                <a:prstClr val="black"/>
              </a:solidFill>
              <a:latin typeface="Arial" charset="0"/>
            </a:endParaRPr>
          </a:p>
        </p:txBody>
      </p:sp>
      <p:sp>
        <p:nvSpPr>
          <p:cNvPr id="11" name="Straight Connector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91433" tIns="45717" rIns="91433" bIns="45717"/>
          <a:lstStyle/>
          <a:p>
            <a:pPr defTabSz="914334" fontAlgn="base">
              <a:spcBef>
                <a:spcPct val="0"/>
              </a:spcBef>
              <a:spcAft>
                <a:spcPct val="0"/>
              </a:spcAft>
              <a:defRPr/>
            </a:pPr>
            <a:endParaRPr lang="en-US">
              <a:solidFill>
                <a:prstClr val="black"/>
              </a:solidFill>
              <a:latin typeface="Arial" charset="0"/>
            </a:endParaRPr>
          </a:p>
        </p:txBody>
      </p:sp>
      <p:sp>
        <p:nvSpPr>
          <p:cNvPr id="12" name="Straight Connector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91433" tIns="45717" rIns="91433" bIns="45717"/>
          <a:lstStyle/>
          <a:p>
            <a:pPr defTabSz="914334" fontAlgn="base">
              <a:spcBef>
                <a:spcPct val="0"/>
              </a:spcBef>
              <a:spcAft>
                <a:spcPct val="0"/>
              </a:spcAft>
              <a:defRPr/>
            </a:pPr>
            <a:endParaRPr lang="en-US">
              <a:solidFill>
                <a:prstClr val="black"/>
              </a:solidFill>
              <a:latin typeface="Arial" charset="0"/>
            </a:endParaRPr>
          </a:p>
        </p:txBody>
      </p:sp>
      <p:sp>
        <p:nvSpPr>
          <p:cNvPr id="13" name="Straight Connector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91433" tIns="45717" rIns="91433" bIns="45717"/>
          <a:lstStyle/>
          <a:p>
            <a:pPr defTabSz="914334" fontAlgn="base">
              <a:spcBef>
                <a:spcPct val="0"/>
              </a:spcBef>
              <a:spcAft>
                <a:spcPct val="0"/>
              </a:spcAft>
              <a:defRPr/>
            </a:pPr>
            <a:endParaRPr lang="en-US">
              <a:solidFill>
                <a:prstClr val="black"/>
              </a:solidFill>
              <a:latin typeface="Arial" charset="0"/>
            </a:endParaRPr>
          </a:p>
        </p:txBody>
      </p:sp>
      <p:sp>
        <p:nvSpPr>
          <p:cNvPr id="14" name="Straight Connector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91433" tIns="45717" rIns="91433" bIns="45717"/>
          <a:lstStyle/>
          <a:p>
            <a:pPr defTabSz="914334" fontAlgn="base">
              <a:spcBef>
                <a:spcPct val="0"/>
              </a:spcBef>
              <a:spcAft>
                <a:spcPct val="0"/>
              </a:spcAft>
              <a:defRPr/>
            </a:pPr>
            <a:endParaRPr lang="en-US">
              <a:solidFill>
                <a:prstClr val="black"/>
              </a:solidFill>
              <a:latin typeface="Arial" charset="0"/>
            </a:endParaRPr>
          </a:p>
        </p:txBody>
      </p:sp>
      <p:sp>
        <p:nvSpPr>
          <p:cNvPr id="15" name="Straight Connector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91433" tIns="45717" rIns="91433" bIns="45717"/>
          <a:lstStyle/>
          <a:p>
            <a:pPr defTabSz="914334" fontAlgn="base">
              <a:spcBef>
                <a:spcPct val="0"/>
              </a:spcBef>
              <a:spcAft>
                <a:spcPct val="0"/>
              </a:spcAft>
              <a:defRPr/>
            </a:pPr>
            <a:endParaRPr lang="en-US">
              <a:solidFill>
                <a:prstClr val="black"/>
              </a:solidFill>
              <a:latin typeface="Arial" charset="0"/>
            </a:endParaRPr>
          </a:p>
        </p:txBody>
      </p:sp>
      <p:sp>
        <p:nvSpPr>
          <p:cNvPr id="16" name="Rectangle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3" tIns="45717" rIns="91433" bIns="45717" anchor="ctr"/>
          <a:lstStyle/>
          <a:p>
            <a:pPr algn="ctr" defTabSz="914334" fontAlgn="base">
              <a:spcBef>
                <a:spcPct val="0"/>
              </a:spcBef>
              <a:spcAft>
                <a:spcPct val="0"/>
              </a:spcAft>
              <a:defRPr/>
            </a:pPr>
            <a:endParaRPr lang="en-US" dirty="0">
              <a:solidFill>
                <a:prstClr val="white"/>
              </a:solidFill>
              <a:latin typeface="Calibri"/>
            </a:endParaRPr>
          </a:p>
        </p:txBody>
      </p:sp>
      <p:sp>
        <p:nvSpPr>
          <p:cNvPr id="17" name="Oval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3" tIns="45717" rIns="91433" bIns="45717" anchor="ctr"/>
          <a:lstStyle/>
          <a:p>
            <a:pPr algn="ctr" defTabSz="914334" fontAlgn="base">
              <a:spcBef>
                <a:spcPct val="0"/>
              </a:spcBef>
              <a:spcAft>
                <a:spcPct val="0"/>
              </a:spcAft>
              <a:defRPr/>
            </a:pPr>
            <a:endParaRPr lang="en-US" dirty="0">
              <a:solidFill>
                <a:prstClr val="white"/>
              </a:solidFill>
              <a:latin typeface="Calibri"/>
            </a:endParaRPr>
          </a:p>
        </p:txBody>
      </p:sp>
      <p:sp>
        <p:nvSpPr>
          <p:cNvPr id="18" name="Oval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3" tIns="45717" rIns="91433" bIns="45717" anchor="ctr"/>
          <a:lstStyle/>
          <a:p>
            <a:pPr algn="ctr" defTabSz="914334" fontAlgn="base">
              <a:spcBef>
                <a:spcPct val="0"/>
              </a:spcBef>
              <a:spcAft>
                <a:spcPct val="0"/>
              </a:spcAft>
              <a:defRPr/>
            </a:pPr>
            <a:endParaRPr lang="en-US" dirty="0">
              <a:solidFill>
                <a:prstClr val="white"/>
              </a:solidFill>
              <a:latin typeface="Calibri"/>
            </a:endParaRPr>
          </a:p>
        </p:txBody>
      </p:sp>
      <p:sp>
        <p:nvSpPr>
          <p:cNvPr id="19" name="Oval 18"/>
          <p:cNvSpPr/>
          <p:nvPr/>
        </p:nvSpPr>
        <p:spPr bwMode="auto">
          <a:xfrm>
            <a:off x="1090613" y="5500689"/>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3" tIns="45717" rIns="91433" bIns="45717" anchor="ctr"/>
          <a:lstStyle/>
          <a:p>
            <a:pPr algn="ctr" defTabSz="914334" fontAlgn="base">
              <a:spcBef>
                <a:spcPct val="0"/>
              </a:spcBef>
              <a:spcAft>
                <a:spcPct val="0"/>
              </a:spcAft>
              <a:defRPr/>
            </a:pPr>
            <a:endParaRPr lang="en-US" dirty="0">
              <a:solidFill>
                <a:prstClr val="white"/>
              </a:solidFill>
              <a:latin typeface="Calibri"/>
            </a:endParaRPr>
          </a:p>
        </p:txBody>
      </p:sp>
      <p:sp>
        <p:nvSpPr>
          <p:cNvPr id="20" name="Oval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3" tIns="45717" rIns="91433" bIns="45717" anchor="ctr"/>
          <a:lstStyle/>
          <a:p>
            <a:pPr algn="ctr" defTabSz="914334" fontAlgn="base">
              <a:spcBef>
                <a:spcPct val="0"/>
              </a:spcBef>
              <a:spcAft>
                <a:spcPct val="0"/>
              </a:spcAft>
              <a:defRPr/>
            </a:pPr>
            <a:endParaRPr lang="en-US" dirty="0">
              <a:solidFill>
                <a:prstClr val="white"/>
              </a:solidFill>
              <a:latin typeface="Calibri"/>
            </a:endParaRPr>
          </a:p>
        </p:txBody>
      </p:sp>
      <p:sp>
        <p:nvSpPr>
          <p:cNvPr id="21" name="Oval 20"/>
          <p:cNvSpPr/>
          <p:nvPr/>
        </p:nvSpPr>
        <p:spPr>
          <a:xfrm>
            <a:off x="1905001"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3" tIns="45717" rIns="91433" bIns="45717" anchor="ctr"/>
          <a:lstStyle/>
          <a:p>
            <a:pPr algn="ctr" defTabSz="914334" fontAlgn="base">
              <a:spcBef>
                <a:spcPct val="0"/>
              </a:spcBef>
              <a:spcAft>
                <a:spcPct val="0"/>
              </a:spcAft>
              <a:defRPr/>
            </a:pPr>
            <a:endParaRPr lang="en-US" dirty="0">
              <a:solidFill>
                <a:prstClr val="white"/>
              </a:solidFill>
              <a:latin typeface="Calibri"/>
            </a:endParaRPr>
          </a:p>
        </p:txBody>
      </p:sp>
      <p:sp>
        <p:nvSpPr>
          <p:cNvPr id="8" name="Title 7"/>
          <p:cNvSpPr>
            <a:spLocks noGrp="1"/>
          </p:cNvSpPr>
          <p:nvPr>
            <p:ph type="ctrTitle"/>
          </p:nvPr>
        </p:nvSpPr>
        <p:spPr>
          <a:xfrm>
            <a:off x="2286000" y="3124201"/>
            <a:ext cx="6172200" cy="1894363"/>
          </a:xfrm>
        </p:spPr>
        <p:txBody>
          <a:bodyPr/>
          <a:lstStyle>
            <a:lvl1pPr>
              <a:defRPr b="1"/>
            </a:lvl1pPr>
          </a:lstStyle>
          <a:p>
            <a:r>
              <a:rPr lang="en-US" smtClean="0"/>
              <a:t>Click to edit Master title style</a:t>
            </a:r>
            <a:endParaRPr lang="en-US"/>
          </a:p>
        </p:txBody>
      </p:sp>
      <p:sp>
        <p:nvSpPr>
          <p:cNvPr id="9" name="Subtitle 8"/>
          <p:cNvSpPr>
            <a:spLocks noGrp="1"/>
          </p:cNvSpPr>
          <p:nvPr>
            <p:ph type="subTitle" idx="1"/>
          </p:nvPr>
        </p:nvSpPr>
        <p:spPr>
          <a:xfrm>
            <a:off x="2286000" y="5003323"/>
            <a:ext cx="6172200" cy="1371600"/>
          </a:xfrm>
        </p:spPr>
        <p:txBody>
          <a:bodyPr/>
          <a:lstStyle>
            <a:lvl1pPr marL="0" indent="0" algn="l">
              <a:buNone/>
              <a:defRPr sz="1800" b="1">
                <a:solidFill>
                  <a:schemeClr val="tx2"/>
                </a:solidFill>
              </a:defRPr>
            </a:lvl1pPr>
            <a:lvl2pPr marL="457167" indent="0" algn="ctr">
              <a:buNone/>
            </a:lvl2pPr>
            <a:lvl3pPr marL="914334" indent="0" algn="ctr">
              <a:buNone/>
            </a:lvl3pPr>
            <a:lvl4pPr marL="1371502" indent="0" algn="ctr">
              <a:buNone/>
            </a:lvl4pPr>
            <a:lvl5pPr marL="1828669" indent="0" algn="ctr">
              <a:buNone/>
            </a:lvl5pPr>
            <a:lvl6pPr marL="2285836" indent="0" algn="ctr">
              <a:buNone/>
            </a:lvl6pPr>
            <a:lvl7pPr marL="2743004" indent="0" algn="ctr">
              <a:buNone/>
            </a:lvl7pPr>
            <a:lvl8pPr marL="3200171" indent="0" algn="ctr">
              <a:buNone/>
            </a:lvl8pPr>
            <a:lvl9pPr marL="3657338" indent="0" algn="ctr">
              <a:buNone/>
            </a:lvl9pPr>
          </a:lstStyle>
          <a:p>
            <a:r>
              <a:rPr lang="en-US" smtClean="0"/>
              <a:t>Click to edit Master subtitle style</a:t>
            </a:r>
            <a:endParaRPr lang="en-US"/>
          </a:p>
        </p:txBody>
      </p:sp>
      <p:sp>
        <p:nvSpPr>
          <p:cNvPr id="22" name="Date Placeholder 27"/>
          <p:cNvSpPr>
            <a:spLocks noGrp="1"/>
          </p:cNvSpPr>
          <p:nvPr>
            <p:ph type="dt" sz="half" idx="10"/>
          </p:nvPr>
        </p:nvSpPr>
        <p:spPr bwMode="auto">
          <a:xfrm rot="5400000">
            <a:off x="7764463" y="1174750"/>
            <a:ext cx="2286000" cy="381000"/>
          </a:xfrm>
        </p:spPr>
        <p:txBody>
          <a:bodyPr/>
          <a:lstStyle>
            <a:lvl1pPr>
              <a:defRPr/>
            </a:lvl1pPr>
          </a:lstStyle>
          <a:p>
            <a:pPr>
              <a:defRPr/>
            </a:pPr>
            <a:fld id="{AB803178-AC9A-425C-937D-7613FB1B8910}" type="datetimeFigureOut">
              <a:rPr lang="en-US">
                <a:solidFill>
                  <a:srgbClr val="000000"/>
                </a:solidFill>
                <a:latin typeface="Calibri"/>
              </a:rPr>
              <a:pPr>
                <a:defRPr/>
              </a:pPr>
              <a:t>2/27/13</a:t>
            </a:fld>
            <a:endParaRPr lang="en-GB">
              <a:solidFill>
                <a:srgbClr val="000000"/>
              </a:solidFill>
              <a:latin typeface="Calibri"/>
            </a:endParaRPr>
          </a:p>
        </p:txBody>
      </p:sp>
      <p:sp>
        <p:nvSpPr>
          <p:cNvPr id="23" name="Footer Placeholder 16"/>
          <p:cNvSpPr>
            <a:spLocks noGrp="1"/>
          </p:cNvSpPr>
          <p:nvPr>
            <p:ph type="ftr" sz="quarter" idx="11"/>
          </p:nvPr>
        </p:nvSpPr>
        <p:spPr bwMode="auto">
          <a:xfrm rot="5400000">
            <a:off x="7077076" y="4181476"/>
            <a:ext cx="3657600" cy="384175"/>
          </a:xfrm>
        </p:spPr>
        <p:txBody>
          <a:bodyPr/>
          <a:lstStyle>
            <a:lvl1pPr>
              <a:defRPr/>
            </a:lvl1pPr>
          </a:lstStyle>
          <a:p>
            <a:pPr>
              <a:defRPr/>
            </a:pPr>
            <a:endParaRPr lang="en-GB">
              <a:solidFill>
                <a:srgbClr val="000000"/>
              </a:solidFill>
              <a:latin typeface="Calibri"/>
            </a:endParaRPr>
          </a:p>
        </p:txBody>
      </p:sp>
      <p:sp>
        <p:nvSpPr>
          <p:cNvPr id="24" name="Slide Number Placeholder 28"/>
          <p:cNvSpPr>
            <a:spLocks noGrp="1"/>
          </p:cNvSpPr>
          <p:nvPr>
            <p:ph type="sldNum" sz="quarter" idx="12"/>
          </p:nvPr>
        </p:nvSpPr>
        <p:spPr bwMode="auto">
          <a:xfrm>
            <a:off x="1325563" y="4929189"/>
            <a:ext cx="609600" cy="517525"/>
          </a:xfrm>
        </p:spPr>
        <p:txBody>
          <a:bodyPr/>
          <a:lstStyle>
            <a:lvl1pPr>
              <a:defRPr/>
            </a:lvl1pPr>
          </a:lstStyle>
          <a:p>
            <a:pPr>
              <a:defRPr/>
            </a:pPr>
            <a:fld id="{ADA4AE4E-7B6F-40A7-AED6-0B17027E1F97}" type="slidenum">
              <a:rPr lang="en-GB">
                <a:latin typeface="Calibri"/>
              </a:rPr>
              <a:pPr>
                <a:defRPr/>
              </a:pPr>
              <a:t>‹#›</a:t>
            </a:fld>
            <a:endParaRPr lang="en-GB">
              <a:latin typeface="Calibri"/>
            </a:endParaRPr>
          </a:p>
        </p:txBody>
      </p:sp>
    </p:spTree>
    <p:extLst>
      <p:ext uri="{BB962C8B-B14F-4D97-AF65-F5344CB8AC3E}">
        <p14:creationId xmlns:p14="http://schemas.microsoft.com/office/powerpoint/2010/main" val="205031841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600200"/>
            <a:ext cx="3657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270248" y="1600200"/>
            <a:ext cx="3657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8EEE405-64A8-4022-85C1-4BE37A9D189F}" type="datetimeFigureOut">
              <a:rPr lang="en-US">
                <a:solidFill>
                  <a:srgbClr val="000000"/>
                </a:solidFill>
                <a:latin typeface="Calibri"/>
              </a:rPr>
              <a:pPr>
                <a:defRPr/>
              </a:pPr>
              <a:t>2/27/13</a:t>
            </a:fld>
            <a:endParaRPr lang="en-GB">
              <a:solidFill>
                <a:srgbClr val="000000"/>
              </a:solidFill>
              <a:latin typeface="Calibri"/>
            </a:endParaRPr>
          </a:p>
        </p:txBody>
      </p:sp>
      <p:sp>
        <p:nvSpPr>
          <p:cNvPr id="6" name="Footer Placeholder 2"/>
          <p:cNvSpPr>
            <a:spLocks noGrp="1"/>
          </p:cNvSpPr>
          <p:nvPr>
            <p:ph type="ftr" sz="quarter" idx="11"/>
          </p:nvPr>
        </p:nvSpPr>
        <p:spPr/>
        <p:txBody>
          <a:bodyPr/>
          <a:lstStyle>
            <a:lvl1pPr>
              <a:defRPr/>
            </a:lvl1pPr>
          </a:lstStyle>
          <a:p>
            <a:pPr>
              <a:defRPr/>
            </a:pPr>
            <a:endParaRPr lang="en-GB">
              <a:solidFill>
                <a:srgbClr val="000000"/>
              </a:solidFill>
              <a:latin typeface="Calibri"/>
            </a:endParaRPr>
          </a:p>
        </p:txBody>
      </p:sp>
      <p:sp>
        <p:nvSpPr>
          <p:cNvPr id="7" name="Slide Number Placeholder 22"/>
          <p:cNvSpPr>
            <a:spLocks noGrp="1"/>
          </p:cNvSpPr>
          <p:nvPr>
            <p:ph type="sldNum" sz="quarter" idx="12"/>
          </p:nvPr>
        </p:nvSpPr>
        <p:spPr/>
        <p:txBody>
          <a:bodyPr/>
          <a:lstStyle>
            <a:lvl1pPr>
              <a:defRPr/>
            </a:lvl1pPr>
          </a:lstStyle>
          <a:p>
            <a:pPr>
              <a:defRPr/>
            </a:pPr>
            <a:fld id="{15FDCCB3-E497-45CE-BFD9-26106CE75468}" type="slidenum">
              <a:rPr lang="en-GB">
                <a:latin typeface="Calibri"/>
              </a:rPr>
              <a:pPr>
                <a:defRPr/>
              </a:pPr>
              <a:t>‹#›</a:t>
            </a:fld>
            <a:endParaRPr lang="en-GB">
              <a:latin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600200"/>
            <a:ext cx="7467600" cy="48737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rtlCol="0"/>
          <a:lstStyle>
            <a:lvl1pPr>
              <a:defRPr/>
            </a:lvl1pPr>
          </a:lstStyle>
          <a:p>
            <a:pPr>
              <a:defRPr/>
            </a:pPr>
            <a:fld id="{1220E76A-0A74-4A5B-B800-A604B50691EB}" type="datetimeFigureOut">
              <a:rPr lang="en-US">
                <a:solidFill>
                  <a:srgbClr val="000000"/>
                </a:solidFill>
                <a:latin typeface="Calibri"/>
              </a:rPr>
              <a:pPr>
                <a:defRPr/>
              </a:pPr>
              <a:t>2/27/13</a:t>
            </a:fld>
            <a:endParaRPr lang="en-GB">
              <a:solidFill>
                <a:srgbClr val="000000"/>
              </a:solidFill>
              <a:latin typeface="Calibri"/>
            </a:endParaRPr>
          </a:p>
        </p:txBody>
      </p:sp>
      <p:sp>
        <p:nvSpPr>
          <p:cNvPr id="5" name="Slide Number Placeholder 8"/>
          <p:cNvSpPr>
            <a:spLocks noGrp="1"/>
          </p:cNvSpPr>
          <p:nvPr>
            <p:ph type="sldNum" sz="quarter" idx="11"/>
          </p:nvPr>
        </p:nvSpPr>
        <p:spPr/>
        <p:txBody>
          <a:bodyPr rtlCol="0"/>
          <a:lstStyle>
            <a:lvl1pPr>
              <a:defRPr/>
            </a:lvl1pPr>
          </a:lstStyle>
          <a:p>
            <a:pPr>
              <a:defRPr/>
            </a:pPr>
            <a:fld id="{D7E5ABD9-B726-401E-9FA0-3B89EDF01CFD}" type="slidenum">
              <a:rPr lang="en-GB">
                <a:latin typeface="Calibri"/>
              </a:rPr>
              <a:pPr>
                <a:defRPr/>
              </a:pPr>
              <a:t>‹#›</a:t>
            </a:fld>
            <a:endParaRPr lang="en-GB">
              <a:latin typeface="Calibri"/>
            </a:endParaRPr>
          </a:p>
        </p:txBody>
      </p:sp>
      <p:sp>
        <p:nvSpPr>
          <p:cNvPr id="6" name="Footer Placeholder 9"/>
          <p:cNvSpPr>
            <a:spLocks noGrp="1"/>
          </p:cNvSpPr>
          <p:nvPr>
            <p:ph type="ftr" sz="quarter" idx="12"/>
          </p:nvPr>
        </p:nvSpPr>
        <p:spPr/>
        <p:txBody>
          <a:bodyPr rtlCol="0"/>
          <a:lstStyle>
            <a:lvl1pPr>
              <a:defRPr/>
            </a:lvl1pPr>
          </a:lstStyle>
          <a:p>
            <a:pPr>
              <a:defRPr/>
            </a:pPr>
            <a:endParaRPr lang="en-GB">
              <a:solidFill>
                <a:srgbClr val="000000"/>
              </a:solidFill>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Calibri"/>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Calibri"/>
            </a:endParaRPr>
          </a:p>
        </p:txBody>
      </p:sp>
      <p:sp>
        <p:nvSpPr>
          <p:cNvPr id="4" name="Slide Number Placeholder 3"/>
          <p:cNvSpPr>
            <a:spLocks noGrp="1"/>
          </p:cNvSpPr>
          <p:nvPr>
            <p:ph type="sldNum" sz="quarter" idx="12"/>
          </p:nvPr>
        </p:nvSpPr>
        <p:spPr/>
        <p:txBody>
          <a:bodyPr/>
          <a:lstStyle>
            <a:lvl1pPr>
              <a:defRPr/>
            </a:lvl1pPr>
          </a:lstStyle>
          <a:p>
            <a:fld id="{65CC6184-5AA0-5945-810F-4C751572F522}" type="slidenum">
              <a:rPr lang="en-US">
                <a:latin typeface="Calibri"/>
              </a:rPr>
              <a:pPr/>
              <a:t>‹#›</a:t>
            </a:fld>
            <a:endParaRPr lang="en-US">
              <a:latin typeface="Calibri"/>
            </a:endParaRPr>
          </a:p>
        </p:txBody>
      </p:sp>
    </p:spTree>
    <p:extLst>
      <p:ext uri="{BB962C8B-B14F-4D97-AF65-F5344CB8AC3E}">
        <p14:creationId xmlns:p14="http://schemas.microsoft.com/office/powerpoint/2010/main" val="3784131888"/>
      </p:ext>
    </p:extLst>
  </p:cSld>
  <p:clrMapOvr>
    <a:masterClrMapping/>
  </p:clrMapOvr>
  <p:transition xmlns:p14="http://schemas.microsoft.com/office/powerpoint/2010/main">
    <p:wipe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01" y="2130576"/>
            <a:ext cx="7772198" cy="1469874"/>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802" y="3886200"/>
            <a:ext cx="6400398" cy="1752600"/>
          </a:xfrm>
        </p:spPr>
        <p:txBody>
          <a:bodyPr/>
          <a:lstStyle>
            <a:lvl1pPr marL="0" indent="0" algn="ctr">
              <a:buNone/>
              <a:defRPr/>
            </a:lvl1pPr>
            <a:lvl2pPr marL="112863" indent="0" algn="ctr">
              <a:buNone/>
              <a:defRPr/>
            </a:lvl2pPr>
            <a:lvl3pPr marL="225727" indent="0" algn="ctr">
              <a:buNone/>
              <a:defRPr/>
            </a:lvl3pPr>
            <a:lvl4pPr marL="338590" indent="0" algn="ctr">
              <a:buNone/>
              <a:defRPr/>
            </a:lvl4pPr>
            <a:lvl5pPr marL="451454" indent="0" algn="ctr">
              <a:buNone/>
              <a:defRPr/>
            </a:lvl5pPr>
            <a:lvl6pPr marL="564316" indent="0" algn="ctr">
              <a:buNone/>
              <a:defRPr/>
            </a:lvl6pPr>
            <a:lvl7pPr marL="677179" indent="0" algn="ctr">
              <a:buNone/>
              <a:defRPr/>
            </a:lvl7pPr>
            <a:lvl8pPr marL="790043" indent="0" algn="ctr">
              <a:buNone/>
              <a:defRPr/>
            </a:lvl8pPr>
            <a:lvl9pPr marL="902905"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785594-ADCC-442A-99BE-8E5D4B38F7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683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D074982-0055-3A4D-AF9A-BF47DD32B013}" type="slidenum">
              <a:rPr lang="en-US"/>
              <a:pPr/>
              <a:t>‹#›</a:t>
            </a:fld>
            <a:endParaRPr lang="en-US"/>
          </a:p>
        </p:txBody>
      </p:sp>
    </p:spTree>
    <p:extLst>
      <p:ext uri="{BB962C8B-B14F-4D97-AF65-F5344CB8AC3E}">
        <p14:creationId xmlns:p14="http://schemas.microsoft.com/office/powerpoint/2010/main" val="2122866673"/>
      </p:ext>
    </p:extLst>
  </p:cSld>
  <p:clrMapOvr>
    <a:masterClrMapping/>
  </p:clrMapOvr>
  <p:transition xmlns:p14="http://schemas.microsoft.com/office/powerpoint/2010/main">
    <p:wipe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D51DE0E-1367-4E42-8D76-B67D0045F12F}" type="slidenum">
              <a:rPr lang="en-US"/>
              <a:pPr/>
              <a:t>‹#›</a:t>
            </a:fld>
            <a:endParaRPr lang="en-US"/>
          </a:p>
        </p:txBody>
      </p:sp>
    </p:spTree>
    <p:extLst>
      <p:ext uri="{BB962C8B-B14F-4D97-AF65-F5344CB8AC3E}">
        <p14:creationId xmlns:p14="http://schemas.microsoft.com/office/powerpoint/2010/main" val="3050648803"/>
      </p:ext>
    </p:extLst>
  </p:cSld>
  <p:clrMapOvr>
    <a:masterClrMapping/>
  </p:clrMapOvr>
  <p:transition xmlns:p14="http://schemas.microsoft.com/office/powerpoint/2010/main">
    <p:wipe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D48CB-DC02-F041-8BAF-1BFCE794B24B}" type="datetimeFigureOut">
              <a:rPr lang="en-US" smtClean="0"/>
              <a:t>2/27/13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AAF4C9-2C77-2B46-91B4-CEC233A800A0}" type="slidenum">
              <a:rPr lang="en-US" smtClean="0"/>
              <a:t>‹#›</a:t>
            </a:fld>
            <a:endParaRPr lang="en-US" dirty="0"/>
          </a:p>
        </p:txBody>
      </p:sp>
    </p:spTree>
    <p:extLst>
      <p:ext uri="{BB962C8B-B14F-4D97-AF65-F5344CB8AC3E}">
        <p14:creationId xmlns:p14="http://schemas.microsoft.com/office/powerpoint/2010/main" val="2375212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CD48CB-DC02-F041-8BAF-1BFCE794B24B}" type="datetimeFigureOut">
              <a:rPr lang="en-US" smtClean="0"/>
              <a:t>2/27/13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AAF4C9-2C77-2B46-91B4-CEC233A800A0}" type="slidenum">
              <a:rPr lang="en-US" smtClean="0"/>
              <a:t>‹#›</a:t>
            </a:fld>
            <a:endParaRPr lang="en-US" dirty="0"/>
          </a:p>
        </p:txBody>
      </p:sp>
    </p:spTree>
    <p:extLst>
      <p:ext uri="{BB962C8B-B14F-4D97-AF65-F5344CB8AC3E}">
        <p14:creationId xmlns:p14="http://schemas.microsoft.com/office/powerpoint/2010/main" val="4049521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CD48CB-DC02-F041-8BAF-1BFCE794B24B}" type="datetimeFigureOut">
              <a:rPr lang="en-US" smtClean="0"/>
              <a:t>2/27/13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AAF4C9-2C77-2B46-91B4-CEC233A800A0}" type="slidenum">
              <a:rPr lang="en-US" smtClean="0"/>
              <a:t>‹#›</a:t>
            </a:fld>
            <a:endParaRPr lang="en-US" dirty="0"/>
          </a:p>
        </p:txBody>
      </p:sp>
    </p:spTree>
    <p:extLst>
      <p:ext uri="{BB962C8B-B14F-4D97-AF65-F5344CB8AC3E}">
        <p14:creationId xmlns:p14="http://schemas.microsoft.com/office/powerpoint/2010/main" val="2298483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CD48CB-DC02-F041-8BAF-1BFCE794B24B}" type="datetimeFigureOut">
              <a:rPr lang="en-US" smtClean="0"/>
              <a:t>2/27/13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AAF4C9-2C77-2B46-91B4-CEC233A800A0}" type="slidenum">
              <a:rPr lang="en-US" smtClean="0"/>
              <a:t>‹#›</a:t>
            </a:fld>
            <a:endParaRPr lang="en-US" dirty="0"/>
          </a:p>
        </p:txBody>
      </p:sp>
    </p:spTree>
    <p:extLst>
      <p:ext uri="{BB962C8B-B14F-4D97-AF65-F5344CB8AC3E}">
        <p14:creationId xmlns:p14="http://schemas.microsoft.com/office/powerpoint/2010/main" val="191726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CD48CB-DC02-F041-8BAF-1BFCE794B24B}" type="datetimeFigureOut">
              <a:rPr lang="en-US" smtClean="0"/>
              <a:t>2/27/13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AAF4C9-2C77-2B46-91B4-CEC233A800A0}" type="slidenum">
              <a:rPr lang="en-US" smtClean="0"/>
              <a:t>‹#›</a:t>
            </a:fld>
            <a:endParaRPr lang="en-US" dirty="0"/>
          </a:p>
        </p:txBody>
      </p:sp>
    </p:spTree>
    <p:extLst>
      <p:ext uri="{BB962C8B-B14F-4D97-AF65-F5344CB8AC3E}">
        <p14:creationId xmlns:p14="http://schemas.microsoft.com/office/powerpoint/2010/main" val="3596390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CD48CB-DC02-F041-8BAF-1BFCE794B24B}" type="datetimeFigureOut">
              <a:rPr lang="en-US" smtClean="0"/>
              <a:t>2/27/13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AAF4C9-2C77-2B46-91B4-CEC233A800A0}" type="slidenum">
              <a:rPr lang="en-US" smtClean="0"/>
              <a:t>‹#›</a:t>
            </a:fld>
            <a:endParaRPr lang="en-US" dirty="0"/>
          </a:p>
        </p:txBody>
      </p:sp>
    </p:spTree>
    <p:extLst>
      <p:ext uri="{BB962C8B-B14F-4D97-AF65-F5344CB8AC3E}">
        <p14:creationId xmlns:p14="http://schemas.microsoft.com/office/powerpoint/2010/main" val="121276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D48CB-DC02-F041-8BAF-1BFCE794B24B}" type="datetimeFigureOut">
              <a:rPr lang="en-US" smtClean="0"/>
              <a:t>2/27/13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AAF4C9-2C77-2B46-91B4-CEC233A800A0}" type="slidenum">
              <a:rPr lang="en-US" smtClean="0"/>
              <a:t>‹#›</a:t>
            </a:fld>
            <a:endParaRPr lang="en-US" dirty="0"/>
          </a:p>
        </p:txBody>
      </p:sp>
    </p:spTree>
    <p:extLst>
      <p:ext uri="{BB962C8B-B14F-4D97-AF65-F5344CB8AC3E}">
        <p14:creationId xmlns:p14="http://schemas.microsoft.com/office/powerpoint/2010/main" val="566442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D48CB-DC02-F041-8BAF-1BFCE794B24B}" type="datetimeFigureOut">
              <a:rPr lang="en-US" smtClean="0"/>
              <a:t>2/27/13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AAF4C9-2C77-2B46-91B4-CEC233A800A0}" type="slidenum">
              <a:rPr lang="en-US" smtClean="0"/>
              <a:t>‹#›</a:t>
            </a:fld>
            <a:endParaRPr lang="en-US" dirty="0"/>
          </a:p>
        </p:txBody>
      </p:sp>
    </p:spTree>
    <p:extLst>
      <p:ext uri="{BB962C8B-B14F-4D97-AF65-F5344CB8AC3E}">
        <p14:creationId xmlns:p14="http://schemas.microsoft.com/office/powerpoint/2010/main" val="35188704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2.xml"/><Relationship Id="rId6"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theme" Target="../theme/theme3.xml"/><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D48CB-DC02-F041-8BAF-1BFCE794B24B}" type="datetimeFigureOut">
              <a:rPr lang="en-US" smtClean="0"/>
              <a:t>2/27/13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AAF4C9-2C77-2B46-91B4-CEC233A800A0}" type="slidenum">
              <a:rPr lang="en-US" smtClean="0"/>
              <a:t>‹#›</a:t>
            </a:fld>
            <a:endParaRPr lang="en-US" dirty="0"/>
          </a:p>
        </p:txBody>
      </p:sp>
    </p:spTree>
    <p:extLst>
      <p:ext uri="{BB962C8B-B14F-4D97-AF65-F5344CB8AC3E}">
        <p14:creationId xmlns:p14="http://schemas.microsoft.com/office/powerpoint/2010/main" val="3228644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lum bright="6000"/>
          </a:blip>
          <a:srcRect/>
          <a:stretch>
            <a:fillRect/>
          </a:stretch>
        </a:blip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91433" tIns="45717" rIns="91433" bIns="45717"/>
          <a:lstStyle/>
          <a:p>
            <a:pPr defTabSz="914334" fontAlgn="base">
              <a:spcBef>
                <a:spcPct val="0"/>
              </a:spcBef>
              <a:spcAft>
                <a:spcPct val="0"/>
              </a:spcAft>
              <a:defRPr/>
            </a:pPr>
            <a:endParaRPr lang="en-US" dirty="0">
              <a:solidFill>
                <a:prstClr val="black"/>
              </a:solidFill>
              <a:latin typeface="Arial" charset="0"/>
            </a:endParaRPr>
          </a:p>
        </p:txBody>
      </p:sp>
      <p:sp>
        <p:nvSpPr>
          <p:cNvPr id="22" name="Title Placeholder 21"/>
          <p:cNvSpPr>
            <a:spLocks noGrp="1"/>
          </p:cNvSpPr>
          <p:nvPr>
            <p:ph type="title"/>
          </p:nvPr>
        </p:nvSpPr>
        <p:spPr>
          <a:xfrm>
            <a:off x="457200" y="274638"/>
            <a:ext cx="7467600" cy="1143000"/>
          </a:xfrm>
          <a:prstGeom prst="rect">
            <a:avLst/>
          </a:prstGeom>
        </p:spPr>
        <p:txBody>
          <a:bodyPr vert="horz" lIns="91433" tIns="45717" rIns="91433" bIns="45717" anchor="b">
            <a:normAutofit/>
          </a:bodyPr>
          <a:lstStyle/>
          <a:p>
            <a:r>
              <a:rPr lang="en-US" smtClean="0"/>
              <a:t>Click to edit Master title style</a:t>
            </a:r>
            <a:endParaRPr lang="en-US"/>
          </a:p>
        </p:txBody>
      </p:sp>
      <p:sp>
        <p:nvSpPr>
          <p:cNvPr id="1028" name="Text Placeholder 12"/>
          <p:cNvSpPr>
            <a:spLocks noGrp="1"/>
          </p:cNvSpPr>
          <p:nvPr>
            <p:ph type="body" idx="1"/>
          </p:nvPr>
        </p:nvSpPr>
        <p:spPr bwMode="auto">
          <a:xfrm>
            <a:off x="457200" y="1600201"/>
            <a:ext cx="7467600" cy="4873625"/>
          </a:xfrm>
          <a:prstGeom prst="rect">
            <a:avLst/>
          </a:prstGeom>
          <a:noFill/>
          <a:ln w="9525">
            <a:noFill/>
            <a:miter lim="800000"/>
            <a:headEnd/>
            <a:tailEnd/>
          </a:ln>
        </p:spPr>
        <p:txBody>
          <a:bodyPr vert="horz" wrap="square" lIns="91433" tIns="45717" rIns="91433" bIns="4571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rot="5400000">
            <a:off x="7589045" y="1081882"/>
            <a:ext cx="2011362" cy="384175"/>
          </a:xfrm>
          <a:prstGeom prst="rect">
            <a:avLst/>
          </a:prstGeom>
        </p:spPr>
        <p:txBody>
          <a:bodyPr vert="horz" lIns="91433" tIns="45717" rIns="91433" bIns="45717" anchor="ctr" anchorCtr="0"/>
          <a:lstStyle>
            <a:lvl1pPr algn="r" eaLnBrk="1" latinLnBrk="0" hangingPunct="1">
              <a:defRPr kumimoji="0" sz="1200">
                <a:solidFill>
                  <a:schemeClr val="tx2"/>
                </a:solidFill>
              </a:defRPr>
            </a:lvl1pPr>
          </a:lstStyle>
          <a:p>
            <a:pPr defTabSz="914334" fontAlgn="base">
              <a:spcBef>
                <a:spcPct val="0"/>
              </a:spcBef>
              <a:spcAft>
                <a:spcPct val="0"/>
              </a:spcAft>
              <a:defRPr/>
            </a:pPr>
            <a:fld id="{73F9C5B5-736A-480D-B859-3E4D4004BAD6}" type="datetimeFigureOut">
              <a:rPr lang="en-US">
                <a:solidFill>
                  <a:srgbClr val="000000"/>
                </a:solidFill>
                <a:latin typeface="Arial" charset="0"/>
              </a:rPr>
              <a:pPr defTabSz="914334" fontAlgn="base">
                <a:spcBef>
                  <a:spcPct val="0"/>
                </a:spcBef>
                <a:spcAft>
                  <a:spcPct val="0"/>
                </a:spcAft>
                <a:defRPr/>
              </a:pPr>
              <a:t>2/27/13</a:t>
            </a:fld>
            <a:endParaRPr lang="en-GB">
              <a:solidFill>
                <a:srgbClr val="000000"/>
              </a:solidFill>
              <a:latin typeface="Arial" charset="0"/>
            </a:endParaRPr>
          </a:p>
        </p:txBody>
      </p:sp>
      <p:sp>
        <p:nvSpPr>
          <p:cNvPr id="3" name="Footer Placeholder 2"/>
          <p:cNvSpPr>
            <a:spLocks noGrp="1"/>
          </p:cNvSpPr>
          <p:nvPr>
            <p:ph type="ftr" sz="quarter" idx="3"/>
          </p:nvPr>
        </p:nvSpPr>
        <p:spPr>
          <a:xfrm rot="5400000">
            <a:off x="6989763" y="3736976"/>
            <a:ext cx="3200400" cy="365125"/>
          </a:xfrm>
          <a:prstGeom prst="rect">
            <a:avLst/>
          </a:prstGeom>
        </p:spPr>
        <p:txBody>
          <a:bodyPr vert="horz" lIns="91433" tIns="45717" rIns="91433" bIns="45717" anchor="ctr" anchorCtr="0"/>
          <a:lstStyle>
            <a:lvl1pPr algn="l" eaLnBrk="1" latinLnBrk="0" hangingPunct="1">
              <a:defRPr kumimoji="0" sz="1200">
                <a:solidFill>
                  <a:schemeClr val="tx2"/>
                </a:solidFill>
              </a:defRPr>
            </a:lvl1pPr>
          </a:lstStyle>
          <a:p>
            <a:pPr defTabSz="914334" fontAlgn="base">
              <a:spcBef>
                <a:spcPct val="0"/>
              </a:spcBef>
              <a:spcAft>
                <a:spcPct val="0"/>
              </a:spcAft>
              <a:defRPr/>
            </a:pPr>
            <a:endParaRPr lang="en-GB">
              <a:solidFill>
                <a:srgbClr val="000000"/>
              </a:solidFill>
              <a:latin typeface="Arial" charset="0"/>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91433" tIns="45717" rIns="91433" bIns="45717"/>
          <a:lstStyle/>
          <a:p>
            <a:pPr defTabSz="914334" fontAlgn="base">
              <a:spcBef>
                <a:spcPct val="0"/>
              </a:spcBef>
              <a:spcAft>
                <a:spcPct val="0"/>
              </a:spcAft>
              <a:defRPr/>
            </a:pPr>
            <a:endParaRPr lang="en-US">
              <a:solidFill>
                <a:prstClr val="black"/>
              </a:solidFill>
              <a:latin typeface="Arial" charset="0"/>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lIns="91433" tIns="45717" rIns="91433" bIns="45717"/>
          <a:lstStyle/>
          <a:p>
            <a:pPr defTabSz="914334" fontAlgn="base">
              <a:spcBef>
                <a:spcPct val="0"/>
              </a:spcBef>
              <a:spcAft>
                <a:spcPct val="0"/>
              </a:spcAft>
              <a:defRPr/>
            </a:pPr>
            <a:endParaRPr lang="en-US">
              <a:solidFill>
                <a:prstClr val="black"/>
              </a:solidFill>
              <a:latin typeface="Arial" charset="0"/>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3" tIns="45717" rIns="91433" bIns="45717" anchor="ctr"/>
          <a:lstStyle/>
          <a:p>
            <a:pPr algn="ctr" defTabSz="914334" fontAlgn="base">
              <a:spcBef>
                <a:spcPct val="0"/>
              </a:spcBef>
              <a:spcAft>
                <a:spcPct val="0"/>
              </a:spcAft>
              <a:defRPr/>
            </a:pPr>
            <a:endParaRPr lang="en-US">
              <a:solidFill>
                <a:prstClr val="white"/>
              </a:solidFill>
              <a:latin typeface="Calibri"/>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lIns="91433" tIns="45717" rIns="91433" bIns="45717"/>
          <a:lstStyle/>
          <a:p>
            <a:pPr defTabSz="914334" fontAlgn="base">
              <a:spcBef>
                <a:spcPct val="0"/>
              </a:spcBef>
              <a:spcAft>
                <a:spcPct val="0"/>
              </a:spcAft>
              <a:defRPr/>
            </a:pPr>
            <a:endParaRPr lang="en-US">
              <a:solidFill>
                <a:prstClr val="black"/>
              </a:solidFill>
              <a:latin typeface="Arial" charset="0"/>
            </a:endParaRPr>
          </a:p>
        </p:txBody>
      </p:sp>
      <p:sp>
        <p:nvSpPr>
          <p:cNvPr id="12" name="Oval 11"/>
          <p:cNvSpPr/>
          <p:nvPr/>
        </p:nvSpPr>
        <p:spPr>
          <a:xfrm>
            <a:off x="8156576" y="5715001"/>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3" tIns="45717" rIns="91433" bIns="45717" anchor="ctr"/>
          <a:lstStyle/>
          <a:p>
            <a:pPr algn="ctr" defTabSz="914334" fontAlgn="base">
              <a:spcBef>
                <a:spcPct val="0"/>
              </a:spcBef>
              <a:spcAft>
                <a:spcPct val="0"/>
              </a:spcAft>
              <a:defRPr/>
            </a:pPr>
            <a:endParaRPr lang="en-US" dirty="0">
              <a:solidFill>
                <a:prstClr val="white"/>
              </a:solidFill>
              <a:latin typeface="Calibri"/>
            </a:endParaRPr>
          </a:p>
        </p:txBody>
      </p:sp>
      <p:sp>
        <p:nvSpPr>
          <p:cNvPr id="23" name="Slide Number Placeholder 22"/>
          <p:cNvSpPr>
            <a:spLocks noGrp="1"/>
          </p:cNvSpPr>
          <p:nvPr>
            <p:ph type="sldNum" sz="quarter" idx="4"/>
          </p:nvPr>
        </p:nvSpPr>
        <p:spPr>
          <a:xfrm>
            <a:off x="8129588" y="5734050"/>
            <a:ext cx="609600" cy="520700"/>
          </a:xfrm>
          <a:prstGeom prst="rect">
            <a:avLst/>
          </a:prstGeom>
        </p:spPr>
        <p:txBody>
          <a:bodyPr vert="horz" lIns="91433" tIns="45717" rIns="91433" bIns="45717" anchor="ctr"/>
          <a:lstStyle>
            <a:lvl1pPr algn="ctr" eaLnBrk="1" latinLnBrk="0" hangingPunct="1">
              <a:defRPr kumimoji="0" sz="1400" b="1">
                <a:solidFill>
                  <a:srgbClr val="FFFFFF"/>
                </a:solidFill>
              </a:defRPr>
            </a:lvl1pPr>
          </a:lstStyle>
          <a:p>
            <a:pPr defTabSz="914334" fontAlgn="base">
              <a:spcBef>
                <a:spcPct val="0"/>
              </a:spcBef>
              <a:spcAft>
                <a:spcPct val="0"/>
              </a:spcAft>
              <a:defRPr/>
            </a:pPr>
            <a:fld id="{FA1DE16C-9BF8-4746-B8D9-29E097F48A28}" type="slidenum">
              <a:rPr lang="en-GB">
                <a:latin typeface="Arial" charset="0"/>
              </a:rPr>
              <a:pPr defTabSz="914334" fontAlgn="base">
                <a:spcBef>
                  <a:spcPct val="0"/>
                </a:spcBef>
                <a:spcAft>
                  <a:spcPct val="0"/>
                </a:spcAft>
                <a:defRPr/>
              </a:pPr>
              <a:t>‹#›</a:t>
            </a:fld>
            <a:endParaRPr lang="en-GB">
              <a:latin typeface="Arial" charset="0"/>
            </a:endParaRPr>
          </a:p>
        </p:txBody>
      </p:sp>
    </p:spTree>
    <p:extLst>
      <p:ext uri="{BB962C8B-B14F-4D97-AF65-F5344CB8AC3E}">
        <p14:creationId xmlns:p14="http://schemas.microsoft.com/office/powerpoint/2010/main" val="1649985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167" algn="l" rtl="0" fontAlgn="base">
        <a:spcBef>
          <a:spcPct val="0"/>
        </a:spcBef>
        <a:spcAft>
          <a:spcPct val="0"/>
        </a:spcAft>
        <a:defRPr sz="3000">
          <a:solidFill>
            <a:schemeClr val="tx2"/>
          </a:solidFill>
          <a:latin typeface="Calibri" pitchFamily="34" charset="0"/>
        </a:defRPr>
      </a:lvl6pPr>
      <a:lvl7pPr marL="914334" algn="l" rtl="0" fontAlgn="base">
        <a:spcBef>
          <a:spcPct val="0"/>
        </a:spcBef>
        <a:spcAft>
          <a:spcPct val="0"/>
        </a:spcAft>
        <a:defRPr sz="3000">
          <a:solidFill>
            <a:schemeClr val="tx2"/>
          </a:solidFill>
          <a:latin typeface="Calibri" pitchFamily="34" charset="0"/>
        </a:defRPr>
      </a:lvl7pPr>
      <a:lvl8pPr marL="1371502" algn="l" rtl="0" fontAlgn="base">
        <a:spcBef>
          <a:spcPct val="0"/>
        </a:spcBef>
        <a:spcAft>
          <a:spcPct val="0"/>
        </a:spcAft>
        <a:defRPr sz="3000">
          <a:solidFill>
            <a:schemeClr val="tx2"/>
          </a:solidFill>
          <a:latin typeface="Calibri" pitchFamily="34" charset="0"/>
        </a:defRPr>
      </a:lvl8pPr>
      <a:lvl9pPr marL="1828669" algn="l" rtl="0" fontAlgn="base">
        <a:spcBef>
          <a:spcPct val="0"/>
        </a:spcBef>
        <a:spcAft>
          <a:spcPct val="0"/>
        </a:spcAft>
        <a:defRPr sz="3000">
          <a:solidFill>
            <a:schemeClr val="tx2"/>
          </a:solidFill>
          <a:latin typeface="Calibri" pitchFamily="34" charset="0"/>
        </a:defRPr>
      </a:lvl9pPr>
    </p:titleStyle>
    <p:bodyStyle>
      <a:lvl1pPr marL="273031" indent="-273031"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17" indent="-273031"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334" indent="-182550" algn="l" rtl="0" eaLnBrk="0" fontAlgn="base" hangingPunct="0">
        <a:spcBef>
          <a:spcPct val="20000"/>
        </a:spcBef>
        <a:spcAft>
          <a:spcPct val="0"/>
        </a:spcAft>
        <a:buClr>
          <a:srgbClr val="C2C2C2"/>
        </a:buClr>
        <a:buSzPct val="60000"/>
        <a:buFont typeface="Wingdings" pitchFamily="2" charset="2"/>
        <a:buChar char=""/>
        <a:defRPr kern="1200">
          <a:solidFill>
            <a:schemeClr val="tx1"/>
          </a:solidFill>
          <a:latin typeface="+mn-lt"/>
          <a:ea typeface="+mn-ea"/>
          <a:cs typeface="+mn-cs"/>
        </a:defRPr>
      </a:lvl3pPr>
      <a:lvl4pPr marL="1187365" indent="-182550" algn="l" rtl="0" eaLnBrk="0" fontAlgn="base" hangingPunct="0">
        <a:spcBef>
          <a:spcPct val="20000"/>
        </a:spcBef>
        <a:spcAft>
          <a:spcPct val="0"/>
        </a:spcAft>
        <a:buClr>
          <a:srgbClr val="EBEBEB"/>
        </a:buClr>
        <a:buSzPct val="60000"/>
        <a:buFont typeface="Wingdings" pitchFamily="2" charset="2"/>
        <a:buChar char=""/>
        <a:defRPr kern="1200">
          <a:solidFill>
            <a:schemeClr val="tx1"/>
          </a:solidFill>
          <a:latin typeface="+mn-lt"/>
          <a:ea typeface="+mn-ea"/>
          <a:cs typeface="+mn-cs"/>
        </a:defRPr>
      </a:lvl4pPr>
      <a:lvl5pPr marL="1461983" indent="-182550" algn="l" rtl="0" eaLnBrk="0" fontAlgn="base" hangingPunct="0">
        <a:spcBef>
          <a:spcPct val="20000"/>
        </a:spcBef>
        <a:spcAft>
          <a:spcPct val="0"/>
        </a:spcAft>
        <a:buClr>
          <a:srgbClr val="D5D5D5"/>
        </a:buClr>
        <a:buSzPct val="68000"/>
        <a:buFont typeface="Wingdings 2" pitchFamily="18" charset="2"/>
        <a:buChar char=""/>
        <a:defRPr sz="1600" kern="1200">
          <a:solidFill>
            <a:schemeClr val="tx1"/>
          </a:solidFill>
          <a:latin typeface="+mn-lt"/>
          <a:ea typeface="+mn-ea"/>
          <a:cs typeface="+mn-cs"/>
        </a:defRPr>
      </a:lvl5pPr>
      <a:lvl6pPr marL="1737236" indent="-182867"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536" indent="-182867"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5836" indent="-182867"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137" indent="-182867"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67" algn="l" rtl="0" eaLnBrk="1" latinLnBrk="0" hangingPunct="1">
        <a:defRPr kumimoji="0" kern="1200">
          <a:solidFill>
            <a:schemeClr val="tx1"/>
          </a:solidFill>
          <a:latin typeface="+mn-lt"/>
          <a:ea typeface="+mn-ea"/>
          <a:cs typeface="+mn-cs"/>
        </a:defRPr>
      </a:lvl2pPr>
      <a:lvl3pPr marL="914334" algn="l" rtl="0" eaLnBrk="1" latinLnBrk="0" hangingPunct="1">
        <a:defRPr kumimoji="0" kern="1200">
          <a:solidFill>
            <a:schemeClr val="tx1"/>
          </a:solidFill>
          <a:latin typeface="+mn-lt"/>
          <a:ea typeface="+mn-ea"/>
          <a:cs typeface="+mn-cs"/>
        </a:defRPr>
      </a:lvl3pPr>
      <a:lvl4pPr marL="1371502" algn="l" rtl="0" eaLnBrk="1" latinLnBrk="0" hangingPunct="1">
        <a:defRPr kumimoji="0" kern="1200">
          <a:solidFill>
            <a:schemeClr val="tx1"/>
          </a:solidFill>
          <a:latin typeface="+mn-lt"/>
          <a:ea typeface="+mn-ea"/>
          <a:cs typeface="+mn-cs"/>
        </a:defRPr>
      </a:lvl4pPr>
      <a:lvl5pPr marL="1828669" algn="l" rtl="0" eaLnBrk="1" latinLnBrk="0" hangingPunct="1">
        <a:defRPr kumimoji="0" kern="1200">
          <a:solidFill>
            <a:schemeClr val="tx1"/>
          </a:solidFill>
          <a:latin typeface="+mn-lt"/>
          <a:ea typeface="+mn-ea"/>
          <a:cs typeface="+mn-cs"/>
        </a:defRPr>
      </a:lvl5pPr>
      <a:lvl6pPr marL="2285836" algn="l" rtl="0" eaLnBrk="1" latinLnBrk="0" hangingPunct="1">
        <a:defRPr kumimoji="0" kern="1200">
          <a:solidFill>
            <a:schemeClr val="tx1"/>
          </a:solidFill>
          <a:latin typeface="+mn-lt"/>
          <a:ea typeface="+mn-ea"/>
          <a:cs typeface="+mn-cs"/>
        </a:defRPr>
      </a:lvl6pPr>
      <a:lvl7pPr marL="2743004" algn="l" rtl="0" eaLnBrk="1" latinLnBrk="0" hangingPunct="1">
        <a:defRPr kumimoji="0" kern="1200">
          <a:solidFill>
            <a:schemeClr val="tx1"/>
          </a:solidFill>
          <a:latin typeface="+mn-lt"/>
          <a:ea typeface="+mn-ea"/>
          <a:cs typeface="+mn-cs"/>
        </a:defRPr>
      </a:lvl7pPr>
      <a:lvl8pPr marL="3200171" algn="l" rtl="0" eaLnBrk="1" latinLnBrk="0" hangingPunct="1">
        <a:defRPr kumimoji="0" kern="1200">
          <a:solidFill>
            <a:schemeClr val="tx1"/>
          </a:solidFill>
          <a:latin typeface="+mn-lt"/>
          <a:ea typeface="+mn-ea"/>
          <a:cs typeface="+mn-cs"/>
        </a:defRPr>
      </a:lvl8pPr>
      <a:lvl9pPr marL="3657338"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6793" y="274694"/>
            <a:ext cx="8230414"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6793" y="1600344"/>
            <a:ext cx="8230414" cy="4525978"/>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6793" y="6245332"/>
            <a:ext cx="2133962" cy="4764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atin typeface="Arial" charset="0"/>
                <a:ea typeface="ＭＳ Ｐゴシック" charset="0"/>
                <a:cs typeface="ＭＳ Ｐゴシック" charset="0"/>
              </a:defRPr>
            </a:lvl1pPr>
          </a:lstStyle>
          <a:p>
            <a:pPr defTabSz="914334" fontAlgn="base">
              <a:spcBef>
                <a:spcPct val="0"/>
              </a:spcBef>
              <a:spcAft>
                <a:spcPct val="0"/>
              </a:spcAft>
              <a:defRPr/>
            </a:pPr>
            <a:endParaRPr lang="de-DE">
              <a:solidFill>
                <a:srgbClr val="000000"/>
              </a:solidFill>
            </a:endParaRPr>
          </a:p>
        </p:txBody>
      </p:sp>
      <p:sp>
        <p:nvSpPr>
          <p:cNvPr id="1029" name="Rectangle 5"/>
          <p:cNvSpPr>
            <a:spLocks noGrp="1" noChangeArrowheads="1"/>
          </p:cNvSpPr>
          <p:nvPr>
            <p:ph type="ftr" sz="quarter" idx="3"/>
          </p:nvPr>
        </p:nvSpPr>
        <p:spPr bwMode="auto">
          <a:xfrm>
            <a:off x="3124245" y="6245332"/>
            <a:ext cx="2895510" cy="4764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atin typeface="Arial" charset="0"/>
                <a:ea typeface="ＭＳ Ｐゴシック" charset="0"/>
                <a:cs typeface="ＭＳ Ｐゴシック" charset="0"/>
              </a:defRPr>
            </a:lvl1pPr>
          </a:lstStyle>
          <a:p>
            <a:pPr defTabSz="914334" fontAlgn="base">
              <a:spcBef>
                <a:spcPct val="0"/>
              </a:spcBef>
              <a:spcAft>
                <a:spcPct val="0"/>
              </a:spcAft>
              <a:defRPr/>
            </a:pPr>
            <a:endParaRPr lang="de-DE">
              <a:solidFill>
                <a:srgbClr val="000000"/>
              </a:solidFill>
            </a:endParaRPr>
          </a:p>
        </p:txBody>
      </p:sp>
      <p:sp>
        <p:nvSpPr>
          <p:cNvPr id="1030" name="Rectangle 6"/>
          <p:cNvSpPr>
            <a:spLocks noGrp="1" noChangeArrowheads="1"/>
          </p:cNvSpPr>
          <p:nvPr>
            <p:ph type="sldNum" sz="quarter" idx="4"/>
          </p:nvPr>
        </p:nvSpPr>
        <p:spPr bwMode="auto">
          <a:xfrm>
            <a:off x="6553245" y="6245332"/>
            <a:ext cx="2133962" cy="4764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atin typeface="Arial" pitchFamily="34" charset="0"/>
              </a:defRPr>
            </a:lvl1pPr>
          </a:lstStyle>
          <a:p>
            <a:pPr defTabSz="914334" fontAlgn="base">
              <a:spcBef>
                <a:spcPct val="0"/>
              </a:spcBef>
              <a:spcAft>
                <a:spcPct val="0"/>
              </a:spcAft>
              <a:defRPr/>
            </a:pPr>
            <a:fld id="{8263F6C6-987E-4538-AA97-766949EB05FC}" type="slidenum">
              <a:rPr lang="en-US">
                <a:solidFill>
                  <a:srgbClr val="000000"/>
                </a:solidFill>
                <a:ea typeface="ＭＳ Ｐゴシック" pitchFamily="34" charset="-128"/>
              </a:rPr>
              <a:pPr defTabSz="914334" fontAlgn="base">
                <a:spcBef>
                  <a:spcPct val="0"/>
                </a:spcBef>
                <a:spcAft>
                  <a:spcPct val="0"/>
                </a:spcAft>
                <a:defRPr/>
              </a:pPr>
              <a:t>‹#›</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2749444074"/>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683" r:id="rId3"/>
  </p:sldLayoutIdLst>
  <p:txStyles>
    <p:titleStyle>
      <a:lvl1pPr algn="ctr" defTabSz="913910"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defTabSz="913910"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2pPr>
      <a:lvl3pPr algn="ctr" defTabSz="913910"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3pPr>
      <a:lvl4pPr algn="ctr" defTabSz="913910"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4pPr>
      <a:lvl5pPr algn="ctr" defTabSz="913910"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5pPr>
      <a:lvl6pPr marL="112871" algn="ctr" defTabSz="914337" rtl="0" fontAlgn="base">
        <a:spcBef>
          <a:spcPct val="0"/>
        </a:spcBef>
        <a:spcAft>
          <a:spcPct val="0"/>
        </a:spcAft>
        <a:defRPr sz="4400">
          <a:solidFill>
            <a:schemeClr val="tx2"/>
          </a:solidFill>
          <a:latin typeface="Arial" charset="0"/>
        </a:defRPr>
      </a:lvl6pPr>
      <a:lvl7pPr marL="225743" algn="ctr" defTabSz="914337" rtl="0" fontAlgn="base">
        <a:spcBef>
          <a:spcPct val="0"/>
        </a:spcBef>
        <a:spcAft>
          <a:spcPct val="0"/>
        </a:spcAft>
        <a:defRPr sz="4400">
          <a:solidFill>
            <a:schemeClr val="tx2"/>
          </a:solidFill>
          <a:latin typeface="Arial" charset="0"/>
        </a:defRPr>
      </a:lvl7pPr>
      <a:lvl8pPr marL="338614" algn="ctr" defTabSz="914337" rtl="0" fontAlgn="base">
        <a:spcBef>
          <a:spcPct val="0"/>
        </a:spcBef>
        <a:spcAft>
          <a:spcPct val="0"/>
        </a:spcAft>
        <a:defRPr sz="4400">
          <a:solidFill>
            <a:schemeClr val="tx2"/>
          </a:solidFill>
          <a:latin typeface="Arial" charset="0"/>
        </a:defRPr>
      </a:lvl8pPr>
      <a:lvl9pPr marL="451486" algn="ctr" defTabSz="914337" rtl="0" fontAlgn="base">
        <a:spcBef>
          <a:spcPct val="0"/>
        </a:spcBef>
        <a:spcAft>
          <a:spcPct val="0"/>
        </a:spcAft>
        <a:defRPr sz="4400">
          <a:solidFill>
            <a:schemeClr val="tx2"/>
          </a:solidFill>
          <a:latin typeface="Arial" charset="0"/>
        </a:defRPr>
      </a:lvl9pPr>
    </p:titleStyle>
    <p:bodyStyle>
      <a:lvl1pPr marL="342655" indent="-342655" algn="l" defTabSz="913910"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337" indent="-285628" algn="l" defTabSz="913910"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2510" indent="-228109" algn="l" defTabSz="913910"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599710" indent="-228109" algn="l" defTabSz="913910"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6911" indent="-228109" algn="l" defTabSz="913910"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170029" indent="-228487" algn="l" defTabSz="914337" rtl="0" fontAlgn="base">
        <a:spcBef>
          <a:spcPct val="20000"/>
        </a:spcBef>
        <a:spcAft>
          <a:spcPct val="0"/>
        </a:spcAft>
        <a:buChar char="»"/>
        <a:defRPr sz="2000">
          <a:solidFill>
            <a:schemeClr val="tx1"/>
          </a:solidFill>
          <a:latin typeface="+mn-lt"/>
        </a:defRPr>
      </a:lvl6pPr>
      <a:lvl7pPr marL="2282901" indent="-228487" algn="l" defTabSz="914337" rtl="0" fontAlgn="base">
        <a:spcBef>
          <a:spcPct val="20000"/>
        </a:spcBef>
        <a:spcAft>
          <a:spcPct val="0"/>
        </a:spcAft>
        <a:buChar char="»"/>
        <a:defRPr sz="2000">
          <a:solidFill>
            <a:schemeClr val="tx1"/>
          </a:solidFill>
          <a:latin typeface="+mn-lt"/>
        </a:defRPr>
      </a:lvl7pPr>
      <a:lvl8pPr marL="2395772" indent="-228487" algn="l" defTabSz="914337" rtl="0" fontAlgn="base">
        <a:spcBef>
          <a:spcPct val="20000"/>
        </a:spcBef>
        <a:spcAft>
          <a:spcPct val="0"/>
        </a:spcAft>
        <a:buChar char="»"/>
        <a:defRPr sz="2000">
          <a:solidFill>
            <a:schemeClr val="tx1"/>
          </a:solidFill>
          <a:latin typeface="+mn-lt"/>
        </a:defRPr>
      </a:lvl8pPr>
      <a:lvl9pPr marL="2508643" indent="-228487" algn="l" defTabSz="914337" rtl="0" fontAlgn="base">
        <a:spcBef>
          <a:spcPct val="20000"/>
        </a:spcBef>
        <a:spcAft>
          <a:spcPct val="0"/>
        </a:spcAft>
        <a:buChar char="»"/>
        <a:defRPr sz="2000">
          <a:solidFill>
            <a:schemeClr val="tx1"/>
          </a:solidFill>
          <a:latin typeface="+mn-lt"/>
        </a:defRPr>
      </a:lvl9pPr>
    </p:bodyStyle>
    <p:otherStyle>
      <a:defPPr>
        <a:defRPr lang="en-US"/>
      </a:defPPr>
      <a:lvl1pPr marL="0" algn="l" defTabSz="225743" rtl="0" eaLnBrk="1" latinLnBrk="0" hangingPunct="1">
        <a:defRPr sz="400" kern="1200">
          <a:solidFill>
            <a:schemeClr val="tx1"/>
          </a:solidFill>
          <a:latin typeface="+mn-lt"/>
          <a:ea typeface="+mn-ea"/>
          <a:cs typeface="+mn-cs"/>
        </a:defRPr>
      </a:lvl1pPr>
      <a:lvl2pPr marL="112871" algn="l" defTabSz="225743" rtl="0" eaLnBrk="1" latinLnBrk="0" hangingPunct="1">
        <a:defRPr sz="400" kern="1200">
          <a:solidFill>
            <a:schemeClr val="tx1"/>
          </a:solidFill>
          <a:latin typeface="+mn-lt"/>
          <a:ea typeface="+mn-ea"/>
          <a:cs typeface="+mn-cs"/>
        </a:defRPr>
      </a:lvl2pPr>
      <a:lvl3pPr marL="225743" algn="l" defTabSz="225743" rtl="0" eaLnBrk="1" latinLnBrk="0" hangingPunct="1">
        <a:defRPr sz="400" kern="1200">
          <a:solidFill>
            <a:schemeClr val="tx1"/>
          </a:solidFill>
          <a:latin typeface="+mn-lt"/>
          <a:ea typeface="+mn-ea"/>
          <a:cs typeface="+mn-cs"/>
        </a:defRPr>
      </a:lvl3pPr>
      <a:lvl4pPr marL="338614" algn="l" defTabSz="225743" rtl="0" eaLnBrk="1" latinLnBrk="0" hangingPunct="1">
        <a:defRPr sz="400" kern="1200">
          <a:solidFill>
            <a:schemeClr val="tx1"/>
          </a:solidFill>
          <a:latin typeface="+mn-lt"/>
          <a:ea typeface="+mn-ea"/>
          <a:cs typeface="+mn-cs"/>
        </a:defRPr>
      </a:lvl4pPr>
      <a:lvl5pPr marL="451486" algn="l" defTabSz="225743" rtl="0" eaLnBrk="1" latinLnBrk="0" hangingPunct="1">
        <a:defRPr sz="400" kern="1200">
          <a:solidFill>
            <a:schemeClr val="tx1"/>
          </a:solidFill>
          <a:latin typeface="+mn-lt"/>
          <a:ea typeface="+mn-ea"/>
          <a:cs typeface="+mn-cs"/>
        </a:defRPr>
      </a:lvl5pPr>
      <a:lvl6pPr marL="564357" algn="l" defTabSz="225743" rtl="0" eaLnBrk="1" latinLnBrk="0" hangingPunct="1">
        <a:defRPr sz="400" kern="1200">
          <a:solidFill>
            <a:schemeClr val="tx1"/>
          </a:solidFill>
          <a:latin typeface="+mn-lt"/>
          <a:ea typeface="+mn-ea"/>
          <a:cs typeface="+mn-cs"/>
        </a:defRPr>
      </a:lvl6pPr>
      <a:lvl7pPr marL="677227" algn="l" defTabSz="225743" rtl="0" eaLnBrk="1" latinLnBrk="0" hangingPunct="1">
        <a:defRPr sz="400" kern="1200">
          <a:solidFill>
            <a:schemeClr val="tx1"/>
          </a:solidFill>
          <a:latin typeface="+mn-lt"/>
          <a:ea typeface="+mn-ea"/>
          <a:cs typeface="+mn-cs"/>
        </a:defRPr>
      </a:lvl7pPr>
      <a:lvl8pPr marL="790100" algn="l" defTabSz="225743" rtl="0" eaLnBrk="1" latinLnBrk="0" hangingPunct="1">
        <a:defRPr sz="400" kern="1200">
          <a:solidFill>
            <a:schemeClr val="tx1"/>
          </a:solidFill>
          <a:latin typeface="+mn-lt"/>
          <a:ea typeface="+mn-ea"/>
          <a:cs typeface="+mn-cs"/>
        </a:defRPr>
      </a:lvl8pPr>
      <a:lvl9pPr marL="902970" algn="l" defTabSz="225743" rtl="0" eaLnBrk="1" latinLnBrk="0" hangingPunct="1">
        <a:defRPr sz="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jpeg"/><Relationship Id="rId1" Type="http://schemas.openxmlformats.org/officeDocument/2006/relationships/slideLayout" Target="../slideLayouts/slideLayout17.xml"/><Relationship Id="rId2" Type="http://schemas.openxmlformats.org/officeDocument/2006/relationships/image" Target="../media/image26.wm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 Id="rId3"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hyperlink" Target="http://www.glims.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3.xml"/><Relationship Id="rId2" Type="http://schemas.openxmlformats.org/officeDocument/2006/relationships/image" Target="../media/image5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png"/><Relationship Id="rId7" Type="http://schemas.openxmlformats.org/officeDocument/2006/relationships/image" Target="../media/image64.png"/><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sm2012.lternet.edu/working-groups/resilience-and-sustainability-complex-mountain-landscape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5.jpeg"/><Relationship Id="rId3"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5.jpeg"/><Relationship Id="rId3"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69.jpe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0.jpeg"/><Relationship Id="rId3" Type="http://schemas.openxmlformats.org/officeDocument/2006/relationships/image" Target="../media/image7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e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jpeg"/><Relationship Id="rId8" Type="http://schemas.openxmlformats.org/officeDocument/2006/relationships/image" Target="../media/image80.jpeg"/><Relationship Id="rId9"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marr_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2313"/>
            <a:ext cx="9144000" cy="6096000"/>
          </a:xfrm>
          <a:prstGeom prst="rect">
            <a:avLst/>
          </a:prstGeom>
          <a:noFill/>
          <a:extLst>
            <a:ext uri="{909E8E84-426E-40dd-AFC4-6F175D3DCCD1}">
              <a14:hiddenFill xmlns:a14="http://schemas.microsoft.com/office/drawing/2010/main">
                <a:solidFill>
                  <a:srgbClr val="FFFFFF"/>
                </a:solidFill>
              </a14:hiddenFill>
            </a:ext>
          </a:extLst>
        </p:spPr>
      </p:pic>
      <p:grpSp>
        <p:nvGrpSpPr>
          <p:cNvPr id="153603" name="Group 3"/>
          <p:cNvGrpSpPr>
            <a:grpSpLocks/>
          </p:cNvGrpSpPr>
          <p:nvPr/>
        </p:nvGrpSpPr>
        <p:grpSpPr bwMode="auto">
          <a:xfrm>
            <a:off x="0" y="4763"/>
            <a:ext cx="9144000" cy="828675"/>
            <a:chOff x="0" y="6"/>
            <a:chExt cx="5760" cy="522"/>
          </a:xfrm>
        </p:grpSpPr>
        <p:pic>
          <p:nvPicPr>
            <p:cNvPr id="153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6"/>
              <a:ext cx="4656"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3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
              <a:ext cx="723"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3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1" y="6"/>
              <a:ext cx="439"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53607" name="Text Box 7"/>
          <p:cNvSpPr txBox="1">
            <a:spLocks noChangeArrowheads="1"/>
          </p:cNvSpPr>
          <p:nvPr/>
        </p:nvSpPr>
        <p:spPr bwMode="auto">
          <a:xfrm>
            <a:off x="838200" y="1066800"/>
            <a:ext cx="76355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000000"/>
                </a:solidFill>
              </a:rPr>
              <a:t>Establishing the International Mountain </a:t>
            </a:r>
            <a:endParaRPr lang="en-US" sz="3600" dirty="0" smtClean="0">
              <a:solidFill>
                <a:srgbClr val="000000"/>
              </a:solidFill>
            </a:endParaRPr>
          </a:p>
          <a:p>
            <a:r>
              <a:rPr lang="en-US" sz="3600" dirty="0" smtClean="0">
                <a:solidFill>
                  <a:srgbClr val="000000"/>
                </a:solidFill>
              </a:rPr>
              <a:t>LTER </a:t>
            </a:r>
            <a:r>
              <a:rPr lang="en-US" sz="3600" dirty="0">
                <a:solidFill>
                  <a:srgbClr val="000000"/>
                </a:solidFill>
              </a:rPr>
              <a:t>Network </a:t>
            </a:r>
            <a:endParaRPr lang="en-US" sz="3600" dirty="0"/>
          </a:p>
        </p:txBody>
      </p:sp>
      <p:sp>
        <p:nvSpPr>
          <p:cNvPr id="153608" name="Text Box 8"/>
          <p:cNvSpPr txBox="1">
            <a:spLocks noChangeArrowheads="1"/>
          </p:cNvSpPr>
          <p:nvPr/>
        </p:nvSpPr>
        <p:spPr bwMode="auto">
          <a:xfrm>
            <a:off x="971600" y="2492896"/>
            <a:ext cx="57145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800" dirty="0"/>
              <a:t>Mark Williams, University of Colorado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21" y="1188750"/>
            <a:ext cx="4363368" cy="3878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323528" y="5741920"/>
            <a:ext cx="7776864" cy="1107996"/>
          </a:xfrm>
          <a:prstGeom prst="rect">
            <a:avLst/>
          </a:prstGeom>
        </p:spPr>
        <p:txBody>
          <a:bodyPr wrap="square">
            <a:spAutoFit/>
          </a:bodyPr>
          <a:lstStyle/>
          <a:p>
            <a:pPr lvl="0"/>
            <a:r>
              <a:rPr lang="en-GB" dirty="0" err="1">
                <a:solidFill>
                  <a:srgbClr val="000000"/>
                </a:solidFill>
              </a:rPr>
              <a:t>Filippa</a:t>
            </a:r>
            <a:r>
              <a:rPr lang="en-GB" dirty="0">
                <a:solidFill>
                  <a:srgbClr val="000000"/>
                </a:solidFill>
              </a:rPr>
              <a:t> G., </a:t>
            </a:r>
            <a:r>
              <a:rPr lang="en-GB" dirty="0" err="1">
                <a:solidFill>
                  <a:srgbClr val="000000"/>
                </a:solidFill>
              </a:rPr>
              <a:t>Freppaz</a:t>
            </a:r>
            <a:r>
              <a:rPr lang="en-GB" dirty="0">
                <a:solidFill>
                  <a:srgbClr val="000000"/>
                </a:solidFill>
              </a:rPr>
              <a:t> M., Williams M.W., </a:t>
            </a:r>
            <a:r>
              <a:rPr lang="en-GB" dirty="0" err="1">
                <a:solidFill>
                  <a:srgbClr val="000000"/>
                </a:solidFill>
              </a:rPr>
              <a:t>Zanini</a:t>
            </a:r>
            <a:r>
              <a:rPr lang="en-GB" dirty="0">
                <a:solidFill>
                  <a:srgbClr val="000000"/>
                </a:solidFill>
              </a:rPr>
              <a:t> E. (2010) Major element chemistry in inner alpine </a:t>
            </a:r>
            <a:r>
              <a:rPr lang="en-GB" dirty="0" err="1">
                <a:solidFill>
                  <a:srgbClr val="000000"/>
                </a:solidFill>
              </a:rPr>
              <a:t>snowpacks</a:t>
            </a:r>
            <a:r>
              <a:rPr lang="en-GB" dirty="0">
                <a:solidFill>
                  <a:srgbClr val="000000"/>
                </a:solidFill>
              </a:rPr>
              <a:t> (</a:t>
            </a:r>
            <a:r>
              <a:rPr lang="en-GB" dirty="0" err="1">
                <a:solidFill>
                  <a:srgbClr val="000000"/>
                </a:solidFill>
              </a:rPr>
              <a:t>Aosta</a:t>
            </a:r>
            <a:r>
              <a:rPr lang="en-GB" dirty="0">
                <a:solidFill>
                  <a:srgbClr val="000000"/>
                </a:solidFill>
              </a:rPr>
              <a:t> valley Region, NW Italy) Cold Regions Science and Technology. doi:10.1016/j.coldregions.2010.07.005</a:t>
            </a:r>
            <a:endParaRPr lang="it-IT" dirty="0">
              <a:solidFill>
                <a:srgbClr val="000000"/>
              </a:solidFill>
            </a:endParaRPr>
          </a:p>
          <a:p>
            <a:endParaRPr lang="it-IT" sz="1200" dirty="0"/>
          </a:p>
        </p:txBody>
      </p:sp>
      <p:pic>
        <p:nvPicPr>
          <p:cNvPr id="7171" name="Picture 3" descr="D:\Immagini\Qui Montagne VdA - Camisasca\27Nivologia 04_20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0682" y="913778"/>
            <a:ext cx="2952328" cy="44284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8908" y="335183"/>
            <a:ext cx="8430162" cy="646331"/>
          </a:xfrm>
          <a:prstGeom prst="rect">
            <a:avLst/>
          </a:prstGeom>
          <a:noFill/>
        </p:spPr>
        <p:txBody>
          <a:bodyPr wrap="none" rtlCol="0">
            <a:spAutoFit/>
          </a:bodyPr>
          <a:lstStyle/>
          <a:p>
            <a:r>
              <a:rPr lang="en-US" sz="3600" dirty="0" smtClean="0">
                <a:solidFill>
                  <a:srgbClr val="000000"/>
                </a:solidFill>
              </a:rPr>
              <a:t>Snow chemistry: </a:t>
            </a:r>
            <a:r>
              <a:rPr lang="en-US" sz="3600" dirty="0" err="1" smtClean="0">
                <a:solidFill>
                  <a:srgbClr val="000000"/>
                </a:solidFill>
              </a:rPr>
              <a:t>Aosta</a:t>
            </a:r>
            <a:r>
              <a:rPr lang="en-US" sz="3600" dirty="0" smtClean="0">
                <a:solidFill>
                  <a:srgbClr val="000000"/>
                </a:solidFill>
              </a:rPr>
              <a:t> Valley near Mt Blanc</a:t>
            </a:r>
            <a:endParaRPr lang="en-US" sz="3600" dirty="0">
              <a:solidFill>
                <a:srgbClr val="000000"/>
              </a:solidFill>
            </a:endParaRPr>
          </a:p>
        </p:txBody>
      </p:sp>
    </p:spTree>
    <p:extLst>
      <p:ext uri="{BB962C8B-B14F-4D97-AF65-F5344CB8AC3E}">
        <p14:creationId xmlns:p14="http://schemas.microsoft.com/office/powerpoint/2010/main" val="663946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1520" y="299583"/>
            <a:ext cx="4608512" cy="3539431"/>
          </a:xfrm>
          <a:prstGeom prst="rect">
            <a:avLst/>
          </a:prstGeom>
        </p:spPr>
        <p:txBody>
          <a:bodyPr wrap="square">
            <a:spAutoFit/>
          </a:bodyPr>
          <a:lstStyle/>
          <a:p>
            <a:r>
              <a:rPr lang="en-GB" sz="2800" b="1" dirty="0" smtClean="0">
                <a:solidFill>
                  <a:srgbClr val="000000"/>
                </a:solidFill>
              </a:rPr>
              <a:t>Avalanches and soil formation</a:t>
            </a:r>
          </a:p>
          <a:p>
            <a:pPr marL="342900" indent="-342900">
              <a:buFont typeface="Wingdings" pitchFamily="2" charset="2"/>
              <a:buChar char="§"/>
            </a:pPr>
            <a:endParaRPr lang="en-GB" sz="2400" dirty="0"/>
          </a:p>
          <a:p>
            <a:pPr marL="342900" indent="-342900">
              <a:buFont typeface="Wingdings" pitchFamily="2" charset="2"/>
              <a:buChar char="§"/>
            </a:pPr>
            <a:r>
              <a:rPr lang="en-GB" sz="2400" dirty="0" smtClean="0">
                <a:solidFill>
                  <a:srgbClr val="000000"/>
                </a:solidFill>
              </a:rPr>
              <a:t>Avalanches can transport soil and sediment over an </a:t>
            </a:r>
            <a:r>
              <a:rPr lang="en-GB" sz="2400" dirty="0" err="1" smtClean="0">
                <a:solidFill>
                  <a:srgbClr val="000000"/>
                </a:solidFill>
              </a:rPr>
              <a:t>elevational</a:t>
            </a:r>
            <a:r>
              <a:rPr lang="en-GB" sz="2400" dirty="0" smtClean="0">
                <a:solidFill>
                  <a:srgbClr val="000000"/>
                </a:solidFill>
              </a:rPr>
              <a:t> range of 1,000 m or more. </a:t>
            </a:r>
          </a:p>
          <a:p>
            <a:pPr marL="342900" indent="-342900">
              <a:buFont typeface="Wingdings" pitchFamily="2" charset="2"/>
              <a:buChar char="§"/>
            </a:pPr>
            <a:r>
              <a:rPr lang="en-GB" sz="2400" dirty="0" smtClean="0">
                <a:solidFill>
                  <a:srgbClr val="000000"/>
                </a:solidFill>
              </a:rPr>
              <a:t>Soil formation? C-N cycling?</a:t>
            </a:r>
          </a:p>
          <a:p>
            <a:pPr marL="342900" indent="-342900">
              <a:buFont typeface="Wingdings" pitchFamily="2" charset="2"/>
              <a:buChar char="§"/>
            </a:pPr>
            <a:endParaRPr lang="en-GB" sz="2400" dirty="0"/>
          </a:p>
        </p:txBody>
      </p:sp>
      <p:pic>
        <p:nvPicPr>
          <p:cNvPr id="1026" name="Picture 2" descr="D:\Immagini\Val Ferret marzo 2007\DSC_016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86332" y="134639"/>
            <a:ext cx="4189127" cy="631869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jodel\Lavori\presentazioni\Basilea\Foto Eli\20090519_MSX_Deposito_Marghe-Alessandro\DSCN32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714" y="3717032"/>
            <a:ext cx="3566372" cy="267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69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7" descr="DSC064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54" y="1196975"/>
            <a:ext cx="4096246" cy="307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8"/>
          <p:cNvSpPr txBox="1">
            <a:spLocks noChangeArrowheads="1"/>
          </p:cNvSpPr>
          <p:nvPr/>
        </p:nvSpPr>
        <p:spPr bwMode="auto">
          <a:xfrm>
            <a:off x="612775" y="3338513"/>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sz="2400">
                <a:solidFill>
                  <a:schemeClr val="bg1"/>
                </a:solidFill>
              </a:rPr>
              <a:t>March, 2007</a:t>
            </a:r>
          </a:p>
        </p:txBody>
      </p:sp>
      <p:pic>
        <p:nvPicPr>
          <p:cNvPr id="63496" name="Picture 11" descr="DSC06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793" y="1192212"/>
            <a:ext cx="4103283" cy="307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p:cNvSpPr/>
          <p:nvPr/>
        </p:nvSpPr>
        <p:spPr>
          <a:xfrm>
            <a:off x="448880" y="87015"/>
            <a:ext cx="8208912" cy="1200329"/>
          </a:xfrm>
          <a:prstGeom prst="rect">
            <a:avLst/>
          </a:prstGeom>
        </p:spPr>
        <p:txBody>
          <a:bodyPr wrap="square">
            <a:spAutoFit/>
          </a:bodyPr>
          <a:lstStyle/>
          <a:p>
            <a:pPr algn="just">
              <a:spcBef>
                <a:spcPct val="50000"/>
              </a:spcBef>
            </a:pPr>
            <a:r>
              <a:rPr lang="it-IT" sz="3600" b="1" dirty="0" err="1" smtClean="0">
                <a:solidFill>
                  <a:srgbClr val="000000"/>
                </a:solidFill>
              </a:rPr>
              <a:t>Avalanches</a:t>
            </a:r>
            <a:r>
              <a:rPr lang="it-IT" sz="3600" b="1" dirty="0" smtClean="0">
                <a:solidFill>
                  <a:srgbClr val="000000"/>
                </a:solidFill>
              </a:rPr>
              <a:t> an </a:t>
            </a:r>
            <a:r>
              <a:rPr lang="it-IT" sz="3600" b="1" dirty="0" err="1" smtClean="0">
                <a:solidFill>
                  <a:srgbClr val="000000"/>
                </a:solidFill>
              </a:rPr>
              <a:t>important</a:t>
            </a:r>
            <a:r>
              <a:rPr lang="it-IT" sz="3600" b="1" dirty="0" smtClean="0">
                <a:solidFill>
                  <a:srgbClr val="000000"/>
                </a:solidFill>
              </a:rPr>
              <a:t> </a:t>
            </a:r>
            <a:r>
              <a:rPr lang="it-IT" sz="3600" b="1" dirty="0" err="1" smtClean="0">
                <a:solidFill>
                  <a:srgbClr val="000000"/>
                </a:solidFill>
              </a:rPr>
              <a:t>soil</a:t>
            </a:r>
            <a:r>
              <a:rPr lang="it-IT" sz="3600" b="1" dirty="0" smtClean="0">
                <a:solidFill>
                  <a:srgbClr val="000000"/>
                </a:solidFill>
              </a:rPr>
              <a:t> </a:t>
            </a:r>
            <a:r>
              <a:rPr lang="it-IT" sz="3600" b="1" dirty="0" err="1" smtClean="0">
                <a:solidFill>
                  <a:srgbClr val="000000"/>
                </a:solidFill>
              </a:rPr>
              <a:t>forming</a:t>
            </a:r>
            <a:r>
              <a:rPr lang="it-IT" sz="3600" b="1" dirty="0" smtClean="0">
                <a:solidFill>
                  <a:srgbClr val="000000"/>
                </a:solidFill>
              </a:rPr>
              <a:t> </a:t>
            </a:r>
            <a:r>
              <a:rPr lang="it-IT" sz="3600" b="1" dirty="0" err="1" smtClean="0">
                <a:solidFill>
                  <a:srgbClr val="000000"/>
                </a:solidFill>
              </a:rPr>
              <a:t>factor</a:t>
            </a:r>
            <a:endParaRPr lang="it-IT" sz="3600" dirty="0">
              <a:solidFill>
                <a:srgbClr val="000000"/>
              </a:solidFill>
            </a:endParaRPr>
          </a:p>
        </p:txBody>
      </p:sp>
      <p:pic>
        <p:nvPicPr>
          <p:cNvPr id="12" name="Picture 2" descr="D:\jodel\Immagini\loghi\IPROMO\lns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4015" y="6381328"/>
            <a:ext cx="412628" cy="438418"/>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323528" y="5000998"/>
            <a:ext cx="7776864" cy="1200329"/>
          </a:xfrm>
          <a:prstGeom prst="rect">
            <a:avLst/>
          </a:prstGeom>
        </p:spPr>
        <p:txBody>
          <a:bodyPr wrap="square">
            <a:spAutoFit/>
          </a:bodyPr>
          <a:lstStyle/>
          <a:p>
            <a:pPr lvl="0"/>
            <a:r>
              <a:rPr lang="en-GB" dirty="0" err="1">
                <a:solidFill>
                  <a:srgbClr val="000000"/>
                </a:solidFill>
              </a:rPr>
              <a:t>Freppaz</a:t>
            </a:r>
            <a:r>
              <a:rPr lang="en-GB" dirty="0">
                <a:solidFill>
                  <a:srgbClr val="000000"/>
                </a:solidFill>
              </a:rPr>
              <a:t> M., </a:t>
            </a:r>
            <a:r>
              <a:rPr lang="en-GB" dirty="0" err="1">
                <a:solidFill>
                  <a:srgbClr val="000000"/>
                </a:solidFill>
              </a:rPr>
              <a:t>Godone</a:t>
            </a:r>
            <a:r>
              <a:rPr lang="en-GB" dirty="0">
                <a:solidFill>
                  <a:srgbClr val="000000"/>
                </a:solidFill>
              </a:rPr>
              <a:t> G., </a:t>
            </a:r>
            <a:r>
              <a:rPr lang="en-GB" dirty="0" err="1">
                <a:solidFill>
                  <a:srgbClr val="000000"/>
                </a:solidFill>
              </a:rPr>
              <a:t>Filippa</a:t>
            </a:r>
            <a:r>
              <a:rPr lang="en-GB" dirty="0">
                <a:solidFill>
                  <a:srgbClr val="000000"/>
                </a:solidFill>
              </a:rPr>
              <a:t> G., </a:t>
            </a:r>
            <a:r>
              <a:rPr lang="en-GB" dirty="0" err="1">
                <a:solidFill>
                  <a:srgbClr val="000000"/>
                </a:solidFill>
              </a:rPr>
              <a:t>Maggioni</a:t>
            </a:r>
            <a:r>
              <a:rPr lang="en-GB" dirty="0">
                <a:solidFill>
                  <a:srgbClr val="000000"/>
                </a:solidFill>
              </a:rPr>
              <a:t> M., </a:t>
            </a:r>
            <a:r>
              <a:rPr lang="en-GB" dirty="0" err="1">
                <a:solidFill>
                  <a:srgbClr val="000000"/>
                </a:solidFill>
              </a:rPr>
              <a:t>Lunardi</a:t>
            </a:r>
            <a:r>
              <a:rPr lang="en-GB" dirty="0">
                <a:solidFill>
                  <a:srgbClr val="000000"/>
                </a:solidFill>
              </a:rPr>
              <a:t> S., Williams M.W., </a:t>
            </a:r>
            <a:r>
              <a:rPr lang="en-GB" dirty="0" err="1">
                <a:solidFill>
                  <a:srgbClr val="000000"/>
                </a:solidFill>
              </a:rPr>
              <a:t>Zanini</a:t>
            </a:r>
            <a:r>
              <a:rPr lang="en-GB" dirty="0">
                <a:solidFill>
                  <a:srgbClr val="000000"/>
                </a:solidFill>
              </a:rPr>
              <a:t> E. (2010) Soil Erosion Caused by Snow Avalanches: a Case Study in the </a:t>
            </a:r>
            <a:r>
              <a:rPr lang="en-GB" dirty="0" err="1">
                <a:solidFill>
                  <a:srgbClr val="000000"/>
                </a:solidFill>
              </a:rPr>
              <a:t>Aosta</a:t>
            </a:r>
            <a:r>
              <a:rPr lang="en-GB" dirty="0">
                <a:solidFill>
                  <a:srgbClr val="000000"/>
                </a:solidFill>
              </a:rPr>
              <a:t> Valley (NW Italy). Arctic, Antarctic, and Alpine Research, Vol. 42, No. </a:t>
            </a:r>
            <a:r>
              <a:rPr lang="en-GB" dirty="0" smtClean="0">
                <a:solidFill>
                  <a:srgbClr val="000000"/>
                </a:solidFill>
              </a:rPr>
              <a:t>4: 412–421</a:t>
            </a:r>
            <a:endParaRPr lang="it-IT" dirty="0">
              <a:solidFill>
                <a:srgbClr val="000000"/>
              </a:solidFill>
            </a:endParaRPr>
          </a:p>
          <a:p>
            <a:endParaRPr lang="it-IT" dirty="0">
              <a:solidFill>
                <a:srgbClr val="000000"/>
              </a:solidFill>
            </a:endParaRPr>
          </a:p>
        </p:txBody>
      </p:sp>
    </p:spTree>
    <p:extLst>
      <p:ext uri="{BB962C8B-B14F-4D97-AF65-F5344CB8AC3E}">
        <p14:creationId xmlns:p14="http://schemas.microsoft.com/office/powerpoint/2010/main" val="3840999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3" name="TextBox 2"/>
          <p:cNvSpPr txBox="1"/>
          <p:nvPr/>
        </p:nvSpPr>
        <p:spPr>
          <a:xfrm>
            <a:off x="970186" y="105851"/>
            <a:ext cx="6857391" cy="646331"/>
          </a:xfrm>
          <a:prstGeom prst="rect">
            <a:avLst/>
          </a:prstGeom>
          <a:solidFill>
            <a:srgbClr val="FFFFFF"/>
          </a:solidFill>
        </p:spPr>
        <p:txBody>
          <a:bodyPr wrap="none" rtlCol="0">
            <a:spAutoFit/>
          </a:bodyPr>
          <a:lstStyle/>
          <a:p>
            <a:r>
              <a:rPr lang="en-US" sz="3600" dirty="0" smtClean="0"/>
              <a:t>NWT LTER: Snow/plant interactions</a:t>
            </a:r>
            <a:endParaRPr lang="en-US" sz="3600" dirty="0"/>
          </a:p>
        </p:txBody>
      </p:sp>
    </p:spTree>
    <p:extLst>
      <p:ext uri="{BB962C8B-B14F-4D97-AF65-F5344CB8AC3E}">
        <p14:creationId xmlns:p14="http://schemas.microsoft.com/office/powerpoint/2010/main" val="26948774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25538"/>
            <a:ext cx="7416800" cy="211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Oval 7"/>
          <p:cNvSpPr>
            <a:spLocks noChangeArrowheads="1"/>
          </p:cNvSpPr>
          <p:nvPr/>
        </p:nvSpPr>
        <p:spPr bwMode="auto">
          <a:xfrm>
            <a:off x="4140200" y="1700213"/>
            <a:ext cx="936625" cy="36036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605" name="Oval 8"/>
          <p:cNvSpPr>
            <a:spLocks noChangeArrowheads="1"/>
          </p:cNvSpPr>
          <p:nvPr/>
        </p:nvSpPr>
        <p:spPr bwMode="auto">
          <a:xfrm>
            <a:off x="5651500" y="1700213"/>
            <a:ext cx="1225550" cy="36036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606" name="Oval 9"/>
          <p:cNvSpPr>
            <a:spLocks noChangeArrowheads="1"/>
          </p:cNvSpPr>
          <p:nvPr/>
        </p:nvSpPr>
        <p:spPr bwMode="auto">
          <a:xfrm>
            <a:off x="7092950" y="1700213"/>
            <a:ext cx="1223963" cy="36036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607" name="Text Box 11"/>
          <p:cNvSpPr txBox="1">
            <a:spLocks noChangeArrowheads="1"/>
          </p:cNvSpPr>
          <p:nvPr/>
        </p:nvSpPr>
        <p:spPr bwMode="auto">
          <a:xfrm>
            <a:off x="740869" y="175480"/>
            <a:ext cx="771891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sz="2800" b="1" dirty="0" err="1"/>
              <a:t>Saddle</a:t>
            </a:r>
            <a:r>
              <a:rPr lang="it-IT" sz="2800" b="1" dirty="0"/>
              <a:t> </a:t>
            </a:r>
            <a:r>
              <a:rPr lang="it-IT" sz="2800" b="1" dirty="0" err="1"/>
              <a:t>Snow</a:t>
            </a:r>
            <a:r>
              <a:rPr lang="it-IT" sz="2800" b="1" dirty="0"/>
              <a:t> </a:t>
            </a:r>
            <a:r>
              <a:rPr lang="it-IT" sz="2800" b="1" dirty="0" smtClean="0"/>
              <a:t>Fence Experiment: 16 </a:t>
            </a:r>
            <a:r>
              <a:rPr lang="it-IT" sz="2800" b="1" dirty="0" err="1" smtClean="0"/>
              <a:t>years</a:t>
            </a:r>
            <a:endParaRPr lang="it-IT" sz="2800" b="1" dirty="0" smtClean="0"/>
          </a:p>
          <a:p>
            <a:pPr eaLnBrk="1" hangingPunct="1">
              <a:spcBef>
                <a:spcPct val="50000"/>
              </a:spcBef>
            </a:pPr>
            <a:r>
              <a:rPr lang="it-IT" sz="2800" b="1" dirty="0" err="1" smtClean="0"/>
              <a:t>Does</a:t>
            </a:r>
            <a:r>
              <a:rPr lang="it-IT" sz="2800" b="1" dirty="0" smtClean="0"/>
              <a:t> </a:t>
            </a:r>
            <a:r>
              <a:rPr lang="it-IT" sz="2800" b="1" dirty="0" err="1" smtClean="0"/>
              <a:t>snow</a:t>
            </a:r>
            <a:r>
              <a:rPr lang="it-IT" sz="2800" b="1" dirty="0" smtClean="0"/>
              <a:t> </a:t>
            </a:r>
            <a:r>
              <a:rPr lang="it-IT" sz="2800" b="1" dirty="0" err="1"/>
              <a:t>a</a:t>
            </a:r>
            <a:r>
              <a:rPr lang="it-IT" sz="2800" b="1" dirty="0" err="1" smtClean="0"/>
              <a:t>ffect</a:t>
            </a:r>
            <a:r>
              <a:rPr lang="it-IT" sz="2800" b="1" dirty="0" smtClean="0"/>
              <a:t> </a:t>
            </a:r>
            <a:r>
              <a:rPr lang="it-IT" sz="2800" b="1" dirty="0" err="1" smtClean="0"/>
              <a:t>soil</a:t>
            </a:r>
            <a:r>
              <a:rPr lang="it-IT" sz="2800" b="1" dirty="0" smtClean="0"/>
              <a:t> </a:t>
            </a:r>
            <a:r>
              <a:rPr lang="it-IT" sz="2800" b="1" dirty="0" err="1" smtClean="0"/>
              <a:t>formation</a:t>
            </a:r>
            <a:r>
              <a:rPr lang="it-IT" sz="2800" b="1" dirty="0" smtClean="0"/>
              <a:t>?</a:t>
            </a:r>
            <a:endParaRPr lang="it-IT" sz="2800" b="1" dirty="0"/>
          </a:p>
        </p:txBody>
      </p:sp>
      <p:pic>
        <p:nvPicPr>
          <p:cNvPr id="25608" name="Picture 15" descr="23 settembre 2009 NIWOT RIDGE 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3429000"/>
            <a:ext cx="40640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7" descr="logoLN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2" y="6042025"/>
            <a:ext cx="6937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50" y="5876925"/>
            <a:ext cx="7143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30 settembre 2009 NIWOT RIDGE 0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033" y="3429000"/>
            <a:ext cx="3943063" cy="295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14171"/>
      </p:ext>
    </p:extLst>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9" name="Group 5"/>
          <p:cNvGrpSpPr>
            <a:grpSpLocks/>
          </p:cNvGrpSpPr>
          <p:nvPr/>
        </p:nvGrpSpPr>
        <p:grpSpPr bwMode="auto">
          <a:xfrm>
            <a:off x="85728" y="1052736"/>
            <a:ext cx="4270248" cy="4320480"/>
            <a:chOff x="2950" y="8546"/>
            <a:chExt cx="5204" cy="5204"/>
          </a:xfrm>
        </p:grpSpPr>
        <p:pic>
          <p:nvPicPr>
            <p:cNvPr id="29712" name="Picture 6" descr="to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 y="8546"/>
              <a:ext cx="5204" cy="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Text Box 7"/>
            <p:cNvSpPr txBox="1">
              <a:spLocks noChangeArrowheads="1"/>
            </p:cNvSpPr>
            <p:nvPr/>
          </p:nvSpPr>
          <p:spPr bwMode="auto">
            <a:xfrm>
              <a:off x="3654" y="8978"/>
              <a:ext cx="414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it-IT" sz="1000">
                  <a:latin typeface="Calibri" pitchFamily="34" charset="0"/>
                </a:rPr>
                <a:t>    </a:t>
              </a:r>
            </a:p>
            <a:p>
              <a:pPr eaLnBrk="1" hangingPunct="1">
                <a:spcAft>
                  <a:spcPts val="1000"/>
                </a:spcAft>
              </a:pPr>
              <a:r>
                <a:rPr lang="it-IT" sz="1000">
                  <a:latin typeface="Calibri" pitchFamily="34" charset="0"/>
                </a:rPr>
                <a:t>      bc         a          b           bc         c           a        </a:t>
              </a:r>
              <a:endParaRPr lang="it-IT"/>
            </a:p>
          </p:txBody>
        </p:sp>
      </p:grpSp>
      <p:pic>
        <p:nvPicPr>
          <p:cNvPr id="29708" name="Picture 2" descr="D:\jodel\Lavori\articoli\ARTICOLI NON PUBBLICATI ISI\Snow manipulation NWT\Paper\Grafici 15 4 11\top N\Biomass.Nt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376719"/>
            <a:ext cx="4176464"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7" descr="logoLN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6042025"/>
            <a:ext cx="6937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1763688" y="1052736"/>
            <a:ext cx="1440160" cy="657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extBox 1"/>
          <p:cNvSpPr txBox="1"/>
          <p:nvPr/>
        </p:nvSpPr>
        <p:spPr>
          <a:xfrm>
            <a:off x="1144169" y="5373216"/>
            <a:ext cx="7999831" cy="1200329"/>
          </a:xfrm>
          <a:prstGeom prst="rect">
            <a:avLst/>
          </a:prstGeom>
          <a:noFill/>
        </p:spPr>
        <p:txBody>
          <a:bodyPr wrap="none" rtlCol="0">
            <a:spAutoFit/>
          </a:bodyPr>
          <a:lstStyle/>
          <a:p>
            <a:r>
              <a:rPr lang="en-US" dirty="0"/>
              <a:t>Michele </a:t>
            </a:r>
            <a:r>
              <a:rPr lang="en-US" dirty="0" err="1"/>
              <a:t>Freppaz</a:t>
            </a:r>
            <a:r>
              <a:rPr lang="en-US" dirty="0"/>
              <a:t>∗, Mark W. Williams, Timothy </a:t>
            </a:r>
            <a:r>
              <a:rPr lang="en-US" dirty="0" err="1"/>
              <a:t>Seastedt</a:t>
            </a:r>
            <a:r>
              <a:rPr lang="en-US" dirty="0"/>
              <a:t>, </a:t>
            </a:r>
            <a:r>
              <a:rPr lang="en-US" dirty="0" err="1"/>
              <a:t>Gianluca</a:t>
            </a:r>
            <a:r>
              <a:rPr lang="en-US" dirty="0"/>
              <a:t> </a:t>
            </a:r>
            <a:r>
              <a:rPr lang="en-US" dirty="0" err="1" smtClean="0"/>
              <a:t>Filippa</a:t>
            </a:r>
            <a:r>
              <a:rPr lang="en-US" dirty="0"/>
              <a:t>, </a:t>
            </a:r>
            <a:endParaRPr lang="en-US" dirty="0" smtClean="0"/>
          </a:p>
          <a:p>
            <a:r>
              <a:rPr lang="en-US" dirty="0" smtClean="0"/>
              <a:t>Response </a:t>
            </a:r>
            <a:r>
              <a:rPr lang="en-US" dirty="0"/>
              <a:t>of soil organic and inorganic nutrients in alpine soils to a 16-year factorial</a:t>
            </a:r>
          </a:p>
          <a:p>
            <a:r>
              <a:rPr lang="en-US" dirty="0"/>
              <a:t>snow and N-fertilization experiment, Colorado Front Range, USA, </a:t>
            </a:r>
            <a:endParaRPr lang="en-US" dirty="0" smtClean="0"/>
          </a:p>
          <a:p>
            <a:r>
              <a:rPr lang="en-US" dirty="0" smtClean="0"/>
              <a:t>Applied </a:t>
            </a:r>
            <a:r>
              <a:rPr lang="en-US" dirty="0"/>
              <a:t>Soil Ecology xx (2012) </a:t>
            </a:r>
            <a:r>
              <a:rPr lang="en-US" dirty="0" smtClean="0"/>
              <a:t>in press</a:t>
            </a:r>
          </a:p>
        </p:txBody>
      </p:sp>
      <p:sp>
        <p:nvSpPr>
          <p:cNvPr id="29704" name="CasellaDiTesto 2"/>
          <p:cNvSpPr txBox="1">
            <a:spLocks noChangeArrowheads="1"/>
          </p:cNvSpPr>
          <p:nvPr/>
        </p:nvSpPr>
        <p:spPr bwMode="auto">
          <a:xfrm>
            <a:off x="1403350" y="333375"/>
            <a:ext cx="6337300" cy="1815882"/>
          </a:xfrm>
          <a:prstGeom prst="rect">
            <a:avLst/>
          </a:prstGeom>
          <a:solidFill>
            <a:srgbClr val="FFFFFF"/>
          </a:solid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800" b="1" dirty="0" err="1" smtClean="0"/>
              <a:t>Differences</a:t>
            </a:r>
            <a:r>
              <a:rPr lang="it-IT" sz="2800" b="1" dirty="0" smtClean="0"/>
              <a:t> in </a:t>
            </a:r>
            <a:r>
              <a:rPr lang="it-IT" sz="2800" b="1" dirty="0" err="1" smtClean="0"/>
              <a:t>snow</a:t>
            </a:r>
            <a:r>
              <a:rPr lang="it-IT" sz="2800" b="1" dirty="0" smtClean="0"/>
              <a:t> </a:t>
            </a:r>
            <a:r>
              <a:rPr lang="it-IT" sz="2800" b="1" dirty="0" err="1" smtClean="0"/>
              <a:t>accumulation</a:t>
            </a:r>
            <a:r>
              <a:rPr lang="it-IT" sz="2800" b="1" dirty="0" smtClean="0"/>
              <a:t> </a:t>
            </a:r>
            <a:r>
              <a:rPr lang="it-IT" sz="2800" b="1" dirty="0" err="1" smtClean="0"/>
              <a:t>patterns</a:t>
            </a:r>
            <a:r>
              <a:rPr lang="it-IT" sz="2800" b="1" dirty="0" smtClean="0"/>
              <a:t> over 16 </a:t>
            </a:r>
            <a:r>
              <a:rPr lang="it-IT" sz="2800" b="1" dirty="0" err="1" smtClean="0"/>
              <a:t>years</a:t>
            </a:r>
            <a:r>
              <a:rPr lang="it-IT" sz="2800" b="1" dirty="0" smtClean="0"/>
              <a:t> </a:t>
            </a:r>
            <a:r>
              <a:rPr lang="it-IT" sz="2800" b="1" dirty="0" err="1" smtClean="0"/>
              <a:t>resulted</a:t>
            </a:r>
            <a:r>
              <a:rPr lang="it-IT" sz="2800" b="1" dirty="0" smtClean="0"/>
              <a:t> in large and </a:t>
            </a:r>
            <a:r>
              <a:rPr lang="it-IT" sz="2800" b="1" dirty="0" err="1" smtClean="0"/>
              <a:t>significant</a:t>
            </a:r>
            <a:r>
              <a:rPr lang="it-IT" sz="2800" b="1" dirty="0" smtClean="0"/>
              <a:t> </a:t>
            </a:r>
            <a:r>
              <a:rPr lang="it-IT" sz="2800" b="1" dirty="0" err="1" smtClean="0"/>
              <a:t>differences</a:t>
            </a:r>
            <a:r>
              <a:rPr lang="it-IT" sz="2800" b="1" dirty="0" smtClean="0"/>
              <a:t> in </a:t>
            </a:r>
            <a:r>
              <a:rPr lang="it-IT" sz="2800" b="1" dirty="0" err="1" smtClean="0"/>
              <a:t>soil</a:t>
            </a:r>
            <a:r>
              <a:rPr lang="it-IT" sz="2800" b="1" dirty="0" smtClean="0"/>
              <a:t> </a:t>
            </a:r>
            <a:r>
              <a:rPr lang="it-IT" sz="2800" b="1" dirty="0" err="1" smtClean="0"/>
              <a:t>nutrients</a:t>
            </a:r>
            <a:endParaRPr lang="it-IT" sz="2800" b="1" dirty="0"/>
          </a:p>
        </p:txBody>
      </p:sp>
    </p:spTree>
    <p:extLst>
      <p:ext uri="{BB962C8B-B14F-4D97-AF65-F5344CB8AC3E}">
        <p14:creationId xmlns:p14="http://schemas.microsoft.com/office/powerpoint/2010/main" val="219518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p:cNvGrpSpPr>
            <a:grpSpLocks/>
          </p:cNvGrpSpPr>
          <p:nvPr/>
        </p:nvGrpSpPr>
        <p:grpSpPr bwMode="auto">
          <a:xfrm>
            <a:off x="107504" y="379412"/>
            <a:ext cx="4536503" cy="4592790"/>
            <a:chOff x="2934" y="2966"/>
            <a:chExt cx="5204" cy="5204"/>
          </a:xfrm>
        </p:grpSpPr>
        <p:pic>
          <p:nvPicPr>
            <p:cNvPr id="11" name="Picture 3" descr="top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 y="2966"/>
              <a:ext cx="5204" cy="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3654" y="3398"/>
              <a:ext cx="414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it-IT" sz="1000" dirty="0">
                  <a:latin typeface="Calibri" pitchFamily="34" charset="0"/>
                </a:rPr>
                <a:t>    </a:t>
              </a:r>
            </a:p>
            <a:p>
              <a:pPr eaLnBrk="1" hangingPunct="1">
                <a:spcAft>
                  <a:spcPts val="1000"/>
                </a:spcAft>
              </a:pPr>
              <a:r>
                <a:rPr lang="it-IT" sz="1000" dirty="0">
                  <a:latin typeface="Calibri" pitchFamily="34" charset="0"/>
                </a:rPr>
                <a:t>      </a:t>
              </a:r>
              <a:r>
                <a:rPr lang="it-IT" sz="1000" dirty="0" err="1">
                  <a:latin typeface="Calibri" pitchFamily="34" charset="0"/>
                </a:rPr>
                <a:t>bc</a:t>
              </a:r>
              <a:r>
                <a:rPr lang="it-IT" sz="1000" dirty="0">
                  <a:latin typeface="Calibri" pitchFamily="34" charset="0"/>
                </a:rPr>
                <a:t>         a          b           </a:t>
              </a:r>
              <a:r>
                <a:rPr lang="it-IT" sz="1000" dirty="0" err="1">
                  <a:latin typeface="Calibri" pitchFamily="34" charset="0"/>
                </a:rPr>
                <a:t>bc</a:t>
              </a:r>
              <a:r>
                <a:rPr lang="it-IT" sz="1000" dirty="0">
                  <a:latin typeface="Calibri" pitchFamily="34" charset="0"/>
                </a:rPr>
                <a:t>         c           a        </a:t>
              </a:r>
              <a:endParaRPr lang="it-IT" dirty="0"/>
            </a:p>
          </p:txBody>
        </p:sp>
      </p:grpSp>
      <p:pic>
        <p:nvPicPr>
          <p:cNvPr id="13" name="Picture 3" descr="D:\jodel\Lavori\articoli\ARTICOLI NON PUBBLICATI ISI\Snow manipulation NWT\Paper\Grafici 15 4 11\top N\Biomass.Ct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723730"/>
            <a:ext cx="4248472"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p:cNvSpPr/>
          <p:nvPr/>
        </p:nvSpPr>
        <p:spPr>
          <a:xfrm>
            <a:off x="1763688" y="379412"/>
            <a:ext cx="1440160" cy="657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2"/>
          <p:cNvSpPr txBox="1">
            <a:spLocks noChangeArrowheads="1"/>
          </p:cNvSpPr>
          <p:nvPr/>
        </p:nvSpPr>
        <p:spPr bwMode="auto">
          <a:xfrm>
            <a:off x="1403350" y="333375"/>
            <a:ext cx="63373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b="1" dirty="0" smtClean="0"/>
              <a:t>NWT SNOW FENCE</a:t>
            </a:r>
            <a:endParaRPr lang="it-IT" sz="2000" b="1" dirty="0"/>
          </a:p>
        </p:txBody>
      </p:sp>
      <p:sp>
        <p:nvSpPr>
          <p:cNvPr id="17" name="Rettangolo 16"/>
          <p:cNvSpPr/>
          <p:nvPr/>
        </p:nvSpPr>
        <p:spPr>
          <a:xfrm>
            <a:off x="323528" y="5555864"/>
            <a:ext cx="8712968" cy="830997"/>
          </a:xfrm>
          <a:prstGeom prst="rect">
            <a:avLst/>
          </a:prstGeom>
        </p:spPr>
        <p:txBody>
          <a:bodyPr wrap="square">
            <a:spAutoFit/>
          </a:bodyPr>
          <a:lstStyle/>
          <a:p>
            <a:r>
              <a:rPr lang="it-IT" sz="1600" dirty="0" err="1" smtClean="0"/>
              <a:t>Freppaz</a:t>
            </a:r>
            <a:r>
              <a:rPr lang="it-IT" sz="1600" dirty="0" smtClean="0"/>
              <a:t> M, Williams MW, </a:t>
            </a:r>
            <a:r>
              <a:rPr lang="it-IT" sz="1600" dirty="0" err="1" smtClean="0"/>
              <a:t>Seastedt</a:t>
            </a:r>
            <a:r>
              <a:rPr lang="it-IT" sz="1600" dirty="0" smtClean="0"/>
              <a:t> T, Filippa G (2012) </a:t>
            </a:r>
            <a:r>
              <a:rPr lang="it-IT" sz="1600" dirty="0" err="1" smtClean="0"/>
              <a:t>Response</a:t>
            </a:r>
            <a:r>
              <a:rPr lang="it-IT" sz="1600" dirty="0" smtClean="0"/>
              <a:t> </a:t>
            </a:r>
            <a:r>
              <a:rPr lang="it-IT" sz="1600" dirty="0"/>
              <a:t>of </a:t>
            </a:r>
            <a:r>
              <a:rPr lang="it-IT" sz="1600" dirty="0" err="1"/>
              <a:t>soil</a:t>
            </a:r>
            <a:r>
              <a:rPr lang="it-IT" sz="1600" dirty="0"/>
              <a:t> </a:t>
            </a:r>
            <a:r>
              <a:rPr lang="it-IT" sz="1600" dirty="0" err="1"/>
              <a:t>organic</a:t>
            </a:r>
            <a:r>
              <a:rPr lang="it-IT" sz="1600" dirty="0"/>
              <a:t> and </a:t>
            </a:r>
            <a:r>
              <a:rPr lang="it-IT" sz="1600" dirty="0" err="1"/>
              <a:t>inorganic</a:t>
            </a:r>
            <a:r>
              <a:rPr lang="it-IT" sz="1600" dirty="0"/>
              <a:t> </a:t>
            </a:r>
            <a:r>
              <a:rPr lang="it-IT" sz="1600" dirty="0" err="1"/>
              <a:t>nutrients</a:t>
            </a:r>
            <a:r>
              <a:rPr lang="it-IT" sz="1600" dirty="0"/>
              <a:t> in alpine </a:t>
            </a:r>
            <a:r>
              <a:rPr lang="it-IT" sz="1600" dirty="0" err="1"/>
              <a:t>soils</a:t>
            </a:r>
            <a:r>
              <a:rPr lang="it-IT" sz="1600" dirty="0"/>
              <a:t> to a 16-year </a:t>
            </a:r>
            <a:r>
              <a:rPr lang="it-IT" sz="1600" dirty="0" err="1"/>
              <a:t>factorial</a:t>
            </a:r>
            <a:r>
              <a:rPr lang="it-IT" sz="1600" dirty="0"/>
              <a:t> </a:t>
            </a:r>
            <a:r>
              <a:rPr lang="it-IT" sz="1600" dirty="0" err="1"/>
              <a:t>snow</a:t>
            </a:r>
            <a:r>
              <a:rPr lang="it-IT" sz="1600" dirty="0"/>
              <a:t> and N-</a:t>
            </a:r>
            <a:r>
              <a:rPr lang="it-IT" sz="1600" dirty="0" err="1"/>
              <a:t>fertilization</a:t>
            </a:r>
            <a:r>
              <a:rPr lang="it-IT" sz="1600" dirty="0"/>
              <a:t> </a:t>
            </a:r>
            <a:r>
              <a:rPr lang="it-IT" sz="1600" dirty="0" err="1"/>
              <a:t>experiment</a:t>
            </a:r>
            <a:r>
              <a:rPr lang="it-IT" sz="1600" dirty="0"/>
              <a:t>, Colorado Front </a:t>
            </a:r>
            <a:r>
              <a:rPr lang="it-IT" sz="1600" dirty="0" err="1"/>
              <a:t>Range</a:t>
            </a:r>
            <a:r>
              <a:rPr lang="it-IT" sz="1600" dirty="0"/>
              <a:t>, </a:t>
            </a:r>
            <a:r>
              <a:rPr lang="it-IT" sz="1600" dirty="0" smtClean="0"/>
              <a:t>USA. </a:t>
            </a:r>
            <a:r>
              <a:rPr lang="it-IT" sz="1600" dirty="0" err="1" smtClean="0"/>
              <a:t>Appied</a:t>
            </a:r>
            <a:r>
              <a:rPr lang="it-IT" sz="1600" dirty="0" smtClean="0"/>
              <a:t> </a:t>
            </a:r>
            <a:r>
              <a:rPr lang="it-IT" sz="1600" dirty="0" err="1" smtClean="0"/>
              <a:t>Soil</a:t>
            </a:r>
            <a:r>
              <a:rPr lang="it-IT" sz="1600" dirty="0" smtClean="0"/>
              <a:t> </a:t>
            </a:r>
            <a:r>
              <a:rPr lang="it-IT" sz="1600" dirty="0" err="1" smtClean="0"/>
              <a:t>Ecology</a:t>
            </a:r>
            <a:r>
              <a:rPr lang="it-IT" sz="1600" dirty="0" smtClean="0"/>
              <a:t> 62: 131-141</a:t>
            </a:r>
            <a:endParaRPr lang="it-IT" sz="1600" dirty="0"/>
          </a:p>
        </p:txBody>
      </p:sp>
      <p:pic>
        <p:nvPicPr>
          <p:cNvPr id="2" name="Picture 1" descr="AGU 2007 filippa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29036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9" name="Picture 2" descr="Imag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Line 3"/>
          <p:cNvSpPr>
            <a:spLocks noChangeShapeType="1"/>
          </p:cNvSpPr>
          <p:nvPr/>
        </p:nvSpPr>
        <p:spPr bwMode="auto">
          <a:xfrm flipH="1" flipV="1">
            <a:off x="5181600" y="5410200"/>
            <a:ext cx="1143000" cy="76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460" name="Line 4"/>
          <p:cNvSpPr>
            <a:spLocks noChangeShapeType="1"/>
          </p:cNvSpPr>
          <p:nvPr/>
        </p:nvSpPr>
        <p:spPr bwMode="auto">
          <a:xfrm>
            <a:off x="2819400" y="4876800"/>
            <a:ext cx="914400" cy="3810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461" name="Line 5"/>
          <p:cNvSpPr>
            <a:spLocks noChangeShapeType="1"/>
          </p:cNvSpPr>
          <p:nvPr/>
        </p:nvSpPr>
        <p:spPr bwMode="auto">
          <a:xfrm flipH="1">
            <a:off x="5410200" y="4724400"/>
            <a:ext cx="1295400" cy="2286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462" name="Line 6"/>
          <p:cNvSpPr>
            <a:spLocks noChangeShapeType="1"/>
          </p:cNvSpPr>
          <p:nvPr/>
        </p:nvSpPr>
        <p:spPr bwMode="auto">
          <a:xfrm flipH="1">
            <a:off x="5410200" y="3581400"/>
            <a:ext cx="1295400" cy="2286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463" name="Line 7"/>
          <p:cNvSpPr>
            <a:spLocks noChangeShapeType="1"/>
          </p:cNvSpPr>
          <p:nvPr/>
        </p:nvSpPr>
        <p:spPr bwMode="auto">
          <a:xfrm flipH="1">
            <a:off x="5410200" y="2590800"/>
            <a:ext cx="1295400" cy="2286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464" name="Line 8"/>
          <p:cNvSpPr>
            <a:spLocks noChangeShapeType="1"/>
          </p:cNvSpPr>
          <p:nvPr/>
        </p:nvSpPr>
        <p:spPr bwMode="auto">
          <a:xfrm>
            <a:off x="2743200" y="3962400"/>
            <a:ext cx="914400" cy="3810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465" name="Line 9"/>
          <p:cNvSpPr>
            <a:spLocks noChangeShapeType="1"/>
          </p:cNvSpPr>
          <p:nvPr/>
        </p:nvSpPr>
        <p:spPr bwMode="auto">
          <a:xfrm>
            <a:off x="2743200" y="2971800"/>
            <a:ext cx="914400" cy="3810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466" name="Line 10"/>
          <p:cNvSpPr>
            <a:spLocks noChangeShapeType="1"/>
          </p:cNvSpPr>
          <p:nvPr/>
        </p:nvSpPr>
        <p:spPr bwMode="auto">
          <a:xfrm flipV="1">
            <a:off x="2590800" y="1524000"/>
            <a:ext cx="990600" cy="1524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467" name="Text Box 11"/>
          <p:cNvSpPr txBox="1">
            <a:spLocks noChangeArrowheads="1"/>
          </p:cNvSpPr>
          <p:nvPr/>
        </p:nvSpPr>
        <p:spPr bwMode="auto">
          <a:xfrm>
            <a:off x="6400800" y="5260975"/>
            <a:ext cx="2438400" cy="731838"/>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1">
                <a:cs typeface="+mn-cs"/>
              </a:rPr>
              <a:t>0 cm</a:t>
            </a:r>
          </a:p>
          <a:p>
            <a:pPr algn="r">
              <a:defRPr/>
            </a:pPr>
            <a:r>
              <a:rPr lang="en-US" b="1">
                <a:cs typeface="+mn-cs"/>
              </a:rPr>
              <a:t>from the ground</a:t>
            </a:r>
          </a:p>
        </p:txBody>
      </p:sp>
      <p:sp>
        <p:nvSpPr>
          <p:cNvPr id="19468" name="Text Box 12"/>
          <p:cNvSpPr txBox="1">
            <a:spLocks noChangeArrowheads="1"/>
          </p:cNvSpPr>
          <p:nvPr/>
        </p:nvSpPr>
        <p:spPr bwMode="auto">
          <a:xfrm>
            <a:off x="1676400" y="4648200"/>
            <a:ext cx="1049338" cy="4572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cs typeface="+mn-cs"/>
              </a:rPr>
              <a:t>10 cm</a:t>
            </a:r>
          </a:p>
        </p:txBody>
      </p:sp>
      <p:sp>
        <p:nvSpPr>
          <p:cNvPr id="19469" name="Text Box 13"/>
          <p:cNvSpPr txBox="1">
            <a:spLocks noChangeArrowheads="1"/>
          </p:cNvSpPr>
          <p:nvPr/>
        </p:nvSpPr>
        <p:spPr bwMode="auto">
          <a:xfrm>
            <a:off x="6799263" y="3352800"/>
            <a:ext cx="1049337" cy="4572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cs typeface="+mn-cs"/>
              </a:rPr>
              <a:t>90 cm</a:t>
            </a:r>
          </a:p>
        </p:txBody>
      </p:sp>
      <p:sp>
        <p:nvSpPr>
          <p:cNvPr id="19470" name="Text Box 14"/>
          <p:cNvSpPr txBox="1">
            <a:spLocks noChangeArrowheads="1"/>
          </p:cNvSpPr>
          <p:nvPr/>
        </p:nvSpPr>
        <p:spPr bwMode="auto">
          <a:xfrm>
            <a:off x="6799263" y="4498975"/>
            <a:ext cx="1049337" cy="4572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cs typeface="+mn-cs"/>
              </a:rPr>
              <a:t>30 cm</a:t>
            </a:r>
          </a:p>
        </p:txBody>
      </p:sp>
      <p:sp>
        <p:nvSpPr>
          <p:cNvPr id="19471" name="Text Box 15"/>
          <p:cNvSpPr txBox="1">
            <a:spLocks noChangeArrowheads="1"/>
          </p:cNvSpPr>
          <p:nvPr/>
        </p:nvSpPr>
        <p:spPr bwMode="auto">
          <a:xfrm>
            <a:off x="6781800" y="2362200"/>
            <a:ext cx="1219200" cy="4572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cs typeface="+mn-cs"/>
              </a:rPr>
              <a:t>150 cm</a:t>
            </a:r>
          </a:p>
        </p:txBody>
      </p:sp>
      <p:sp>
        <p:nvSpPr>
          <p:cNvPr id="19472" name="Text Box 16"/>
          <p:cNvSpPr txBox="1">
            <a:spLocks noChangeArrowheads="1"/>
          </p:cNvSpPr>
          <p:nvPr/>
        </p:nvSpPr>
        <p:spPr bwMode="auto">
          <a:xfrm>
            <a:off x="1600200" y="3736975"/>
            <a:ext cx="1049338" cy="4572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cs typeface="+mn-cs"/>
              </a:rPr>
              <a:t>60 cm</a:t>
            </a:r>
          </a:p>
        </p:txBody>
      </p:sp>
      <p:sp>
        <p:nvSpPr>
          <p:cNvPr id="19473" name="Text Box 17"/>
          <p:cNvSpPr txBox="1">
            <a:spLocks noChangeArrowheads="1"/>
          </p:cNvSpPr>
          <p:nvPr/>
        </p:nvSpPr>
        <p:spPr bwMode="auto">
          <a:xfrm>
            <a:off x="1447800" y="2746375"/>
            <a:ext cx="1219200" cy="4572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cs typeface="+mn-cs"/>
              </a:rPr>
              <a:t>120 cm</a:t>
            </a:r>
          </a:p>
        </p:txBody>
      </p:sp>
      <p:sp>
        <p:nvSpPr>
          <p:cNvPr id="19474" name="Text Box 18"/>
          <p:cNvSpPr txBox="1">
            <a:spLocks noChangeArrowheads="1"/>
          </p:cNvSpPr>
          <p:nvPr/>
        </p:nvSpPr>
        <p:spPr bwMode="auto">
          <a:xfrm>
            <a:off x="1295400" y="1447800"/>
            <a:ext cx="1219200" cy="4572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cs typeface="+mn-cs"/>
              </a:rPr>
              <a:t>245 cm</a:t>
            </a:r>
          </a:p>
        </p:txBody>
      </p:sp>
      <p:pic>
        <p:nvPicPr>
          <p:cNvPr id="7186" name="Picture 19" descr="IMG_0010"/>
          <p:cNvPicPr>
            <a:picLocks noChangeAspect="1" noChangeArrowheads="1"/>
          </p:cNvPicPr>
          <p:nvPr/>
        </p:nvPicPr>
        <p:blipFill>
          <a:blip r:embed="rId4">
            <a:extLst>
              <a:ext uri="{28A0092B-C50C-407E-A947-70E740481C1C}">
                <a14:useLocalDpi xmlns:a14="http://schemas.microsoft.com/office/drawing/2010/main" val="0"/>
              </a:ext>
            </a:extLst>
          </a:blip>
          <a:srcRect l="21667" t="12222" r="32500" b="52222"/>
          <a:stretch>
            <a:fillRect/>
          </a:stretch>
        </p:blipFill>
        <p:spPr bwMode="auto">
          <a:xfrm>
            <a:off x="5562600" y="152400"/>
            <a:ext cx="3352800" cy="19510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76" name="Line 20"/>
          <p:cNvSpPr>
            <a:spLocks noChangeShapeType="1"/>
          </p:cNvSpPr>
          <p:nvPr/>
        </p:nvSpPr>
        <p:spPr bwMode="auto">
          <a:xfrm flipH="1" flipV="1">
            <a:off x="6477000" y="1219200"/>
            <a:ext cx="304800" cy="2286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477" name="Text Box 21"/>
          <p:cNvSpPr txBox="1">
            <a:spLocks noChangeArrowheads="1"/>
          </p:cNvSpPr>
          <p:nvPr/>
        </p:nvSpPr>
        <p:spPr bwMode="auto">
          <a:xfrm>
            <a:off x="6629400" y="1535761"/>
            <a:ext cx="1991801" cy="461665"/>
          </a:xfrm>
          <a:prstGeom prst="rect">
            <a:avLst/>
          </a:prstGeom>
          <a:solidFill>
            <a:schemeClr val="bg2">
              <a:alpha val="80000"/>
            </a:schemeClr>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solidFill>
                  <a:srgbClr val="000000"/>
                </a:solidFill>
                <a:cs typeface="+mn-cs"/>
              </a:rPr>
              <a:t>thermocouple</a:t>
            </a:r>
          </a:p>
        </p:txBody>
      </p:sp>
      <p:sp>
        <p:nvSpPr>
          <p:cNvPr id="19478" name="Line 22"/>
          <p:cNvSpPr>
            <a:spLocks noChangeShapeType="1"/>
          </p:cNvSpPr>
          <p:nvPr/>
        </p:nvSpPr>
        <p:spPr bwMode="auto">
          <a:xfrm>
            <a:off x="5638800" y="762000"/>
            <a:ext cx="304800" cy="304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479" name="Text Box 23"/>
          <p:cNvSpPr txBox="1">
            <a:spLocks noChangeArrowheads="1"/>
          </p:cNvSpPr>
          <p:nvPr/>
        </p:nvSpPr>
        <p:spPr bwMode="auto">
          <a:xfrm>
            <a:off x="2157412" y="304800"/>
            <a:ext cx="4091835" cy="461665"/>
          </a:xfrm>
          <a:prstGeom prst="rect">
            <a:avLst/>
          </a:prstGeom>
          <a:solidFill>
            <a:schemeClr val="bg2">
              <a:alpha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cs typeface="+mn-cs"/>
              </a:rPr>
              <a:t>sampling inlet w/ syringe filter</a:t>
            </a:r>
          </a:p>
        </p:txBody>
      </p:sp>
      <p:sp>
        <p:nvSpPr>
          <p:cNvPr id="19480" name="AutoShape 24"/>
          <p:cNvSpPr>
            <a:spLocks/>
          </p:cNvSpPr>
          <p:nvPr/>
        </p:nvSpPr>
        <p:spPr bwMode="auto">
          <a:xfrm rot="14765877">
            <a:off x="5191125" y="6134100"/>
            <a:ext cx="228600" cy="609600"/>
          </a:xfrm>
          <a:prstGeom prst="rightBrace">
            <a:avLst>
              <a:gd name="adj1" fmla="val 22222"/>
              <a:gd name="adj2" fmla="val 50000"/>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9481" name="Text Box 25"/>
          <p:cNvSpPr txBox="1">
            <a:spLocks noChangeArrowheads="1"/>
          </p:cNvSpPr>
          <p:nvPr/>
        </p:nvSpPr>
        <p:spPr bwMode="auto">
          <a:xfrm>
            <a:off x="171450" y="5638800"/>
            <a:ext cx="4400550" cy="366713"/>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defRPr/>
            </a:pPr>
            <a:r>
              <a:rPr lang="en-US" b="1">
                <a:cs typeface="+mn-cs"/>
              </a:rPr>
              <a:t>sampling line goes to underground lab</a:t>
            </a:r>
          </a:p>
        </p:txBody>
      </p:sp>
      <p:cxnSp>
        <p:nvCxnSpPr>
          <p:cNvPr id="19482" name="AutoShape 26"/>
          <p:cNvCxnSpPr>
            <a:cxnSpLocks noChangeShapeType="1"/>
            <a:stCxn id="19481" idx="3"/>
            <a:endCxn id="19480" idx="1"/>
          </p:cNvCxnSpPr>
          <p:nvPr/>
        </p:nvCxnSpPr>
        <p:spPr bwMode="auto">
          <a:xfrm>
            <a:off x="4572000" y="5822950"/>
            <a:ext cx="669925" cy="476250"/>
          </a:xfrm>
          <a:prstGeom prst="bentConnector2">
            <a:avLst/>
          </a:prstGeom>
          <a:noFill/>
          <a:ln w="762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7" name="Picture 2" descr="IMG_0012"/>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rot="-438728">
            <a:off x="2665413" y="1812925"/>
            <a:ext cx="4433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4000" b="1">
                <a:solidFill>
                  <a:srgbClr val="FF0000"/>
                </a:solidFill>
                <a:cs typeface="+mn-cs"/>
              </a:rPr>
              <a:t>202 cm of snow~!</a:t>
            </a:r>
          </a:p>
        </p:txBody>
      </p:sp>
      <p:sp>
        <p:nvSpPr>
          <p:cNvPr id="23560" name="Text Box 8"/>
          <p:cNvSpPr txBox="1">
            <a:spLocks noChangeArrowheads="1"/>
          </p:cNvSpPr>
          <p:nvPr/>
        </p:nvSpPr>
        <p:spPr bwMode="auto">
          <a:xfrm>
            <a:off x="152400" y="152400"/>
            <a:ext cx="5183188" cy="519113"/>
          </a:xfrm>
          <a:prstGeom prst="rect">
            <a:avLst/>
          </a:prstGeom>
          <a:solidFill>
            <a:srgbClr val="C4DC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solidFill>
                  <a:srgbClr val="FF0000"/>
                </a:solidFill>
                <a:latin typeface="Arial Rounded MT Bold" charset="0"/>
                <a:cs typeface="+mn-cs"/>
              </a:rPr>
              <a:t>On March 11, 2007, we had...</a:t>
            </a:r>
          </a:p>
        </p:txBody>
      </p:sp>
    </p:spTree>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1266" name="Picture 14" descr="co2-conc"/>
          <p:cNvPicPr>
            <a:picLocks noChangeArrowheads="1"/>
          </p:cNvPicPr>
          <p:nvPr/>
        </p:nvPicPr>
        <p:blipFill>
          <a:blip r:embed="rId4">
            <a:extLst>
              <a:ext uri="{28A0092B-C50C-407E-A947-70E740481C1C}">
                <a14:useLocalDpi xmlns:a14="http://schemas.microsoft.com/office/drawing/2010/main" val="0"/>
              </a:ext>
            </a:extLst>
          </a:blip>
          <a:srcRect l="6447" t="1303" r="7379" b="3801"/>
          <a:stretch>
            <a:fillRect/>
          </a:stretch>
        </p:blipFill>
        <p:spPr bwMode="auto">
          <a:xfrm>
            <a:off x="188913" y="184150"/>
            <a:ext cx="8766175" cy="6489700"/>
          </a:xfrm>
          <a:prstGeom prst="rect">
            <a:avLst/>
          </a:prstGeom>
          <a:noFill/>
          <a:ln w="38100">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604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371600"/>
            <a:ext cx="2514600" cy="12207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0435" name="Text Box 19"/>
          <p:cNvSpPr txBox="1">
            <a:spLocks noChangeArrowheads="1"/>
          </p:cNvSpPr>
          <p:nvPr/>
        </p:nvSpPr>
        <p:spPr bwMode="auto">
          <a:xfrm>
            <a:off x="5811838" y="1609725"/>
            <a:ext cx="21320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400" b="1">
                <a:solidFill>
                  <a:schemeClr val="bg2"/>
                </a:solidFill>
                <a:cs typeface="+mn-cs"/>
              </a:rPr>
              <a:t>Wow~!</a:t>
            </a:r>
          </a:p>
          <a:p>
            <a:pPr algn="ctr">
              <a:defRPr/>
            </a:pPr>
            <a:r>
              <a:rPr lang="en-US" sz="2400" b="1">
                <a:solidFill>
                  <a:schemeClr val="bg2"/>
                </a:solidFill>
                <a:cs typeface="+mn-cs"/>
              </a:rPr>
              <a:t>10,000 ppm?!</a:t>
            </a:r>
          </a:p>
        </p:txBody>
      </p:sp>
      <p:sp>
        <p:nvSpPr>
          <p:cNvPr id="60428" name="Text Box 12"/>
          <p:cNvSpPr txBox="1">
            <a:spLocks noChangeArrowheads="1"/>
          </p:cNvSpPr>
          <p:nvPr/>
        </p:nvSpPr>
        <p:spPr bwMode="auto">
          <a:xfrm>
            <a:off x="5791200" y="1600200"/>
            <a:ext cx="2132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400" b="1">
                <a:cs typeface="+mn-cs"/>
              </a:rPr>
              <a:t>Wow~!</a:t>
            </a:r>
          </a:p>
          <a:p>
            <a:pPr algn="ctr">
              <a:defRPr/>
            </a:pPr>
            <a:r>
              <a:rPr lang="en-US" sz="2400" b="1">
                <a:solidFill>
                  <a:schemeClr val="folHlink"/>
                </a:solidFill>
                <a:cs typeface="+mn-cs"/>
              </a:rPr>
              <a:t>10,000 ppm?!</a:t>
            </a:r>
          </a:p>
        </p:txBody>
      </p:sp>
      <p:sp>
        <p:nvSpPr>
          <p:cNvPr id="60431" name="Line 15"/>
          <p:cNvSpPr>
            <a:spLocks noChangeShapeType="1"/>
          </p:cNvSpPr>
          <p:nvPr/>
        </p:nvSpPr>
        <p:spPr bwMode="auto">
          <a:xfrm>
            <a:off x="1123950" y="457200"/>
            <a:ext cx="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0432" name="Text Box 16"/>
          <p:cNvSpPr txBox="1">
            <a:spLocks noChangeArrowheads="1"/>
          </p:cNvSpPr>
          <p:nvPr/>
        </p:nvSpPr>
        <p:spPr bwMode="auto">
          <a:xfrm>
            <a:off x="636588" y="161925"/>
            <a:ext cx="9636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a:cs typeface="+mn-cs"/>
              </a:rPr>
              <a:t>ambient</a:t>
            </a:r>
          </a:p>
        </p:txBody>
      </p:sp>
      <p:sp>
        <p:nvSpPr>
          <p:cNvPr id="60427" name="Line 11"/>
          <p:cNvSpPr>
            <a:spLocks noChangeShapeType="1"/>
          </p:cNvSpPr>
          <p:nvPr/>
        </p:nvSpPr>
        <p:spPr bwMode="auto">
          <a:xfrm>
            <a:off x="6858000" y="2438400"/>
            <a:ext cx="685800" cy="3429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0433" name="Line 17"/>
          <p:cNvSpPr>
            <a:spLocks noChangeShapeType="1"/>
          </p:cNvSpPr>
          <p:nvPr/>
        </p:nvSpPr>
        <p:spPr bwMode="auto">
          <a:xfrm flipH="1">
            <a:off x="7573963" y="2625725"/>
            <a:ext cx="304800" cy="76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0434" name="Text Box 18"/>
          <p:cNvSpPr txBox="1">
            <a:spLocks noChangeArrowheads="1"/>
          </p:cNvSpPr>
          <p:nvPr/>
        </p:nvSpPr>
        <p:spPr bwMode="auto">
          <a:xfrm>
            <a:off x="7812088" y="2425700"/>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a:cs typeface="+mn-cs"/>
              </a:rPr>
              <a:t>380 ppm</a:t>
            </a:r>
          </a:p>
        </p:txBody>
      </p:sp>
    </p:spTree>
  </p:cSld>
  <p:clrMapOvr>
    <a:masterClrMapping/>
  </p:clrMapOvr>
  <p:transition xmlns:p14="http://schemas.microsoft.com/office/powerpoint/2010/main">
    <p:wipe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4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4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4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5" grpId="0"/>
      <p:bldP spid="60428" grpId="0"/>
      <p:bldP spid="6043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2214063"/>
          </a:xfrm>
        </p:spPr>
        <p:txBody>
          <a:bodyPr>
            <a:normAutofit/>
          </a:bodyPr>
          <a:lstStyle/>
          <a:p>
            <a:r>
              <a:rPr lang="en-US" dirty="0" smtClean="0"/>
              <a:t>LTER Mountain Initiative: Resilience </a:t>
            </a:r>
            <a:r>
              <a:rPr lang="en-US" dirty="0"/>
              <a:t>and Sustainability of Complex Mountain Landscapes</a:t>
            </a:r>
            <a:r>
              <a:rPr lang="en-US" dirty="0" smtClean="0">
                <a:effectLst/>
              </a:rPr>
              <a:t> </a:t>
            </a:r>
            <a:endParaRPr lang="en-US" dirty="0"/>
          </a:p>
        </p:txBody>
      </p:sp>
      <p:sp>
        <p:nvSpPr>
          <p:cNvPr id="3" name="Subtitle 2"/>
          <p:cNvSpPr>
            <a:spLocks noGrp="1"/>
          </p:cNvSpPr>
          <p:nvPr>
            <p:ph type="subTitle" idx="1"/>
          </p:nvPr>
        </p:nvSpPr>
        <p:spPr>
          <a:xfrm>
            <a:off x="2641641" y="5013868"/>
            <a:ext cx="6400800" cy="1407903"/>
          </a:xfrm>
        </p:spPr>
        <p:txBody>
          <a:bodyPr/>
          <a:lstStyle/>
          <a:p>
            <a:pPr algn="l"/>
            <a:r>
              <a:rPr lang="en-US" b="1" dirty="0" smtClean="0">
                <a:solidFill>
                  <a:schemeClr val="tx1"/>
                </a:solidFill>
              </a:rPr>
              <a:t>Organizations: US LTER, ILTER, MRI, LTER Europe, GBMA, and CML RCN</a:t>
            </a:r>
            <a:endParaRPr lang="en-US" b="1" dirty="0">
              <a:solidFill>
                <a:schemeClr val="tx1"/>
              </a:solidFill>
            </a:endParaRPr>
          </a:p>
          <a:p>
            <a:endParaRPr lang="en-US" dirty="0"/>
          </a:p>
        </p:txBody>
      </p:sp>
      <p:grpSp>
        <p:nvGrpSpPr>
          <p:cNvPr id="4" name="Group 8"/>
          <p:cNvGrpSpPr>
            <a:grpSpLocks noChangeAspect="1"/>
          </p:cNvGrpSpPr>
          <p:nvPr/>
        </p:nvGrpSpPr>
        <p:grpSpPr bwMode="auto">
          <a:xfrm>
            <a:off x="230229" y="4804425"/>
            <a:ext cx="2411412" cy="1528763"/>
            <a:chOff x="3168" y="2736"/>
            <a:chExt cx="2304" cy="1460"/>
          </a:xfrm>
        </p:grpSpPr>
        <p:pic>
          <p:nvPicPr>
            <p:cNvPr id="5" name="Picture 9" descr="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2736"/>
              <a:ext cx="2304" cy="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ChangeArrowheads="1"/>
            </p:cNvSpPr>
            <p:nvPr/>
          </p:nvSpPr>
          <p:spPr bwMode="auto">
            <a:xfrm>
              <a:off x="3936" y="3312"/>
              <a:ext cx="48" cy="48"/>
            </a:xfrm>
            <a:prstGeom prst="rect">
              <a:avLst/>
            </a:prstGeom>
            <a:solidFill>
              <a:srgbClr val="FF0000"/>
            </a:solidFill>
            <a:ln w="9525">
              <a:solidFill>
                <a:schemeClr val="bg2"/>
              </a:solidFill>
              <a:miter lim="800000"/>
              <a:headEnd/>
              <a:tailEnd/>
            </a:ln>
          </p:spPr>
          <p:txBody>
            <a:bodyPr wrap="none" anchor="ctr"/>
            <a:lstStyle/>
            <a:p>
              <a:pPr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grpSp>
    </p:spTree>
    <p:extLst>
      <p:ext uri="{BB962C8B-B14F-4D97-AF65-F5344CB8AC3E}">
        <p14:creationId xmlns:p14="http://schemas.microsoft.com/office/powerpoint/2010/main" val="36107021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923925"/>
            <a:ext cx="8677275"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4761" name="Text Box 9"/>
          <p:cNvSpPr txBox="1">
            <a:spLocks noChangeArrowheads="1"/>
          </p:cNvSpPr>
          <p:nvPr/>
        </p:nvSpPr>
        <p:spPr bwMode="auto">
          <a:xfrm>
            <a:off x="152400" y="152400"/>
            <a:ext cx="883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solidFill>
                  <a:srgbClr val="000000"/>
                </a:solidFill>
                <a:cs typeface="+mn-cs"/>
              </a:rPr>
              <a:t>Reported diffusional CO</a:t>
            </a:r>
            <a:r>
              <a:rPr lang="en-US" sz="2000" b="1" baseline="-25000" dirty="0">
                <a:solidFill>
                  <a:srgbClr val="000000"/>
                </a:solidFill>
                <a:cs typeface="+mn-cs"/>
              </a:rPr>
              <a:t>2</a:t>
            </a:r>
            <a:r>
              <a:rPr lang="en-US" sz="2000" b="1" dirty="0">
                <a:solidFill>
                  <a:srgbClr val="000000"/>
                </a:solidFill>
                <a:cs typeface="+mn-cs"/>
              </a:rPr>
              <a:t> flux from measured concentration gradients in snow in evergreen coniferous forests. </a:t>
            </a:r>
            <a:r>
              <a:rPr lang="en-US" sz="1600" b="1" dirty="0">
                <a:solidFill>
                  <a:srgbClr val="000000"/>
                </a:solidFill>
                <a:cs typeface="+mn-cs"/>
              </a:rPr>
              <a:t>Modified from Suzuki et al. [2006</a:t>
            </a:r>
            <a:r>
              <a:rPr lang="en-US" sz="1600" b="1" dirty="0" smtClean="0">
                <a:solidFill>
                  <a:srgbClr val="000000"/>
                </a:solidFill>
                <a:cs typeface="+mn-cs"/>
              </a:rPr>
              <a:t>] </a:t>
            </a:r>
            <a:endParaRPr lang="en-US" sz="1600" b="1" dirty="0">
              <a:solidFill>
                <a:srgbClr val="000000"/>
              </a:solidFill>
              <a:cs typeface="+mn-cs"/>
            </a:endParaRPr>
          </a:p>
        </p:txBody>
      </p:sp>
      <p:sp>
        <p:nvSpPr>
          <p:cNvPr id="74766" name="Text Box 14"/>
          <p:cNvSpPr txBox="1">
            <a:spLocks noChangeArrowheads="1"/>
          </p:cNvSpPr>
          <p:nvPr/>
        </p:nvSpPr>
        <p:spPr bwMode="auto">
          <a:xfrm rot="-2826821">
            <a:off x="5358606" y="5690394"/>
            <a:ext cx="1849438" cy="374650"/>
          </a:xfrm>
          <a:prstGeom prst="rect">
            <a:avLst/>
          </a:prstGeom>
          <a:solidFill>
            <a:schemeClr val="folHlink"/>
          </a:solidFill>
          <a:ln w="38100">
            <a:solidFill>
              <a:srgbClr val="33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a:cs typeface="+mn-cs"/>
              </a:rPr>
              <a:t>Our Study [2006]</a:t>
            </a:r>
          </a:p>
        </p:txBody>
      </p:sp>
      <p:sp>
        <p:nvSpPr>
          <p:cNvPr id="74767" name="Text Box 15"/>
          <p:cNvSpPr txBox="1">
            <a:spLocks noChangeArrowheads="1"/>
          </p:cNvSpPr>
          <p:nvPr/>
        </p:nvSpPr>
        <p:spPr bwMode="auto">
          <a:xfrm rot="-2826821">
            <a:off x="5968206" y="5690394"/>
            <a:ext cx="1849438" cy="374650"/>
          </a:xfrm>
          <a:prstGeom prst="rect">
            <a:avLst/>
          </a:prstGeom>
          <a:solidFill>
            <a:schemeClr val="folHlink"/>
          </a:solidFill>
          <a:ln w="38100">
            <a:solidFill>
              <a:srgbClr val="33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a:cs typeface="+mn-cs"/>
              </a:rPr>
              <a:t>Our Study [2007]</a:t>
            </a:r>
          </a:p>
        </p:txBody>
      </p:sp>
      <p:sp>
        <p:nvSpPr>
          <p:cNvPr id="2" name="TextBox 1"/>
          <p:cNvSpPr txBox="1"/>
          <p:nvPr/>
        </p:nvSpPr>
        <p:spPr>
          <a:xfrm>
            <a:off x="7197004" y="5927429"/>
            <a:ext cx="1835997" cy="646331"/>
          </a:xfrm>
          <a:prstGeom prst="rect">
            <a:avLst/>
          </a:prstGeom>
          <a:noFill/>
        </p:spPr>
        <p:txBody>
          <a:bodyPr wrap="none" rtlCol="0">
            <a:spAutoFit/>
          </a:bodyPr>
          <a:lstStyle/>
          <a:p>
            <a:r>
              <a:rPr lang="en-US" dirty="0" err="1" smtClean="0"/>
              <a:t>Seok</a:t>
            </a:r>
            <a:r>
              <a:rPr lang="en-US" dirty="0" smtClean="0"/>
              <a:t> et al 2009</a:t>
            </a:r>
          </a:p>
          <a:p>
            <a:r>
              <a:rPr lang="en-US" dirty="0" err="1" smtClean="0"/>
              <a:t>Filippa</a:t>
            </a:r>
            <a:r>
              <a:rPr lang="en-US" dirty="0" smtClean="0"/>
              <a:t> et al 2009</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DSC_01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19" y="2143089"/>
            <a:ext cx="6887237" cy="460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317515" y="355351"/>
            <a:ext cx="8678752"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sz="3600" dirty="0" smtClean="0">
                <a:solidFill>
                  <a:srgbClr val="000000"/>
                </a:solidFill>
              </a:rPr>
              <a:t>Using NWT LTER </a:t>
            </a:r>
            <a:r>
              <a:rPr lang="it-IT" sz="3600" dirty="0" err="1" smtClean="0">
                <a:solidFill>
                  <a:srgbClr val="000000"/>
                </a:solidFill>
              </a:rPr>
              <a:t>method</a:t>
            </a:r>
            <a:r>
              <a:rPr lang="it-IT" sz="3600" dirty="0" smtClean="0">
                <a:solidFill>
                  <a:srgbClr val="000000"/>
                </a:solidFill>
              </a:rPr>
              <a:t> for </a:t>
            </a:r>
            <a:r>
              <a:rPr lang="it-IT" sz="3600" dirty="0" err="1" smtClean="0">
                <a:solidFill>
                  <a:srgbClr val="000000"/>
                </a:solidFill>
              </a:rPr>
              <a:t>measuring</a:t>
            </a:r>
            <a:r>
              <a:rPr lang="it-IT" sz="3600" dirty="0" smtClean="0">
                <a:solidFill>
                  <a:srgbClr val="000000"/>
                </a:solidFill>
              </a:rPr>
              <a:t> trace gas </a:t>
            </a:r>
            <a:r>
              <a:rPr lang="it-IT" sz="3600" dirty="0" err="1" smtClean="0">
                <a:solidFill>
                  <a:srgbClr val="000000"/>
                </a:solidFill>
              </a:rPr>
              <a:t>fluxes</a:t>
            </a:r>
            <a:r>
              <a:rPr lang="it-IT" sz="3600" dirty="0" smtClean="0">
                <a:solidFill>
                  <a:srgbClr val="000000"/>
                </a:solidFill>
              </a:rPr>
              <a:t> </a:t>
            </a:r>
            <a:r>
              <a:rPr lang="it-IT" sz="3600" dirty="0" err="1" smtClean="0">
                <a:solidFill>
                  <a:srgbClr val="000000"/>
                </a:solidFill>
              </a:rPr>
              <a:t>through</a:t>
            </a:r>
            <a:r>
              <a:rPr lang="it-IT" sz="3600" dirty="0" smtClean="0">
                <a:solidFill>
                  <a:srgbClr val="000000"/>
                </a:solidFill>
              </a:rPr>
              <a:t> </a:t>
            </a:r>
            <a:r>
              <a:rPr lang="it-IT" sz="3600" dirty="0" err="1" smtClean="0">
                <a:solidFill>
                  <a:srgbClr val="000000"/>
                </a:solidFill>
              </a:rPr>
              <a:t>snow</a:t>
            </a:r>
            <a:r>
              <a:rPr lang="it-IT" sz="3600" dirty="0" smtClean="0">
                <a:solidFill>
                  <a:srgbClr val="000000"/>
                </a:solidFill>
              </a:rPr>
              <a:t> </a:t>
            </a:r>
            <a:r>
              <a:rPr lang="it-IT" sz="3600" dirty="0" err="1" smtClean="0">
                <a:solidFill>
                  <a:srgbClr val="000000"/>
                </a:solidFill>
              </a:rPr>
              <a:t>at</a:t>
            </a:r>
            <a:r>
              <a:rPr lang="it-IT" sz="3600" dirty="0" smtClean="0">
                <a:solidFill>
                  <a:srgbClr val="000000"/>
                </a:solidFill>
              </a:rPr>
              <a:t> </a:t>
            </a:r>
            <a:r>
              <a:rPr lang="it-IT" sz="3600" dirty="0" err="1" smtClean="0">
                <a:solidFill>
                  <a:srgbClr val="000000"/>
                </a:solidFill>
              </a:rPr>
              <a:t>Italian</a:t>
            </a:r>
            <a:r>
              <a:rPr lang="it-IT" sz="3600" dirty="0" smtClean="0">
                <a:solidFill>
                  <a:srgbClr val="000000"/>
                </a:solidFill>
              </a:rPr>
              <a:t> mountain LTER </a:t>
            </a:r>
            <a:r>
              <a:rPr lang="it-IT" sz="3600" dirty="0" err="1" smtClean="0">
                <a:solidFill>
                  <a:srgbClr val="000000"/>
                </a:solidFill>
              </a:rPr>
              <a:t>sites</a:t>
            </a:r>
            <a:endParaRPr lang="it-IT" sz="3600" dirty="0">
              <a:solidFill>
                <a:srgbClr val="000000"/>
              </a:solidFill>
            </a:endParaRPr>
          </a:p>
        </p:txBody>
      </p:sp>
      <p:sp>
        <p:nvSpPr>
          <p:cNvPr id="6" name="TextBox 5"/>
          <p:cNvSpPr txBox="1"/>
          <p:nvPr/>
        </p:nvSpPr>
        <p:spPr>
          <a:xfrm>
            <a:off x="788856" y="6311958"/>
            <a:ext cx="8087070" cy="461665"/>
          </a:xfrm>
          <a:prstGeom prst="rect">
            <a:avLst/>
          </a:prstGeom>
          <a:solidFill>
            <a:srgbClr val="FFFFFF"/>
          </a:solidFill>
        </p:spPr>
        <p:txBody>
          <a:bodyPr wrap="none" rtlCol="0">
            <a:spAutoFit/>
          </a:bodyPr>
          <a:lstStyle/>
          <a:p>
            <a:r>
              <a:rPr lang="en-US" sz="2400" dirty="0" smtClean="0">
                <a:solidFill>
                  <a:srgbClr val="000000"/>
                </a:solidFill>
              </a:rPr>
              <a:t>NWT LTER methods incorporated in Italian LTER mountain sites</a:t>
            </a:r>
            <a:endParaRPr lang="en-US" sz="2400" dirty="0">
              <a:solidFill>
                <a:srgbClr val="000000"/>
              </a:solidFill>
            </a:endParaRPr>
          </a:p>
        </p:txBody>
      </p:sp>
    </p:spTree>
    <p:extLst>
      <p:ext uri="{BB962C8B-B14F-4D97-AF65-F5344CB8AC3E}">
        <p14:creationId xmlns:p14="http://schemas.microsoft.com/office/powerpoint/2010/main" val="2002490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Immagini\Indren Cryoconite Agosto 2004\DSC034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89" y="1084843"/>
            <a:ext cx="7779427" cy="58345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98228"/>
            <a:ext cx="8229600" cy="1143000"/>
          </a:xfrm>
        </p:spPr>
        <p:txBody>
          <a:bodyPr>
            <a:normAutofit fontScale="90000"/>
          </a:bodyPr>
          <a:lstStyle/>
          <a:p>
            <a:r>
              <a:rPr lang="en-US" dirty="0" err="1"/>
              <a:t>Indren</a:t>
            </a:r>
            <a:r>
              <a:rPr lang="en-US" dirty="0"/>
              <a:t> </a:t>
            </a:r>
            <a:r>
              <a:rPr lang="en-US" dirty="0" smtClean="0"/>
              <a:t>Glacier and OM: Italian LTER</a:t>
            </a:r>
            <a:endParaRPr lang="en-US" dirty="0"/>
          </a:p>
        </p:txBody>
      </p:sp>
    </p:spTree>
    <p:extLst>
      <p:ext uri="{BB962C8B-B14F-4D97-AF65-F5344CB8AC3E}">
        <p14:creationId xmlns:p14="http://schemas.microsoft.com/office/powerpoint/2010/main" val="4152825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Immagini\Corso Guide Ghiacciai Agosto 2006\DSC057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06" y="1001075"/>
            <a:ext cx="7701094" cy="57758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0023"/>
            <a:ext cx="8229600" cy="1143000"/>
          </a:xfrm>
        </p:spPr>
        <p:txBody>
          <a:bodyPr/>
          <a:lstStyle/>
          <a:p>
            <a:r>
              <a:rPr lang="en-US" dirty="0" err="1" smtClean="0"/>
              <a:t>Cryoconite</a:t>
            </a:r>
            <a:r>
              <a:rPr lang="en-US" dirty="0" smtClean="0"/>
              <a:t> holes in Italy</a:t>
            </a:r>
            <a:endParaRPr lang="en-US" dirty="0"/>
          </a:p>
        </p:txBody>
      </p:sp>
      <p:sp>
        <p:nvSpPr>
          <p:cNvPr id="3" name="TextBox 2"/>
          <p:cNvSpPr txBox="1"/>
          <p:nvPr/>
        </p:nvSpPr>
        <p:spPr>
          <a:xfrm>
            <a:off x="1411179" y="6139123"/>
            <a:ext cx="5378846" cy="461665"/>
          </a:xfrm>
          <a:prstGeom prst="rect">
            <a:avLst/>
          </a:prstGeom>
          <a:noFill/>
        </p:spPr>
        <p:txBody>
          <a:bodyPr wrap="none" rtlCol="0">
            <a:spAutoFit/>
          </a:bodyPr>
          <a:lstStyle/>
          <a:p>
            <a:r>
              <a:rPr lang="en-US" sz="2400" dirty="0" smtClean="0">
                <a:solidFill>
                  <a:srgbClr val="E0FF0D"/>
                </a:solidFill>
              </a:rPr>
              <a:t>Fountain et al., McMurdo Dry Valley LTER</a:t>
            </a:r>
            <a:endParaRPr lang="en-US" sz="2400" dirty="0">
              <a:solidFill>
                <a:srgbClr val="E0FF0D"/>
              </a:solidFill>
            </a:endParaRPr>
          </a:p>
        </p:txBody>
      </p:sp>
    </p:spTree>
    <p:extLst>
      <p:ext uri="{BB962C8B-B14F-4D97-AF65-F5344CB8AC3E}">
        <p14:creationId xmlns:p14="http://schemas.microsoft.com/office/powerpoint/2010/main" val="1857900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827584" y="-208567"/>
            <a:ext cx="7236296"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Italians</a:t>
            </a:r>
            <a:r>
              <a:rPr kumimoji="0" lang="en-US" sz="3200" b="1" i="0" u="none" strike="noStrike" cap="none" normalizeH="0" dirty="0" smtClean="0">
                <a:ln>
                  <a:noFill/>
                </a:ln>
                <a:solidFill>
                  <a:srgbClr val="000000"/>
                </a:solidFill>
                <a:effectLst/>
                <a:latin typeface="Arial" pitchFamily="34" charset="0"/>
                <a:ea typeface="Times New Roman" pitchFamily="18" charset="0"/>
                <a:cs typeface="Arial" pitchFamily="34" charset="0"/>
              </a:rPr>
              <a:t> using state-of-the-art biological markers to characterize DOC that NWT LTER is learning</a:t>
            </a:r>
            <a:endParaRPr kumimoji="0" lang="it-IT" sz="3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605" y="1356965"/>
            <a:ext cx="5934075" cy="4733925"/>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23528" y="6024176"/>
            <a:ext cx="7776864" cy="1107996"/>
          </a:xfrm>
          <a:prstGeom prst="rect">
            <a:avLst/>
          </a:prstGeom>
        </p:spPr>
        <p:txBody>
          <a:bodyPr wrap="square">
            <a:spAutoFit/>
          </a:bodyPr>
          <a:lstStyle/>
          <a:p>
            <a:r>
              <a:rPr lang="it-IT" dirty="0" err="1" smtClean="0">
                <a:solidFill>
                  <a:srgbClr val="000000"/>
                </a:solidFill>
              </a:rPr>
              <a:t>Freppaz</a:t>
            </a:r>
            <a:r>
              <a:rPr lang="it-IT" dirty="0" smtClean="0">
                <a:solidFill>
                  <a:srgbClr val="000000"/>
                </a:solidFill>
              </a:rPr>
              <a:t> M., Williams M.W., </a:t>
            </a:r>
            <a:r>
              <a:rPr lang="it-IT" dirty="0" err="1" smtClean="0">
                <a:solidFill>
                  <a:srgbClr val="000000"/>
                </a:solidFill>
              </a:rPr>
              <a:t>Gabrieli</a:t>
            </a:r>
            <a:r>
              <a:rPr lang="it-IT" dirty="0" smtClean="0">
                <a:solidFill>
                  <a:srgbClr val="000000"/>
                </a:solidFill>
              </a:rPr>
              <a:t> J., Gorra R., </a:t>
            </a:r>
            <a:r>
              <a:rPr lang="it-IT" dirty="0" err="1" smtClean="0">
                <a:solidFill>
                  <a:srgbClr val="000000"/>
                </a:solidFill>
              </a:rPr>
              <a:t>Ascher</a:t>
            </a:r>
            <a:r>
              <a:rPr lang="it-IT" dirty="0" smtClean="0">
                <a:solidFill>
                  <a:srgbClr val="000000"/>
                </a:solidFill>
              </a:rPr>
              <a:t> J., Zanini E., Celi L. </a:t>
            </a:r>
            <a:r>
              <a:rPr lang="en-GB" dirty="0" err="1" smtClean="0">
                <a:solidFill>
                  <a:srgbClr val="000000"/>
                </a:solidFill>
              </a:rPr>
              <a:t>Organo</a:t>
            </a:r>
            <a:r>
              <a:rPr lang="en-GB" dirty="0" smtClean="0">
                <a:solidFill>
                  <a:srgbClr val="000000"/>
                </a:solidFill>
              </a:rPr>
              <a:t>-mineral </a:t>
            </a:r>
            <a:r>
              <a:rPr lang="en-GB" dirty="0">
                <a:solidFill>
                  <a:srgbClr val="000000"/>
                </a:solidFill>
              </a:rPr>
              <a:t>deposits in a glacier foreland of the Alps (</a:t>
            </a:r>
            <a:r>
              <a:rPr lang="en-GB" dirty="0" err="1">
                <a:solidFill>
                  <a:srgbClr val="000000"/>
                </a:solidFill>
              </a:rPr>
              <a:t>Indren</a:t>
            </a:r>
            <a:r>
              <a:rPr lang="en-GB" dirty="0">
                <a:solidFill>
                  <a:srgbClr val="000000"/>
                </a:solidFill>
              </a:rPr>
              <a:t> Glacier, NW </a:t>
            </a:r>
            <a:r>
              <a:rPr lang="en-GB" dirty="0" smtClean="0">
                <a:solidFill>
                  <a:srgbClr val="000000"/>
                </a:solidFill>
              </a:rPr>
              <a:t>Italy)</a:t>
            </a:r>
            <a:r>
              <a:rPr lang="it-IT" dirty="0" smtClean="0">
                <a:solidFill>
                  <a:srgbClr val="000000"/>
                </a:solidFill>
              </a:rPr>
              <a:t> </a:t>
            </a:r>
            <a:r>
              <a:rPr lang="it-IT" dirty="0" err="1" smtClean="0">
                <a:solidFill>
                  <a:srgbClr val="000000"/>
                </a:solidFill>
              </a:rPr>
              <a:t>submitted</a:t>
            </a:r>
            <a:r>
              <a:rPr lang="it-IT" dirty="0" smtClean="0">
                <a:solidFill>
                  <a:srgbClr val="000000"/>
                </a:solidFill>
              </a:rPr>
              <a:t> to </a:t>
            </a:r>
            <a:r>
              <a:rPr lang="it-IT" dirty="0" err="1" smtClean="0">
                <a:solidFill>
                  <a:srgbClr val="000000"/>
                </a:solidFill>
              </a:rPr>
              <a:t>Quaternary</a:t>
            </a:r>
            <a:r>
              <a:rPr lang="it-IT" dirty="0" smtClean="0">
                <a:solidFill>
                  <a:srgbClr val="000000"/>
                </a:solidFill>
              </a:rPr>
              <a:t> </a:t>
            </a:r>
            <a:r>
              <a:rPr lang="it-IT" dirty="0" err="1" smtClean="0">
                <a:solidFill>
                  <a:srgbClr val="000000"/>
                </a:solidFill>
              </a:rPr>
              <a:t>Research</a:t>
            </a:r>
            <a:r>
              <a:rPr lang="it-IT" baseline="30000" dirty="0" smtClean="0">
                <a:solidFill>
                  <a:srgbClr val="000000"/>
                </a:solidFill>
              </a:rPr>
              <a:t> </a:t>
            </a:r>
            <a:endParaRPr lang="it-IT" dirty="0" smtClean="0">
              <a:solidFill>
                <a:srgbClr val="000000"/>
              </a:solidFill>
            </a:endParaRPr>
          </a:p>
          <a:p>
            <a:endParaRPr lang="it-IT" sz="1200" dirty="0"/>
          </a:p>
        </p:txBody>
      </p:sp>
    </p:spTree>
    <p:extLst>
      <p:ext uri="{BB962C8B-B14F-4D97-AF65-F5344CB8AC3E}">
        <p14:creationId xmlns:p14="http://schemas.microsoft.com/office/powerpoint/2010/main" val="3834771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jodel\Lavori\articoli\ARTICOLI PUBBLICATI NON ISI\Bollettino Parrocchiale\Università Torino 2011\R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5590" y="882058"/>
            <a:ext cx="7870664" cy="584776"/>
          </a:xfrm>
          <a:prstGeom prst="rect">
            <a:avLst/>
          </a:prstGeom>
          <a:solidFill>
            <a:srgbClr val="FFFFFF"/>
          </a:solidFill>
        </p:spPr>
        <p:txBody>
          <a:bodyPr wrap="none" rtlCol="0">
            <a:spAutoFit/>
          </a:bodyPr>
          <a:lstStyle/>
          <a:p>
            <a:r>
              <a:rPr lang="en-US" sz="3200" dirty="0" smtClean="0"/>
              <a:t>Teaching English to 3-6 year olds, </a:t>
            </a:r>
            <a:r>
              <a:rPr lang="en-US" sz="3200" dirty="0" err="1" smtClean="0"/>
              <a:t>Aosta</a:t>
            </a:r>
            <a:r>
              <a:rPr lang="en-US" sz="3200" dirty="0" smtClean="0"/>
              <a:t> Valley </a:t>
            </a:r>
            <a:endParaRPr lang="en-US" sz="3200" dirty="0"/>
          </a:p>
        </p:txBody>
      </p:sp>
    </p:spTree>
    <p:extLst>
      <p:ext uri="{BB962C8B-B14F-4D97-AF65-F5344CB8AC3E}">
        <p14:creationId xmlns:p14="http://schemas.microsoft.com/office/powerpoint/2010/main" val="741866211"/>
      </p:ext>
    </p:extLst>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3" y="0"/>
            <a:ext cx="9274861"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7745355"/>
      </p:ext>
    </p:extLst>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Immagini\FOTO SNP\24 6 12 Piramide weather station\DCIM\103P_003\DSCN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866"/>
            <a:ext cx="9155045" cy="68501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88" y="882058"/>
            <a:ext cx="8806392" cy="646331"/>
          </a:xfrm>
          <a:prstGeom prst="rect">
            <a:avLst/>
          </a:prstGeom>
          <a:solidFill>
            <a:srgbClr val="FFFFFF"/>
          </a:solidFill>
        </p:spPr>
        <p:txBody>
          <a:bodyPr wrap="none" rtlCol="0">
            <a:spAutoFit/>
          </a:bodyPr>
          <a:lstStyle/>
          <a:p>
            <a:r>
              <a:rPr lang="en-US" sz="3600" dirty="0" smtClean="0"/>
              <a:t>Pyramid field station, </a:t>
            </a:r>
            <a:r>
              <a:rPr lang="en-US" sz="3600" dirty="0" err="1" smtClean="0"/>
              <a:t>Khumbu</a:t>
            </a:r>
            <a:r>
              <a:rPr lang="en-US" sz="3600" dirty="0" smtClean="0"/>
              <a:t> Nepal, 5,000 m</a:t>
            </a:r>
            <a:endParaRPr lang="en-US" sz="3600" dirty="0"/>
          </a:p>
        </p:txBody>
      </p:sp>
    </p:spTree>
    <p:extLst>
      <p:ext uri="{BB962C8B-B14F-4D97-AF65-F5344CB8AC3E}">
        <p14:creationId xmlns:p14="http://schemas.microsoft.com/office/powerpoint/2010/main" val="40477894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31" y="812799"/>
            <a:ext cx="8051769" cy="6024751"/>
          </a:xfrm>
          <a:prstGeom prst="rect">
            <a:avLst/>
          </a:prstGeom>
        </p:spPr>
      </p:pic>
      <p:sp>
        <p:nvSpPr>
          <p:cNvPr id="3" name="Title 2"/>
          <p:cNvSpPr>
            <a:spLocks noGrp="1"/>
          </p:cNvSpPr>
          <p:nvPr>
            <p:ph type="title"/>
          </p:nvPr>
        </p:nvSpPr>
        <p:spPr/>
        <p:txBody>
          <a:bodyPr/>
          <a:lstStyle/>
          <a:p>
            <a:r>
              <a:rPr lang="en-US" dirty="0" smtClean="0"/>
              <a:t>Italian-Americans in </a:t>
            </a:r>
            <a:r>
              <a:rPr lang="en-US" dirty="0" err="1" smtClean="0"/>
              <a:t>Khumbu</a:t>
            </a:r>
            <a:r>
              <a:rPr lang="en-US" dirty="0" smtClean="0"/>
              <a:t>, 2012</a:t>
            </a:r>
            <a:endParaRPr lang="en-US" dirty="0"/>
          </a:p>
        </p:txBody>
      </p:sp>
    </p:spTree>
    <p:extLst>
      <p:ext uri="{BB962C8B-B14F-4D97-AF65-F5344CB8AC3E}">
        <p14:creationId xmlns:p14="http://schemas.microsoft.com/office/powerpoint/2010/main" val="1501626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Precip_bucket_KalaPatthar_Everestinba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1640494" y="183925"/>
            <a:ext cx="7320494" cy="584776"/>
          </a:xfrm>
          <a:prstGeom prst="rect">
            <a:avLst/>
          </a:prstGeom>
          <a:solidFill>
            <a:srgbClr val="FFFFFF"/>
          </a:solidFill>
        </p:spPr>
        <p:txBody>
          <a:bodyPr wrap="square" rtlCol="0">
            <a:spAutoFit/>
          </a:bodyPr>
          <a:lstStyle/>
          <a:p>
            <a:r>
              <a:rPr lang="en-US" sz="3200" dirty="0" err="1" smtClean="0"/>
              <a:t>Precip</a:t>
            </a:r>
            <a:r>
              <a:rPr lang="en-US" sz="3200" dirty="0" smtClean="0"/>
              <a:t> bucket </a:t>
            </a:r>
            <a:r>
              <a:rPr lang="en-US" sz="3200" dirty="0" err="1" smtClean="0"/>
              <a:t>KalaPatthar</a:t>
            </a:r>
            <a:r>
              <a:rPr lang="en-US" sz="3200" dirty="0" smtClean="0"/>
              <a:t> Everest in back</a:t>
            </a:r>
            <a:endParaRPr lang="en-US" sz="3200" dirty="0"/>
          </a:p>
        </p:txBody>
      </p:sp>
    </p:spTree>
    <p:extLst>
      <p:ext uri="{BB962C8B-B14F-4D97-AF65-F5344CB8AC3E}">
        <p14:creationId xmlns:p14="http://schemas.microsoft.com/office/powerpoint/2010/main" val="6589981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rgbClr val="000000"/>
                </a:solidFill>
              </a:rPr>
              <a:t>Overview</a:t>
            </a:r>
            <a:endParaRPr lang="en-US" sz="4400" dirty="0">
              <a:solidFill>
                <a:srgbClr val="000000"/>
              </a:solidFill>
            </a:endParaRPr>
          </a:p>
        </p:txBody>
      </p:sp>
      <p:sp>
        <p:nvSpPr>
          <p:cNvPr id="3" name="Content Placeholder 2"/>
          <p:cNvSpPr>
            <a:spLocks noGrp="1"/>
          </p:cNvSpPr>
          <p:nvPr>
            <p:ph idx="1"/>
          </p:nvPr>
        </p:nvSpPr>
        <p:spPr/>
        <p:txBody>
          <a:bodyPr/>
          <a:lstStyle/>
          <a:p>
            <a:r>
              <a:rPr lang="en-US" sz="3200" dirty="0" smtClean="0">
                <a:solidFill>
                  <a:srgbClr val="000000"/>
                </a:solidFill>
              </a:rPr>
              <a:t>Why mountains are important</a:t>
            </a:r>
          </a:p>
          <a:p>
            <a:r>
              <a:rPr lang="en-US" sz="3200" dirty="0" smtClean="0">
                <a:solidFill>
                  <a:srgbClr val="000000"/>
                </a:solidFill>
              </a:rPr>
              <a:t>Italian LTER</a:t>
            </a:r>
          </a:p>
          <a:p>
            <a:r>
              <a:rPr lang="en-US" sz="3200" dirty="0" smtClean="0">
                <a:solidFill>
                  <a:srgbClr val="000000"/>
                </a:solidFill>
              </a:rPr>
              <a:t>Nepal-ILTER Italian-NWT LTER</a:t>
            </a:r>
          </a:p>
          <a:p>
            <a:r>
              <a:rPr lang="en-US" sz="3200" dirty="0">
                <a:solidFill>
                  <a:srgbClr val="000000"/>
                </a:solidFill>
              </a:rPr>
              <a:t>Nepal-PEER </a:t>
            </a:r>
            <a:r>
              <a:rPr lang="en-US" sz="3200" dirty="0" smtClean="0">
                <a:solidFill>
                  <a:srgbClr val="000000"/>
                </a:solidFill>
              </a:rPr>
              <a:t>award</a:t>
            </a:r>
          </a:p>
          <a:p>
            <a:r>
              <a:rPr lang="en-US" sz="3200" dirty="0" smtClean="0">
                <a:solidFill>
                  <a:srgbClr val="000000"/>
                </a:solidFill>
              </a:rPr>
              <a:t>High Asia (USAID funding)</a:t>
            </a:r>
          </a:p>
          <a:p>
            <a:r>
              <a:rPr lang="en-US" sz="3200" dirty="0" smtClean="0">
                <a:solidFill>
                  <a:srgbClr val="000000"/>
                </a:solidFill>
              </a:rPr>
              <a:t>Mountain LTER initiative</a:t>
            </a:r>
            <a:endParaRPr lang="en-US" sz="3200" dirty="0">
              <a:solidFill>
                <a:srgbClr val="000000"/>
              </a:solidFill>
            </a:endParaRPr>
          </a:p>
        </p:txBody>
      </p:sp>
    </p:spTree>
    <p:extLst>
      <p:ext uri="{BB962C8B-B14F-4D97-AF65-F5344CB8AC3E}">
        <p14:creationId xmlns:p14="http://schemas.microsoft.com/office/powerpoint/2010/main" val="23243534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561" y="211694"/>
            <a:ext cx="9196849" cy="5884306"/>
          </a:xfrm>
          <a:prstGeom prst="rect">
            <a:avLst/>
          </a:prstGeom>
        </p:spPr>
      </p:pic>
      <p:sp>
        <p:nvSpPr>
          <p:cNvPr id="4" name="TextBox 3"/>
          <p:cNvSpPr txBox="1"/>
          <p:nvPr/>
        </p:nvSpPr>
        <p:spPr>
          <a:xfrm>
            <a:off x="846707" y="5945075"/>
            <a:ext cx="7323690" cy="954107"/>
          </a:xfrm>
          <a:prstGeom prst="rect">
            <a:avLst/>
          </a:prstGeom>
          <a:noFill/>
        </p:spPr>
        <p:txBody>
          <a:bodyPr wrap="none" rtlCol="0">
            <a:spAutoFit/>
          </a:bodyPr>
          <a:lstStyle/>
          <a:p>
            <a:r>
              <a:rPr lang="en-US" sz="2800" dirty="0" smtClean="0"/>
              <a:t>Isotopic values of precipitation: will allow us to </a:t>
            </a:r>
          </a:p>
          <a:p>
            <a:r>
              <a:rPr lang="en-US" sz="2800" dirty="0" smtClean="0"/>
              <a:t>run mixing models: Italian-American cooperation</a:t>
            </a:r>
            <a:endParaRPr lang="en-US" sz="2800" dirty="0"/>
          </a:p>
        </p:txBody>
      </p:sp>
      <p:sp>
        <p:nvSpPr>
          <p:cNvPr id="5" name="TextBox 4"/>
          <p:cNvSpPr txBox="1"/>
          <p:nvPr/>
        </p:nvSpPr>
        <p:spPr>
          <a:xfrm>
            <a:off x="-1093664" y="449849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059354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Immagini\FOTO SNP\27 6 12 Morena Ghiacciaio Lago Superiore\Snowbed I Rododendro\DSCN23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745" y="-102305"/>
            <a:ext cx="5435380" cy="72642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32791" y="829134"/>
            <a:ext cx="3181906" cy="3970318"/>
          </a:xfrm>
          <a:prstGeom prst="rect">
            <a:avLst/>
          </a:prstGeom>
          <a:noFill/>
        </p:spPr>
        <p:txBody>
          <a:bodyPr wrap="none" rtlCol="0">
            <a:spAutoFit/>
          </a:bodyPr>
          <a:lstStyle/>
          <a:p>
            <a:r>
              <a:rPr lang="en-US" sz="2800" dirty="0" smtClean="0"/>
              <a:t>Soils in the Everest</a:t>
            </a:r>
          </a:p>
          <a:p>
            <a:r>
              <a:rPr lang="en-US" sz="2800" dirty="0" smtClean="0"/>
              <a:t>Region, 5065 m</a:t>
            </a:r>
          </a:p>
          <a:p>
            <a:endParaRPr lang="en-US" sz="2800" dirty="0"/>
          </a:p>
          <a:p>
            <a:r>
              <a:rPr lang="en-US" sz="2800" dirty="0" smtClean="0"/>
              <a:t>Very well-developed</a:t>
            </a:r>
          </a:p>
          <a:p>
            <a:r>
              <a:rPr lang="en-US" sz="2800" dirty="0" smtClean="0"/>
              <a:t>We’ll cooperate on</a:t>
            </a:r>
          </a:p>
          <a:p>
            <a:r>
              <a:rPr lang="en-US" sz="2800" dirty="0"/>
              <a:t>i</a:t>
            </a:r>
            <a:r>
              <a:rPr lang="en-US" sz="2800" dirty="0" smtClean="0"/>
              <a:t>nvestigating C and</a:t>
            </a:r>
          </a:p>
          <a:p>
            <a:r>
              <a:rPr lang="en-US" sz="2800" dirty="0" smtClean="0"/>
              <a:t>N cycling in the </a:t>
            </a:r>
          </a:p>
          <a:p>
            <a:r>
              <a:rPr lang="en-US" sz="2800" dirty="0" smtClean="0"/>
              <a:t>subsurface in the</a:t>
            </a:r>
          </a:p>
          <a:p>
            <a:r>
              <a:rPr lang="en-US" sz="2800" dirty="0" err="1" smtClean="0"/>
              <a:t>Khumbu</a:t>
            </a:r>
            <a:endParaRPr lang="en-US" sz="2800" dirty="0"/>
          </a:p>
        </p:txBody>
      </p:sp>
    </p:spTree>
    <p:extLst>
      <p:ext uri="{BB962C8B-B14F-4D97-AF65-F5344CB8AC3E}">
        <p14:creationId xmlns:p14="http://schemas.microsoft.com/office/powerpoint/2010/main" val="29633884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How Nepal Research Started:</a:t>
            </a:r>
            <a:br>
              <a:rPr lang="en-US" dirty="0" smtClean="0"/>
            </a:br>
            <a:r>
              <a:rPr lang="en-US" dirty="0" smtClean="0"/>
              <a:t>Joint </a:t>
            </a:r>
            <a:r>
              <a:rPr lang="en-US" dirty="0" smtClean="0"/>
              <a:t>LTER-OISE Workshop</a:t>
            </a:r>
            <a:endParaRPr lang="en-US" dirty="0"/>
          </a:p>
        </p:txBody>
      </p:sp>
      <p:sp>
        <p:nvSpPr>
          <p:cNvPr id="5" name="Content Placeholder 4"/>
          <p:cNvSpPr>
            <a:spLocks noGrp="1"/>
          </p:cNvSpPr>
          <p:nvPr>
            <p:ph idx="1"/>
          </p:nvPr>
        </p:nvSpPr>
        <p:spPr>
          <a:xfrm>
            <a:off x="457200" y="1965836"/>
            <a:ext cx="8229600" cy="4525963"/>
          </a:xfrm>
        </p:spPr>
        <p:txBody>
          <a:bodyPr/>
          <a:lstStyle/>
          <a:p>
            <a:r>
              <a:rPr lang="en-US" dirty="0"/>
              <a:t>WORKSHOP ON SNOW AND ICE </a:t>
            </a:r>
            <a:r>
              <a:rPr lang="en-US" dirty="0" smtClean="0"/>
              <a:t>HYDROLOGY, KATHMANDU </a:t>
            </a:r>
            <a:r>
              <a:rPr lang="en-US" dirty="0"/>
              <a:t>UNIVERSITY, OCT 28- 31, </a:t>
            </a:r>
            <a:r>
              <a:rPr lang="en-US" dirty="0" smtClean="0"/>
              <a:t>2009</a:t>
            </a:r>
          </a:p>
          <a:p>
            <a:r>
              <a:rPr lang="en-US" dirty="0"/>
              <a:t>This workshop </a:t>
            </a:r>
            <a:r>
              <a:rPr lang="en-US" dirty="0" smtClean="0"/>
              <a:t>built </a:t>
            </a:r>
            <a:r>
              <a:rPr lang="en-US" dirty="0"/>
              <a:t>on the theme of examination of </a:t>
            </a:r>
            <a:r>
              <a:rPr lang="en-US" dirty="0" err="1"/>
              <a:t>cryospheric</a:t>
            </a:r>
            <a:r>
              <a:rPr lang="en-US" dirty="0"/>
              <a:t> change by the LTER program by initiating a new collaboration between the NWT LTER program and research scientists in the Himalayas</a:t>
            </a:r>
            <a:r>
              <a:rPr lang="en-US" dirty="0" smtClean="0"/>
              <a:t>.</a:t>
            </a:r>
          </a:p>
          <a:p>
            <a:r>
              <a:rPr lang="en-US" dirty="0" smtClean="0"/>
              <a:t>Kathmandu University, ICIMOD, DHM </a:t>
            </a:r>
            <a:endParaRPr lang="en-US" dirty="0"/>
          </a:p>
          <a:p>
            <a:endParaRPr lang="en-US" dirty="0"/>
          </a:p>
        </p:txBody>
      </p:sp>
    </p:spTree>
    <p:extLst>
      <p:ext uri="{BB962C8B-B14F-4D97-AF65-F5344CB8AC3E}">
        <p14:creationId xmlns:p14="http://schemas.microsoft.com/office/powerpoint/2010/main" val="30488996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17" y="539253"/>
            <a:ext cx="8872789" cy="1143000"/>
          </a:xfrm>
        </p:spPr>
        <p:txBody>
          <a:bodyPr>
            <a:normAutofit fontScale="90000"/>
          </a:bodyPr>
          <a:lstStyle/>
          <a:p>
            <a:r>
              <a:rPr lang="en-US" dirty="0" smtClean="0"/>
              <a:t>Partnerships for Enhanced Engagement in Research (PEER) Science</a:t>
            </a:r>
            <a:endParaRPr lang="en-US" dirty="0"/>
          </a:p>
        </p:txBody>
      </p:sp>
      <p:sp>
        <p:nvSpPr>
          <p:cNvPr id="3" name="Content Placeholder 2"/>
          <p:cNvSpPr>
            <a:spLocks noGrp="1"/>
          </p:cNvSpPr>
          <p:nvPr>
            <p:ph idx="1"/>
          </p:nvPr>
        </p:nvSpPr>
        <p:spPr>
          <a:xfrm>
            <a:off x="457200" y="1917738"/>
            <a:ext cx="8229600" cy="4525963"/>
          </a:xfrm>
        </p:spPr>
        <p:txBody>
          <a:bodyPr>
            <a:normAutofit/>
          </a:bodyPr>
          <a:lstStyle/>
          <a:p>
            <a:r>
              <a:rPr lang="en-US" dirty="0" smtClean="0"/>
              <a:t>Partnership between USAID and NSF; administered by National Academy of Sciences</a:t>
            </a:r>
          </a:p>
          <a:p>
            <a:r>
              <a:rPr lang="en-US" dirty="0" smtClean="0"/>
              <a:t>Invites </a:t>
            </a:r>
            <a:r>
              <a:rPr lang="en-US" dirty="0"/>
              <a:t>scientists in developing countries to apply for funds to support research and capacity-building activities on topics of importance to USAID and conducted in partnership with their NSF-funded collaborators.</a:t>
            </a:r>
          </a:p>
        </p:txBody>
      </p:sp>
    </p:spTree>
    <p:extLst>
      <p:ext uri="{BB962C8B-B14F-4D97-AF65-F5344CB8AC3E}">
        <p14:creationId xmlns:p14="http://schemas.microsoft.com/office/powerpoint/2010/main" val="303466619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901" y="1742474"/>
            <a:ext cx="7772198" cy="1469874"/>
          </a:xfrm>
        </p:spPr>
        <p:txBody>
          <a:bodyPr>
            <a:normAutofit fontScale="90000"/>
          </a:bodyPr>
          <a:lstStyle/>
          <a:p>
            <a:r>
              <a:rPr lang="en-US" dirty="0"/>
              <a:t>Establishing a collaborative assessment of the impacts of climate change on the hydrological regime of the </a:t>
            </a:r>
            <a:r>
              <a:rPr lang="en-US" dirty="0" err="1"/>
              <a:t>Langtang</a:t>
            </a:r>
            <a:r>
              <a:rPr lang="en-US" dirty="0"/>
              <a:t> River Basin, central Nepal,</a:t>
            </a:r>
          </a:p>
        </p:txBody>
      </p:sp>
      <p:sp>
        <p:nvSpPr>
          <p:cNvPr id="5" name="Subtitle 4"/>
          <p:cNvSpPr>
            <a:spLocks noGrp="1"/>
          </p:cNvSpPr>
          <p:nvPr>
            <p:ph type="subTitle" idx="1"/>
          </p:nvPr>
        </p:nvSpPr>
        <p:spPr>
          <a:xfrm>
            <a:off x="1281553" y="4541195"/>
            <a:ext cx="6400398" cy="1752600"/>
          </a:xfrm>
        </p:spPr>
        <p:txBody>
          <a:bodyPr/>
          <a:lstStyle/>
          <a:p>
            <a:r>
              <a:rPr lang="en-US" dirty="0" err="1" smtClean="0"/>
              <a:t>Rijan</a:t>
            </a:r>
            <a:r>
              <a:rPr lang="en-US" dirty="0"/>
              <a:t> </a:t>
            </a:r>
            <a:r>
              <a:rPr lang="en-US" dirty="0" err="1"/>
              <a:t>Kayastha</a:t>
            </a:r>
            <a:r>
              <a:rPr lang="en-US" dirty="0"/>
              <a:t>, Kathmandu </a:t>
            </a:r>
            <a:r>
              <a:rPr lang="en-US" dirty="0" smtClean="0"/>
              <a:t>University</a:t>
            </a:r>
          </a:p>
          <a:p>
            <a:r>
              <a:rPr lang="en-US" dirty="0" smtClean="0"/>
              <a:t>Mark Williams, NWT LTER</a:t>
            </a:r>
          </a:p>
          <a:p>
            <a:r>
              <a:rPr lang="en-US" dirty="0" smtClean="0"/>
              <a:t>Funded in first round in 2011</a:t>
            </a:r>
            <a:endParaRPr lang="en-US" dirty="0"/>
          </a:p>
        </p:txBody>
      </p:sp>
    </p:spTree>
    <p:extLst>
      <p:ext uri="{BB962C8B-B14F-4D97-AF65-F5344CB8AC3E}">
        <p14:creationId xmlns:p14="http://schemas.microsoft.com/office/powerpoint/2010/main" val="10526757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229600" cy="1143000"/>
          </a:xfrm>
          <a:prstGeom prst="rect">
            <a:avLst/>
          </a:prstGeom>
          <a:effectLst>
            <a:outerShdw blurRad="50800" dist="38100" dir="2700000" algn="tl" rotWithShape="0">
              <a:prstClr val="black">
                <a:alpha val="40000"/>
              </a:prstClr>
            </a:outerShdw>
          </a:effectLst>
        </p:spPr>
        <p:txBody>
          <a:bodyPr vert="horz" lIns="91433" tIns="45717" rIns="91433" bIns="45717" anchor="b">
            <a:normAutofit fontScale="97500"/>
          </a:bodyPr>
          <a:lst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167" algn="l" rtl="0" fontAlgn="base">
              <a:spcBef>
                <a:spcPct val="0"/>
              </a:spcBef>
              <a:spcAft>
                <a:spcPct val="0"/>
              </a:spcAft>
              <a:defRPr sz="3000">
                <a:solidFill>
                  <a:schemeClr val="tx2"/>
                </a:solidFill>
                <a:latin typeface="Calibri" pitchFamily="34" charset="0"/>
              </a:defRPr>
            </a:lvl6pPr>
            <a:lvl7pPr marL="914334" algn="l" rtl="0" fontAlgn="base">
              <a:spcBef>
                <a:spcPct val="0"/>
              </a:spcBef>
              <a:spcAft>
                <a:spcPct val="0"/>
              </a:spcAft>
              <a:defRPr sz="3000">
                <a:solidFill>
                  <a:schemeClr val="tx2"/>
                </a:solidFill>
                <a:latin typeface="Calibri" pitchFamily="34" charset="0"/>
              </a:defRPr>
            </a:lvl7pPr>
            <a:lvl8pPr marL="1371502" algn="l" rtl="0" fontAlgn="base">
              <a:spcBef>
                <a:spcPct val="0"/>
              </a:spcBef>
              <a:spcAft>
                <a:spcPct val="0"/>
              </a:spcAft>
              <a:defRPr sz="3000">
                <a:solidFill>
                  <a:schemeClr val="tx2"/>
                </a:solidFill>
                <a:latin typeface="Calibri" pitchFamily="34" charset="0"/>
              </a:defRPr>
            </a:lvl8pPr>
            <a:lvl9pPr marL="1828669" algn="l" rtl="0" fontAlgn="base">
              <a:spcBef>
                <a:spcPct val="0"/>
              </a:spcBef>
              <a:spcAft>
                <a:spcPct val="0"/>
              </a:spcAft>
              <a:defRPr sz="3000">
                <a:solidFill>
                  <a:schemeClr val="tx2"/>
                </a:solidFill>
                <a:latin typeface="Calibri" pitchFamily="34" charset="0"/>
              </a:defRPr>
            </a:lvl9pPr>
          </a:lstStyle>
          <a:p>
            <a:r>
              <a:rPr lang="en-US" dirty="0" smtClean="0">
                <a:solidFill>
                  <a:schemeClr val="tx1"/>
                </a:solidFill>
              </a:rPr>
              <a:t>CHARIS - Contribution to High Asia Runoff of Ice and Snow</a:t>
            </a:r>
            <a:endParaRPr lang="en-US" dirty="0">
              <a:solidFill>
                <a:schemeClr val="tx1"/>
              </a:solidFill>
            </a:endParaRPr>
          </a:p>
        </p:txBody>
      </p:sp>
      <p:sp>
        <p:nvSpPr>
          <p:cNvPr id="5" name="TextBox 4"/>
          <p:cNvSpPr txBox="1"/>
          <p:nvPr/>
        </p:nvSpPr>
        <p:spPr>
          <a:xfrm>
            <a:off x="457200" y="1268991"/>
            <a:ext cx="2092135" cy="369331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smtClean="0"/>
              <a:t>The CHARIS project began in 2011 with funding from USAID to the University of Colorado  </a:t>
            </a:r>
          </a:p>
          <a:p>
            <a:endParaRPr lang="en-US" dirty="0"/>
          </a:p>
          <a:p>
            <a:r>
              <a:rPr lang="en-US" i="1" dirty="0" smtClean="0"/>
              <a:t>PI: </a:t>
            </a:r>
          </a:p>
          <a:p>
            <a:r>
              <a:rPr lang="en-US" dirty="0" smtClean="0"/>
              <a:t>Richard Armstrong, NSIDC</a:t>
            </a:r>
          </a:p>
          <a:p>
            <a:endParaRPr lang="en-US" i="1" dirty="0" smtClean="0"/>
          </a:p>
          <a:p>
            <a:r>
              <a:rPr lang="en-US" i="1" dirty="0" smtClean="0"/>
              <a:t>Co-I: </a:t>
            </a:r>
          </a:p>
          <a:p>
            <a:r>
              <a:rPr lang="en-US" dirty="0" smtClean="0"/>
              <a:t>Mark Williams, INSTAAR   </a:t>
            </a:r>
            <a:endParaRPr lang="en-US" dirty="0"/>
          </a:p>
        </p:txBody>
      </p:sp>
      <p:pic>
        <p:nvPicPr>
          <p:cNvPr id="6" name="Picture 5" descr="CHARIS_map_19Nov12.png"/>
          <p:cNvPicPr>
            <a:picLocks noChangeAspect="1"/>
          </p:cNvPicPr>
          <p:nvPr/>
        </p:nvPicPr>
        <p:blipFill rotWithShape="1">
          <a:blip r:embed="rId2">
            <a:extLst>
              <a:ext uri="{28A0092B-C50C-407E-A947-70E740481C1C}">
                <a14:useLocalDpi xmlns:a14="http://schemas.microsoft.com/office/drawing/2010/main" val="0"/>
              </a:ext>
            </a:extLst>
          </a:blip>
          <a:srcRect t="8749" b="9989"/>
          <a:stretch/>
        </p:blipFill>
        <p:spPr>
          <a:xfrm>
            <a:off x="2697660" y="1245792"/>
            <a:ext cx="6239172" cy="4182805"/>
          </a:xfrm>
          <a:prstGeom prst="rect">
            <a:avLst/>
          </a:prstGeom>
        </p:spPr>
      </p:pic>
      <p:sp>
        <p:nvSpPr>
          <p:cNvPr id="7" name="TextBox 6"/>
          <p:cNvSpPr txBox="1"/>
          <p:nvPr/>
        </p:nvSpPr>
        <p:spPr>
          <a:xfrm>
            <a:off x="457200" y="5388549"/>
            <a:ext cx="3473411" cy="1200329"/>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Our study region </a:t>
            </a:r>
            <a:r>
              <a:rPr lang="en-US" dirty="0" smtClean="0">
                <a:effectLst>
                  <a:outerShdw blurRad="38100" dist="38100" dir="2700000" algn="tl">
                    <a:srgbClr val="000000">
                      <a:alpha val="43137"/>
                    </a:srgbClr>
                  </a:outerShdw>
                </a:effectLst>
              </a:rPr>
              <a:t>includes the </a:t>
            </a:r>
          </a:p>
          <a:p>
            <a:r>
              <a:rPr lang="en-US" dirty="0" smtClean="0">
                <a:effectLst>
                  <a:outerShdw blurRad="38100" dist="38100" dir="2700000" algn="tl">
                    <a:srgbClr val="000000">
                      <a:alpha val="43137"/>
                    </a:srgbClr>
                  </a:outerShdw>
                </a:effectLst>
              </a:rPr>
              <a:t>Amu </a:t>
            </a:r>
            <a:r>
              <a:rPr lang="en-US" dirty="0">
                <a:effectLst>
                  <a:outerShdw blurRad="38100" dist="38100" dir="2700000" algn="tl">
                    <a:srgbClr val="000000">
                      <a:alpha val="43137"/>
                    </a:srgbClr>
                  </a:outerShdw>
                </a:effectLst>
              </a:rPr>
              <a:t>D</a:t>
            </a:r>
            <a:r>
              <a:rPr lang="en-US" dirty="0" smtClean="0">
                <a:effectLst>
                  <a:outerShdw blurRad="38100" dist="38100" dir="2700000" algn="tl">
                    <a:srgbClr val="000000">
                      <a:alpha val="43137"/>
                    </a:srgbClr>
                  </a:outerShdw>
                </a:effectLst>
              </a:rPr>
              <a:t>arya</a:t>
            </a:r>
            <a:r>
              <a:rPr lang="en-US" dirty="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Syr</a:t>
            </a:r>
            <a:r>
              <a:rPr lang="en-US" dirty="0" smtClean="0">
                <a:effectLst>
                  <a:outerShdw blurRad="38100" dist="38100" dir="2700000" algn="tl">
                    <a:srgbClr val="000000">
                      <a:alpha val="43137"/>
                    </a:srgbClr>
                  </a:outerShdw>
                </a:effectLst>
              </a:rPr>
              <a:t> Darya</a:t>
            </a:r>
            <a:r>
              <a:rPr lang="en-US" dirty="0">
                <a:effectLst>
                  <a:outerShdw blurRad="38100" dist="38100" dir="2700000" algn="tl">
                    <a:srgbClr val="000000">
                      <a:alpha val="43137"/>
                    </a:srgbClr>
                  </a:outerShdw>
                </a:effectLst>
              </a:rPr>
              <a:t>, Indus, Ganges, and Brahmaputra river </a:t>
            </a:r>
            <a:r>
              <a:rPr lang="en-US" dirty="0" smtClean="0">
                <a:effectLst>
                  <a:outerShdw blurRad="38100" dist="38100" dir="2700000" algn="tl">
                    <a:srgbClr val="000000">
                      <a:alpha val="43137"/>
                    </a:srgbClr>
                  </a:outerShdw>
                </a:effectLst>
              </a:rPr>
              <a:t>basins</a:t>
            </a:r>
            <a:endParaRPr lang="en-US" dirty="0"/>
          </a:p>
        </p:txBody>
      </p:sp>
      <p:sp>
        <p:nvSpPr>
          <p:cNvPr id="8" name="TextBox 7"/>
          <p:cNvSpPr txBox="1"/>
          <p:nvPr/>
        </p:nvSpPr>
        <p:spPr>
          <a:xfrm>
            <a:off x="6318337" y="6287075"/>
            <a:ext cx="2736647" cy="400110"/>
          </a:xfrm>
          <a:prstGeom prst="rect">
            <a:avLst/>
          </a:prstGeom>
          <a:noFill/>
        </p:spPr>
        <p:txBody>
          <a:bodyPr wrap="none" rtlCol="0">
            <a:spAutoFit/>
          </a:bodyPr>
          <a:lstStyle/>
          <a:p>
            <a:r>
              <a:rPr lang="en-US" sz="2000" b="1" dirty="0" smtClean="0">
                <a:solidFill>
                  <a:srgbClr val="FF0000"/>
                </a:solidFill>
              </a:rPr>
              <a:t>http://</a:t>
            </a:r>
            <a:r>
              <a:rPr lang="en-US" sz="2000" b="1" dirty="0" err="1" smtClean="0">
                <a:solidFill>
                  <a:srgbClr val="FF0000"/>
                </a:solidFill>
              </a:rPr>
              <a:t>nsidc.org</a:t>
            </a:r>
            <a:r>
              <a:rPr lang="en-US" sz="2000" b="1" dirty="0" smtClean="0">
                <a:solidFill>
                  <a:srgbClr val="FF0000"/>
                </a:solidFill>
              </a:rPr>
              <a:t>/</a:t>
            </a:r>
            <a:r>
              <a:rPr lang="en-US" sz="2000" b="1" dirty="0" err="1" smtClean="0">
                <a:solidFill>
                  <a:srgbClr val="FF0000"/>
                </a:solidFill>
              </a:rPr>
              <a:t>charis</a:t>
            </a:r>
            <a:r>
              <a:rPr lang="en-US" sz="2000" b="1" dirty="0" smtClean="0">
                <a:solidFill>
                  <a:srgbClr val="FF0000"/>
                </a:solidFill>
              </a:rPr>
              <a:t>/</a:t>
            </a:r>
            <a:endParaRPr lang="en-US" sz="2000" b="1" dirty="0">
              <a:solidFill>
                <a:srgbClr val="FF0000"/>
              </a:solidFill>
            </a:endParaRPr>
          </a:p>
        </p:txBody>
      </p:sp>
      <p:sp>
        <p:nvSpPr>
          <p:cNvPr id="9" name="TextBox 8"/>
          <p:cNvSpPr txBox="1"/>
          <p:nvPr/>
        </p:nvSpPr>
        <p:spPr>
          <a:xfrm>
            <a:off x="4214235" y="5419327"/>
            <a:ext cx="4840749" cy="600164"/>
          </a:xfrm>
          <a:prstGeom prst="rect">
            <a:avLst/>
          </a:prstGeom>
          <a:noFill/>
        </p:spPr>
        <p:txBody>
          <a:bodyPr wrap="square" rtlCol="0">
            <a:spAutoFit/>
          </a:bodyPr>
          <a:lstStyle/>
          <a:p>
            <a:r>
              <a:rPr lang="en-US" sz="1100" i="1" dirty="0" smtClean="0"/>
              <a:t>Map courtesy B. </a:t>
            </a:r>
            <a:r>
              <a:rPr lang="en-US" sz="1100" i="1" dirty="0" err="1" smtClean="0"/>
              <a:t>Raup</a:t>
            </a:r>
            <a:r>
              <a:rPr lang="en-US" sz="1100" i="1" dirty="0" smtClean="0"/>
              <a:t>.  Glacier coverage from the RGI and GLIMS  is in cyan light blue color (</a:t>
            </a:r>
            <a:r>
              <a:rPr lang="en-US" sz="1100" i="1" dirty="0"/>
              <a:t>S</a:t>
            </a:r>
            <a:r>
              <a:rPr lang="en-US" sz="1100" i="1" dirty="0" smtClean="0"/>
              <a:t>ee </a:t>
            </a:r>
            <a:r>
              <a:rPr lang="en-US" sz="1100" i="1" dirty="0" smtClean="0">
                <a:hlinkClick r:id="rId3"/>
              </a:rPr>
              <a:t>http</a:t>
            </a:r>
            <a:r>
              <a:rPr lang="en-US" sz="1100" i="1" dirty="0">
                <a:hlinkClick r:id="rId3"/>
              </a:rPr>
              <a:t>://www.glims.org</a:t>
            </a:r>
            <a:r>
              <a:rPr lang="en-US" sz="1100" i="1" dirty="0" smtClean="0">
                <a:hlinkClick r:id="rId3"/>
              </a:rPr>
              <a:t>/</a:t>
            </a:r>
            <a:r>
              <a:rPr lang="en-US" sz="1100" i="1" dirty="0" smtClean="0"/>
              <a:t> for information on RGI and other glacier outline data) </a:t>
            </a:r>
            <a:endParaRPr lang="en-US" sz="1100" i="1" dirty="0"/>
          </a:p>
        </p:txBody>
      </p:sp>
    </p:spTree>
    <p:extLst>
      <p:ext uri="{BB962C8B-B14F-4D97-AF65-F5344CB8AC3E}">
        <p14:creationId xmlns:p14="http://schemas.microsoft.com/office/powerpoint/2010/main" val="39212218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Love to use the 5-year CHARIS project as the basis for long-term research in High Asia</a:t>
            </a:r>
            <a:endParaRPr lang="en-US" dirty="0"/>
          </a:p>
        </p:txBody>
      </p:sp>
      <p:sp>
        <p:nvSpPr>
          <p:cNvPr id="4" name="Subtitle 3"/>
          <p:cNvSpPr>
            <a:spLocks noGrp="1"/>
          </p:cNvSpPr>
          <p:nvPr>
            <p:ph type="subTitle" idx="1"/>
          </p:nvPr>
        </p:nvSpPr>
        <p:spPr>
          <a:xfrm>
            <a:off x="1371802" y="5195818"/>
            <a:ext cx="5208415" cy="442981"/>
          </a:xfrm>
        </p:spPr>
        <p:txBody>
          <a:bodyPr/>
          <a:lstStyle/>
          <a:p>
            <a:endParaRPr lang="en-US" dirty="0"/>
          </a:p>
        </p:txBody>
      </p:sp>
    </p:spTree>
    <p:extLst>
      <p:ext uri="{BB962C8B-B14F-4D97-AF65-F5344CB8AC3E}">
        <p14:creationId xmlns:p14="http://schemas.microsoft.com/office/powerpoint/2010/main" val="151063457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124200"/>
            <a:ext cx="6172200" cy="1893888"/>
          </a:xfrm>
        </p:spPr>
        <p:txBody>
          <a:bodyPr/>
          <a:lstStyle/>
          <a:p>
            <a:pPr eaLnBrk="1" fontAlgn="auto" hangingPunct="1">
              <a:spcAft>
                <a:spcPts val="0"/>
              </a:spcAft>
              <a:defRPr/>
            </a:pPr>
            <a:r>
              <a:rPr lang="en-GB" dirty="0" smtClean="0">
                <a:solidFill>
                  <a:srgbClr val="FFFF00"/>
                </a:solidFill>
              </a:rPr>
              <a:t>A High mountain </a:t>
            </a:r>
            <a:r>
              <a:rPr lang="en-GB" dirty="0" err="1" smtClean="0">
                <a:solidFill>
                  <a:srgbClr val="FFFF00"/>
                </a:solidFill>
              </a:rPr>
              <a:t>LTER</a:t>
            </a:r>
            <a:r>
              <a:rPr lang="en-GB" dirty="0" smtClean="0">
                <a:solidFill>
                  <a:srgbClr val="FFFF00"/>
                </a:solidFill>
              </a:rPr>
              <a:t> Network </a:t>
            </a:r>
          </a:p>
        </p:txBody>
      </p:sp>
      <p:sp>
        <p:nvSpPr>
          <p:cNvPr id="8195" name="Subtitle 2"/>
          <p:cNvSpPr>
            <a:spLocks noGrp="1"/>
          </p:cNvSpPr>
          <p:nvPr>
            <p:ph type="subTitle" idx="1"/>
          </p:nvPr>
        </p:nvSpPr>
        <p:spPr>
          <a:xfrm>
            <a:off x="2286000" y="5003800"/>
            <a:ext cx="6172200" cy="1371600"/>
          </a:xfrm>
        </p:spPr>
        <p:txBody>
          <a:bodyPr/>
          <a:lstStyle/>
          <a:p>
            <a:pPr eaLnBrk="1" hangingPunct="1"/>
            <a:r>
              <a:rPr lang="en-GB" dirty="0" smtClean="0">
                <a:solidFill>
                  <a:srgbClr val="FFFF00"/>
                </a:solidFill>
              </a:rPr>
              <a:t>Laszlo Nagy, Eva </a:t>
            </a:r>
            <a:r>
              <a:rPr lang="en-GB" dirty="0" err="1" smtClean="0">
                <a:solidFill>
                  <a:srgbClr val="FFFF00"/>
                </a:solidFill>
              </a:rPr>
              <a:t>Spehn</a:t>
            </a:r>
            <a:r>
              <a:rPr lang="en-GB" dirty="0" smtClean="0">
                <a:solidFill>
                  <a:srgbClr val="FFFF00"/>
                </a:solidFill>
              </a:rPr>
              <a:t>, Mark Williams, Francisco </a:t>
            </a:r>
            <a:r>
              <a:rPr lang="en-GB" dirty="0" err="1" smtClean="0">
                <a:solidFill>
                  <a:srgbClr val="FFFF00"/>
                </a:solidFill>
              </a:rPr>
              <a:t>Bonet</a:t>
            </a:r>
            <a:r>
              <a:rPr lang="en-GB" dirty="0" smtClean="0">
                <a:solidFill>
                  <a:srgbClr val="FFFF00"/>
                </a:solidFill>
              </a:rPr>
              <a:t>, Patrick </a:t>
            </a:r>
            <a:r>
              <a:rPr lang="en-GB" dirty="0" err="1" smtClean="0">
                <a:solidFill>
                  <a:srgbClr val="FFFF00"/>
                </a:solidFill>
              </a:rPr>
              <a:t>Bourgeron</a:t>
            </a:r>
            <a:endParaRPr lang="en-GB" dirty="0" smtClean="0">
              <a:solidFill>
                <a:srgbClr val="FFFF00"/>
              </a:solidFill>
            </a:endParaRPr>
          </a:p>
        </p:txBody>
      </p:sp>
      <p:sp>
        <p:nvSpPr>
          <p:cNvPr id="4" name="TextBox 3"/>
          <p:cNvSpPr txBox="1"/>
          <p:nvPr/>
        </p:nvSpPr>
        <p:spPr>
          <a:xfrm>
            <a:off x="3131840" y="6381328"/>
            <a:ext cx="5588824" cy="369326"/>
          </a:xfrm>
          <a:prstGeom prst="rect">
            <a:avLst/>
          </a:prstGeom>
          <a:noFill/>
        </p:spPr>
        <p:txBody>
          <a:bodyPr wrap="none" lIns="91433" tIns="45717" rIns="91433" bIns="45717" rtlCol="0">
            <a:spAutoFit/>
          </a:bodyPr>
          <a:lstStyle/>
          <a:p>
            <a:pPr defTabSz="914334"/>
            <a:r>
              <a:rPr lang="pt-BR" dirty="0" smtClean="0">
                <a:solidFill>
                  <a:srgbClr val="FFC000"/>
                </a:solidFill>
                <a:latin typeface="Calibri"/>
              </a:rPr>
              <a:t>http://gmba.unibas.ch/mountainLTER/mountainLTER.htm</a:t>
            </a:r>
            <a:endParaRPr lang="pt-BR" dirty="0">
              <a:solidFill>
                <a:srgbClr val="FFC000"/>
              </a:solidFill>
              <a:latin typeface="Calibri"/>
            </a:endParaRPr>
          </a:p>
        </p:txBody>
      </p:sp>
      <p:grpSp>
        <p:nvGrpSpPr>
          <p:cNvPr id="5" name="Group 4"/>
          <p:cNvGrpSpPr/>
          <p:nvPr/>
        </p:nvGrpSpPr>
        <p:grpSpPr>
          <a:xfrm>
            <a:off x="6948488" y="188913"/>
            <a:ext cx="1657350" cy="1682750"/>
            <a:chOff x="6948488" y="188913"/>
            <a:chExt cx="1657350" cy="1682750"/>
          </a:xfrm>
        </p:grpSpPr>
        <p:pic>
          <p:nvPicPr>
            <p:cNvPr id="6" name="Picture 4" descr="Diversitas_final_logo.jpg                                      00027933Eva_HD                         B746CC0A:"/>
            <p:cNvPicPr>
              <a:picLocks noChangeAspect="1" noChangeArrowheads="1"/>
            </p:cNvPicPr>
            <p:nvPr/>
          </p:nvPicPr>
          <p:blipFill>
            <a:blip r:embed="rId3" cstate="print"/>
            <a:srcRect/>
            <a:stretch>
              <a:fillRect/>
            </a:stretch>
          </p:blipFill>
          <p:spPr bwMode="auto">
            <a:xfrm>
              <a:off x="6948488" y="188913"/>
              <a:ext cx="1657350" cy="1682750"/>
            </a:xfrm>
            <a:prstGeom prst="rect">
              <a:avLst/>
            </a:prstGeom>
            <a:noFill/>
            <a:ln w="9525">
              <a:noFill/>
              <a:miter lim="800000"/>
              <a:headEnd/>
              <a:tailEnd/>
            </a:ln>
          </p:spPr>
        </p:pic>
        <p:pic>
          <p:nvPicPr>
            <p:cNvPr id="7" name="Picture 3" descr="&#10;GMBA_Logo.gif                                                  0002BE58evas hd                        ABA78158:"/>
            <p:cNvPicPr>
              <a:picLocks noChangeAspect="1" noChangeArrowheads="1"/>
            </p:cNvPicPr>
            <p:nvPr/>
          </p:nvPicPr>
          <p:blipFill>
            <a:blip r:embed="rId4" cstate="print"/>
            <a:srcRect/>
            <a:stretch>
              <a:fillRect/>
            </a:stretch>
          </p:blipFill>
          <p:spPr bwMode="auto">
            <a:xfrm>
              <a:off x="6969125" y="1081088"/>
              <a:ext cx="1635125" cy="774700"/>
            </a:xfrm>
            <a:prstGeom prst="rect">
              <a:avLst/>
            </a:prstGeom>
            <a:solidFill>
              <a:schemeClr val="bg1"/>
            </a:solidFill>
            <a:ln w="9525">
              <a:noFill/>
              <a:miter lim="800000"/>
              <a:headEnd/>
              <a:tailEnd/>
            </a:ln>
          </p:spPr>
        </p:pic>
      </p:grpSp>
    </p:spTree>
    <p:extLst>
      <p:ext uri="{BB962C8B-B14F-4D97-AF65-F5344CB8AC3E}">
        <p14:creationId xmlns:p14="http://schemas.microsoft.com/office/powerpoint/2010/main" val="188020491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GB" dirty="0" smtClean="0">
                <a:solidFill>
                  <a:srgbClr val="FFFF00"/>
                </a:solidFill>
              </a:rPr>
              <a:t>The Diversity of Mountains (Environmental Contrasts / Gradients)  – the need for a </a:t>
            </a:r>
            <a:br>
              <a:rPr lang="en-GB" dirty="0" smtClean="0">
                <a:solidFill>
                  <a:srgbClr val="FFFF00"/>
                </a:solidFill>
              </a:rPr>
            </a:br>
            <a:r>
              <a:rPr lang="en-GB" dirty="0" smtClean="0">
                <a:solidFill>
                  <a:srgbClr val="FFFF00"/>
                </a:solidFill>
              </a:rPr>
              <a:t>network of sites</a:t>
            </a:r>
            <a:endParaRPr lang="en-GB" dirty="0">
              <a:solidFill>
                <a:srgbClr val="FFFF00"/>
              </a:solidFill>
            </a:endParaRPr>
          </a:p>
        </p:txBody>
      </p:sp>
      <p:sp>
        <p:nvSpPr>
          <p:cNvPr id="14339" name="Content Placeholder 2"/>
          <p:cNvSpPr>
            <a:spLocks noGrp="1"/>
          </p:cNvSpPr>
          <p:nvPr>
            <p:ph sz="quarter" idx="1"/>
          </p:nvPr>
        </p:nvSpPr>
        <p:spPr/>
        <p:txBody>
          <a:bodyPr/>
          <a:lstStyle/>
          <a:p>
            <a:r>
              <a:rPr lang="en-GB" dirty="0" smtClean="0">
                <a:solidFill>
                  <a:srgbClr val="FFFF00"/>
                </a:solidFill>
              </a:rPr>
              <a:t>Temperature seasonality</a:t>
            </a:r>
          </a:p>
          <a:p>
            <a:pPr lvl="1"/>
            <a:r>
              <a:rPr lang="en-GB" dirty="0" err="1" smtClean="0">
                <a:solidFill>
                  <a:srgbClr val="FFFF00"/>
                </a:solidFill>
              </a:rPr>
              <a:t>Aseasonal</a:t>
            </a:r>
            <a:r>
              <a:rPr lang="en-GB" dirty="0" smtClean="0">
                <a:solidFill>
                  <a:srgbClr val="FFFF00"/>
                </a:solidFill>
              </a:rPr>
              <a:t> -&gt; seasonal</a:t>
            </a:r>
          </a:p>
          <a:p>
            <a:r>
              <a:rPr lang="en-GB" dirty="0" smtClean="0">
                <a:solidFill>
                  <a:srgbClr val="FFFF00"/>
                </a:solidFill>
              </a:rPr>
              <a:t>Precipitation</a:t>
            </a:r>
          </a:p>
          <a:p>
            <a:pPr lvl="1"/>
            <a:r>
              <a:rPr lang="en-GB" dirty="0" smtClean="0">
                <a:solidFill>
                  <a:srgbClr val="FFFF00"/>
                </a:solidFill>
              </a:rPr>
              <a:t>Arid -&gt; </a:t>
            </a:r>
            <a:r>
              <a:rPr lang="en-GB" dirty="0" err="1" smtClean="0">
                <a:solidFill>
                  <a:srgbClr val="FFFF00"/>
                </a:solidFill>
              </a:rPr>
              <a:t>perhumid</a:t>
            </a:r>
            <a:endParaRPr lang="en-GB" dirty="0" smtClean="0">
              <a:solidFill>
                <a:srgbClr val="FFFF00"/>
              </a:solidFill>
            </a:endParaRPr>
          </a:p>
          <a:p>
            <a:r>
              <a:rPr lang="en-GB" dirty="0" smtClean="0">
                <a:solidFill>
                  <a:srgbClr val="FFFF00"/>
                </a:solidFill>
              </a:rPr>
              <a:t>Land use history</a:t>
            </a:r>
          </a:p>
          <a:p>
            <a:pPr lvl="1"/>
            <a:r>
              <a:rPr lang="en-GB" dirty="0" smtClean="0">
                <a:solidFill>
                  <a:srgbClr val="FFFF00"/>
                </a:solidFill>
              </a:rPr>
              <a:t>None -&gt; long / intensive</a:t>
            </a:r>
          </a:p>
          <a:p>
            <a:r>
              <a:rPr lang="en-GB" dirty="0" smtClean="0">
                <a:solidFill>
                  <a:srgbClr val="FFFF00"/>
                </a:solidFill>
              </a:rPr>
              <a:t>Geological history</a:t>
            </a:r>
          </a:p>
          <a:p>
            <a:pPr lvl="1"/>
            <a:r>
              <a:rPr lang="en-GB" dirty="0" smtClean="0">
                <a:solidFill>
                  <a:srgbClr val="FFFF00"/>
                </a:solidFill>
              </a:rPr>
              <a:t>bedrock (Ca vs. Si)</a:t>
            </a:r>
          </a:p>
          <a:p>
            <a:r>
              <a:rPr lang="en-GB" dirty="0" err="1" smtClean="0">
                <a:solidFill>
                  <a:srgbClr val="FFFF00"/>
                </a:solidFill>
              </a:rPr>
              <a:t>Glaciation</a:t>
            </a:r>
            <a:r>
              <a:rPr lang="en-GB" dirty="0" smtClean="0">
                <a:solidFill>
                  <a:srgbClr val="FFFF00"/>
                </a:solidFill>
              </a:rPr>
              <a:t> history </a:t>
            </a:r>
          </a:p>
          <a:p>
            <a:pPr lvl="1"/>
            <a:r>
              <a:rPr lang="en-GB" dirty="0" smtClean="0">
                <a:solidFill>
                  <a:srgbClr val="FFFF00"/>
                </a:solidFill>
              </a:rPr>
              <a:t>(+ / -)</a:t>
            </a:r>
          </a:p>
        </p:txBody>
      </p:sp>
      <p:sp>
        <p:nvSpPr>
          <p:cNvPr id="14341" name="TextBox 5"/>
          <p:cNvSpPr txBox="1">
            <a:spLocks noChangeArrowheads="1"/>
          </p:cNvSpPr>
          <p:nvPr/>
        </p:nvSpPr>
        <p:spPr bwMode="auto">
          <a:xfrm>
            <a:off x="611560" y="5750010"/>
            <a:ext cx="7489537" cy="1107990"/>
          </a:xfrm>
          <a:prstGeom prst="rect">
            <a:avLst/>
          </a:prstGeom>
          <a:noFill/>
          <a:ln w="9525">
            <a:noFill/>
            <a:miter lim="800000"/>
            <a:headEnd/>
            <a:tailEnd/>
          </a:ln>
        </p:spPr>
        <p:txBody>
          <a:bodyPr wrap="none" lIns="91433" tIns="45717" rIns="91433" bIns="45717">
            <a:spAutoFit/>
          </a:bodyPr>
          <a:lstStyle/>
          <a:p>
            <a:pPr marL="0" lvl="1" defTabSz="914334" fontAlgn="base">
              <a:spcBef>
                <a:spcPct val="0"/>
              </a:spcBef>
              <a:spcAft>
                <a:spcPct val="0"/>
              </a:spcAft>
            </a:pPr>
            <a:r>
              <a:rPr lang="en-GB" sz="2400" b="1" dirty="0">
                <a:solidFill>
                  <a:srgbClr val="FFFF00"/>
                </a:solidFill>
                <a:latin typeface="Arial" charset="0"/>
              </a:rPr>
              <a:t>Consequence: differences in ecosystem structure</a:t>
            </a:r>
          </a:p>
          <a:p>
            <a:pPr marL="0" lvl="1" algn="ctr" defTabSz="914334" fontAlgn="base">
              <a:spcBef>
                <a:spcPct val="0"/>
              </a:spcBef>
              <a:spcAft>
                <a:spcPct val="0"/>
              </a:spcAft>
            </a:pPr>
            <a:r>
              <a:rPr lang="en-GB" sz="2400" b="1" dirty="0">
                <a:solidFill>
                  <a:srgbClr val="FFFF00"/>
                </a:solidFill>
                <a:latin typeface="Arial" charset="0"/>
              </a:rPr>
              <a:t> and functioning</a:t>
            </a:r>
          </a:p>
          <a:p>
            <a:pPr defTabSz="914334" fontAlgn="base">
              <a:spcBef>
                <a:spcPct val="0"/>
              </a:spcBef>
              <a:spcAft>
                <a:spcPct val="0"/>
              </a:spcAft>
            </a:pPr>
            <a:endParaRPr lang="en-GB" dirty="0">
              <a:solidFill>
                <a:prstClr val="black"/>
              </a:solidFill>
              <a:latin typeface="Arial" charset="0"/>
            </a:endParaRPr>
          </a:p>
        </p:txBody>
      </p:sp>
      <p:grpSp>
        <p:nvGrpSpPr>
          <p:cNvPr id="8" name="Group 7"/>
          <p:cNvGrpSpPr/>
          <p:nvPr/>
        </p:nvGrpSpPr>
        <p:grpSpPr>
          <a:xfrm>
            <a:off x="6948488" y="188913"/>
            <a:ext cx="1657350" cy="1682750"/>
            <a:chOff x="6948488" y="188913"/>
            <a:chExt cx="1657350" cy="1682750"/>
          </a:xfrm>
        </p:grpSpPr>
        <p:pic>
          <p:nvPicPr>
            <p:cNvPr id="9" name="Picture 4" descr="Diversitas_final_logo.jpg                                      00027933Eva_HD                         B746CC0A:"/>
            <p:cNvPicPr>
              <a:picLocks noChangeAspect="1" noChangeArrowheads="1"/>
            </p:cNvPicPr>
            <p:nvPr/>
          </p:nvPicPr>
          <p:blipFill>
            <a:blip r:embed="rId2" cstate="print"/>
            <a:srcRect/>
            <a:stretch>
              <a:fillRect/>
            </a:stretch>
          </p:blipFill>
          <p:spPr bwMode="auto">
            <a:xfrm>
              <a:off x="6948488" y="188913"/>
              <a:ext cx="1657350" cy="1682750"/>
            </a:xfrm>
            <a:prstGeom prst="rect">
              <a:avLst/>
            </a:prstGeom>
            <a:noFill/>
            <a:ln w="9525">
              <a:noFill/>
              <a:miter lim="800000"/>
              <a:headEnd/>
              <a:tailEnd/>
            </a:ln>
          </p:spPr>
        </p:pic>
        <p:pic>
          <p:nvPicPr>
            <p:cNvPr id="10" name="Picture 3" descr="&#10;GMBA_Logo.gif                                                  0002BE58evas hd                        ABA78158:"/>
            <p:cNvPicPr>
              <a:picLocks noChangeAspect="1" noChangeArrowheads="1"/>
            </p:cNvPicPr>
            <p:nvPr/>
          </p:nvPicPr>
          <p:blipFill>
            <a:blip r:embed="rId3" cstate="print"/>
            <a:srcRect/>
            <a:stretch>
              <a:fillRect/>
            </a:stretch>
          </p:blipFill>
          <p:spPr bwMode="auto">
            <a:xfrm>
              <a:off x="6969125" y="1081088"/>
              <a:ext cx="1635125" cy="774700"/>
            </a:xfrm>
            <a:prstGeom prst="rect">
              <a:avLst/>
            </a:prstGeom>
            <a:solidFill>
              <a:schemeClr val="bg1"/>
            </a:solidFill>
            <a:ln w="9525">
              <a:noFill/>
              <a:miter lim="800000"/>
              <a:headEnd/>
              <a:tailEnd/>
            </a:ln>
          </p:spPr>
        </p:pic>
      </p:grpSp>
      <p:sp>
        <p:nvSpPr>
          <p:cNvPr id="11" name="TextBox 10"/>
          <p:cNvSpPr txBox="1"/>
          <p:nvPr/>
        </p:nvSpPr>
        <p:spPr>
          <a:xfrm>
            <a:off x="2627784" y="6488668"/>
            <a:ext cx="5588838" cy="369332"/>
          </a:xfrm>
          <a:prstGeom prst="rect">
            <a:avLst/>
          </a:prstGeom>
          <a:noFill/>
        </p:spPr>
        <p:txBody>
          <a:bodyPr wrap="none" rtlCol="0">
            <a:spAutoFit/>
          </a:bodyPr>
          <a:lstStyle/>
          <a:p>
            <a:pPr defTabSz="914334"/>
            <a:r>
              <a:rPr lang="pt-BR" dirty="0" smtClean="0">
                <a:solidFill>
                  <a:srgbClr val="FFC000"/>
                </a:solidFill>
                <a:latin typeface="Calibri"/>
              </a:rPr>
              <a:t>http://gmba.unibas.ch/mountainLTER/mountainLTER.htm</a:t>
            </a:r>
            <a:endParaRPr lang="pt-BR" dirty="0">
              <a:solidFill>
                <a:srgbClr val="FFC000"/>
              </a:solidFill>
              <a:latin typeface="Calibri"/>
            </a:endParaRPr>
          </a:p>
        </p:txBody>
      </p:sp>
      <p:pic>
        <p:nvPicPr>
          <p:cNvPr id="16" name="Content Placeholder 15" descr="mtworld.bmp"/>
          <p:cNvPicPr>
            <a:picLocks noGrp="1" noChangeAspect="1"/>
          </p:cNvPicPr>
          <p:nvPr>
            <p:ph sz="quarter" idx="2"/>
          </p:nvPr>
        </p:nvPicPr>
        <p:blipFill>
          <a:blip r:embed="rId4" cstate="print"/>
          <a:stretch>
            <a:fillRect/>
          </a:stretch>
        </p:blipFill>
        <p:spPr>
          <a:xfrm>
            <a:off x="4270375" y="2597631"/>
            <a:ext cx="3657600" cy="2577137"/>
          </a:xfrm>
        </p:spPr>
      </p:pic>
    </p:spTree>
    <p:extLst>
      <p:ext uri="{BB962C8B-B14F-4D97-AF65-F5344CB8AC3E}">
        <p14:creationId xmlns:p14="http://schemas.microsoft.com/office/powerpoint/2010/main" val="730227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blinds(horizontal)">
                                      <p:cBhvr>
                                        <p:cTn id="7"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6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4163"/>
            <a:ext cx="7772400" cy="616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274440" y="6329701"/>
            <a:ext cx="8749711" cy="400110"/>
          </a:xfrm>
          <a:prstGeom prst="rect">
            <a:avLst/>
          </a:prstGeom>
          <a:noFill/>
        </p:spPr>
        <p:txBody>
          <a:bodyPr wrap="none" rtlCol="0">
            <a:spAutoFit/>
          </a:bodyPr>
          <a:lstStyle/>
          <a:p>
            <a:r>
              <a:rPr lang="en-US" sz="2000" dirty="0" smtClean="0"/>
              <a:t>PCA analysis shows the large range in mountain parameters: 210 mountain ranges</a:t>
            </a:r>
            <a:endParaRPr lang="en-US" sz="2000" dirty="0"/>
          </a:p>
        </p:txBody>
      </p:sp>
      <p:sp>
        <p:nvSpPr>
          <p:cNvPr id="3" name="TextBox 2"/>
          <p:cNvSpPr txBox="1"/>
          <p:nvPr/>
        </p:nvSpPr>
        <p:spPr>
          <a:xfrm>
            <a:off x="1552308" y="388107"/>
            <a:ext cx="6206848" cy="523220"/>
          </a:xfrm>
          <a:prstGeom prst="rect">
            <a:avLst/>
          </a:prstGeom>
          <a:solidFill>
            <a:srgbClr val="FFFFFF"/>
          </a:solidFill>
        </p:spPr>
        <p:txBody>
          <a:bodyPr wrap="none" rtlCol="0">
            <a:spAutoFit/>
          </a:bodyPr>
          <a:lstStyle/>
          <a:p>
            <a:r>
              <a:rPr lang="en-US" sz="2800" dirty="0" smtClean="0"/>
              <a:t>Ordination of mountain ranges using PCA</a:t>
            </a:r>
            <a:endParaRPr lang="en-US" sz="2800" dirty="0"/>
          </a:p>
        </p:txBody>
      </p:sp>
    </p:spTree>
    <p:extLst>
      <p:ext uri="{BB962C8B-B14F-4D97-AF65-F5344CB8AC3E}">
        <p14:creationId xmlns:p14="http://schemas.microsoft.com/office/powerpoint/2010/main" val="110797259"/>
      </p:ext>
    </p:extLst>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 4 Robertson et 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672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region_ne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0" y="5003800"/>
            <a:ext cx="4476750" cy="1289050"/>
          </a:xfrm>
          <a:prstGeom prst="rect">
            <a:avLst/>
          </a:prstGeom>
          <a:noFill/>
          <a:extLst>
            <a:ext uri="{909E8E84-426E-40dd-AFC4-6F175D3DCCD1}">
              <a14:hiddenFill xmlns:a14="http://schemas.microsoft.com/office/drawing/2010/main">
                <a:solidFill>
                  <a:srgbClr val="FFFFFF"/>
                </a:solidFill>
              </a14:hiddenFill>
            </a:ext>
          </a:extLst>
        </p:spPr>
      </p:pic>
      <p:sp>
        <p:nvSpPr>
          <p:cNvPr id="6148" name="Text Box 4"/>
          <p:cNvSpPr txBox="1">
            <a:spLocks noChangeArrowheads="1"/>
          </p:cNvSpPr>
          <p:nvPr/>
        </p:nvSpPr>
        <p:spPr bwMode="auto">
          <a:xfrm>
            <a:off x="4984198" y="2123737"/>
            <a:ext cx="1878012" cy="301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dirty="0"/>
              <a:t>NEON</a:t>
            </a:r>
          </a:p>
          <a:p>
            <a:r>
              <a:rPr lang="en-US" sz="3200" dirty="0"/>
              <a:t>CZO</a:t>
            </a:r>
          </a:p>
          <a:p>
            <a:r>
              <a:rPr lang="en-US" sz="3200" dirty="0" err="1"/>
              <a:t>Ameriflux</a:t>
            </a:r>
            <a:endParaRPr lang="en-US" sz="3200" dirty="0"/>
          </a:p>
          <a:p>
            <a:r>
              <a:rPr lang="en-US" sz="3200" dirty="0"/>
              <a:t>DOE</a:t>
            </a:r>
          </a:p>
          <a:p>
            <a:r>
              <a:rPr lang="en-US" sz="3200" dirty="0"/>
              <a:t>WSC</a:t>
            </a:r>
          </a:p>
          <a:p>
            <a:r>
              <a:rPr lang="en-US" sz="3200" dirty="0"/>
              <a:t>CHN</a:t>
            </a:r>
          </a:p>
        </p:txBody>
      </p:sp>
      <p:sp>
        <p:nvSpPr>
          <p:cNvPr id="6149" name="Text Box 5"/>
          <p:cNvSpPr txBox="1">
            <a:spLocks noChangeArrowheads="1"/>
          </p:cNvSpPr>
          <p:nvPr/>
        </p:nvSpPr>
        <p:spPr bwMode="auto">
          <a:xfrm>
            <a:off x="4683124" y="311150"/>
            <a:ext cx="5442087"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4000" dirty="0" smtClean="0"/>
              <a:t>Mountains are </a:t>
            </a:r>
          </a:p>
          <a:p>
            <a:r>
              <a:rPr lang="en-US" sz="4000" dirty="0"/>
              <a:t> </a:t>
            </a:r>
            <a:r>
              <a:rPr lang="en-US" sz="4000" dirty="0" smtClean="0"/>
              <a:t>early-warning</a:t>
            </a:r>
          </a:p>
          <a:p>
            <a:r>
              <a:rPr lang="en-US" sz="4000" dirty="0"/>
              <a:t> </a:t>
            </a:r>
            <a:r>
              <a:rPr lang="en-US" sz="4000" dirty="0" smtClean="0"/>
              <a:t>sentinels</a:t>
            </a:r>
            <a:endParaRPr lang="en-US" sz="4000" dirty="0"/>
          </a:p>
        </p:txBody>
      </p:sp>
      <p:sp>
        <p:nvSpPr>
          <p:cNvPr id="2" name="TextBox 1"/>
          <p:cNvSpPr txBox="1"/>
          <p:nvPr/>
        </p:nvSpPr>
        <p:spPr>
          <a:xfrm>
            <a:off x="4985482" y="6540456"/>
            <a:ext cx="2391888" cy="369332"/>
          </a:xfrm>
          <a:prstGeom prst="rect">
            <a:avLst/>
          </a:prstGeom>
          <a:noFill/>
        </p:spPr>
        <p:txBody>
          <a:bodyPr wrap="none" rtlCol="0">
            <a:spAutoFit/>
          </a:bodyPr>
          <a:lstStyle/>
          <a:p>
            <a:r>
              <a:rPr lang="en-US" dirty="0" smtClean="0"/>
              <a:t>Robertson et al. 2012</a:t>
            </a:r>
            <a:endParaRPr lang="en-US" dirty="0"/>
          </a:p>
        </p:txBody>
      </p:sp>
    </p:spTree>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b="1" dirty="0" err="1" smtClean="0">
                <a:solidFill>
                  <a:srgbClr val="FFFF00"/>
                </a:solidFill>
              </a:rPr>
              <a:t>LTERs</a:t>
            </a:r>
            <a:r>
              <a:rPr lang="en-GB" b="1" dirty="0" smtClean="0">
                <a:solidFill>
                  <a:srgbClr val="FFFF00"/>
                </a:solidFill>
              </a:rPr>
              <a:t> in the Alpine and their influence on biodiversity research</a:t>
            </a:r>
            <a:endParaRPr lang="pt-BR" dirty="0">
              <a:solidFill>
                <a:srgbClr val="FFFF00"/>
              </a:solidFill>
            </a:endParaRPr>
          </a:p>
        </p:txBody>
      </p:sp>
      <p:pic>
        <p:nvPicPr>
          <p:cNvPr id="4" name="Content Placeholder 3" descr="Chandolin_conference_group.jpg"/>
          <p:cNvPicPr>
            <a:picLocks noGrp="1" noChangeAspect="1"/>
          </p:cNvPicPr>
          <p:nvPr>
            <p:ph sz="quarter" idx="1"/>
          </p:nvPr>
        </p:nvPicPr>
        <p:blipFill>
          <a:blip r:embed="rId2" cstate="print"/>
          <a:stretch>
            <a:fillRect/>
          </a:stretch>
        </p:blipFill>
        <p:spPr>
          <a:xfrm>
            <a:off x="395536" y="2132856"/>
            <a:ext cx="3657600" cy="2445136"/>
          </a:xfrm>
        </p:spPr>
      </p:pic>
      <p:sp>
        <p:nvSpPr>
          <p:cNvPr id="8" name="Content Placeholder 7"/>
          <p:cNvSpPr>
            <a:spLocks noGrp="1"/>
          </p:cNvSpPr>
          <p:nvPr>
            <p:ph sz="quarter" idx="2"/>
          </p:nvPr>
        </p:nvSpPr>
        <p:spPr>
          <a:xfrm>
            <a:off x="4139952" y="2060848"/>
            <a:ext cx="4406208" cy="4572000"/>
          </a:xfrm>
        </p:spPr>
        <p:txBody>
          <a:bodyPr/>
          <a:lstStyle/>
          <a:p>
            <a:r>
              <a:rPr lang="pt-BR" sz="2000" dirty="0" err="1" smtClean="0">
                <a:solidFill>
                  <a:srgbClr val="FFFF00"/>
                </a:solidFill>
              </a:rPr>
              <a:t>NWT</a:t>
            </a:r>
            <a:r>
              <a:rPr lang="pt-BR" sz="2000" dirty="0" smtClean="0">
                <a:solidFill>
                  <a:srgbClr val="FFFF00"/>
                </a:solidFill>
              </a:rPr>
              <a:t> </a:t>
            </a:r>
            <a:r>
              <a:rPr lang="pt-BR" sz="2000" dirty="0" err="1" smtClean="0">
                <a:solidFill>
                  <a:srgbClr val="FFFF00"/>
                </a:solidFill>
              </a:rPr>
              <a:t>LTER</a:t>
            </a:r>
            <a:r>
              <a:rPr lang="pt-BR" sz="2000" dirty="0" smtClean="0">
                <a:solidFill>
                  <a:srgbClr val="FFFF00"/>
                </a:solidFill>
              </a:rPr>
              <a:t> as a </a:t>
            </a:r>
            <a:r>
              <a:rPr lang="pt-BR" sz="2000" dirty="0" err="1" smtClean="0">
                <a:solidFill>
                  <a:srgbClr val="FFFF00"/>
                </a:solidFill>
              </a:rPr>
              <a:t>prototype</a:t>
            </a:r>
            <a:r>
              <a:rPr lang="pt-BR" sz="2000" dirty="0" smtClean="0">
                <a:solidFill>
                  <a:srgbClr val="FFFF00"/>
                </a:solidFill>
              </a:rPr>
              <a:t> for </a:t>
            </a:r>
            <a:r>
              <a:rPr lang="en-GB" sz="2000" dirty="0" smtClean="0">
                <a:solidFill>
                  <a:srgbClr val="FFFF00"/>
                </a:solidFill>
              </a:rPr>
              <a:t>understanding the controls on alpine biodiversity: the challenge of converting long term monitoring into science (Williams M.)</a:t>
            </a:r>
          </a:p>
          <a:p>
            <a:r>
              <a:rPr lang="en-GB" sz="2000" dirty="0" smtClean="0">
                <a:solidFill>
                  <a:srgbClr val="FFFF00"/>
                </a:solidFill>
              </a:rPr>
              <a:t>Converting field data into knowledge: </a:t>
            </a:r>
            <a:r>
              <a:rPr lang="pt-BR" sz="2000" dirty="0" err="1" smtClean="0">
                <a:solidFill>
                  <a:srgbClr val="FFFF00"/>
                </a:solidFill>
              </a:rPr>
              <a:t>towards</a:t>
            </a:r>
            <a:r>
              <a:rPr lang="pt-BR" sz="2000" dirty="0" smtClean="0">
                <a:solidFill>
                  <a:srgbClr val="FFFF00"/>
                </a:solidFill>
              </a:rPr>
              <a:t> </a:t>
            </a:r>
            <a:r>
              <a:rPr lang="pt-BR" sz="2000" dirty="0" err="1" smtClean="0">
                <a:solidFill>
                  <a:srgbClr val="FFFF00"/>
                </a:solidFill>
              </a:rPr>
              <a:t>adaptive</a:t>
            </a:r>
            <a:r>
              <a:rPr lang="pt-BR" sz="2000" dirty="0" smtClean="0">
                <a:solidFill>
                  <a:srgbClr val="FFFF00"/>
                </a:solidFill>
              </a:rPr>
              <a:t> </a:t>
            </a:r>
            <a:r>
              <a:rPr lang="pt-BR" sz="2000" dirty="0" err="1" smtClean="0">
                <a:solidFill>
                  <a:srgbClr val="FFFF00"/>
                </a:solidFill>
              </a:rPr>
              <a:t>management</a:t>
            </a:r>
            <a:r>
              <a:rPr lang="pt-BR" sz="2000" dirty="0" smtClean="0">
                <a:solidFill>
                  <a:srgbClr val="FFFF00"/>
                </a:solidFill>
              </a:rPr>
              <a:t> </a:t>
            </a:r>
            <a:r>
              <a:rPr lang="pt-BR" sz="2000" dirty="0" err="1" smtClean="0">
                <a:solidFill>
                  <a:srgbClr val="FFFF00"/>
                </a:solidFill>
              </a:rPr>
              <a:t>in</a:t>
            </a:r>
            <a:r>
              <a:rPr lang="pt-BR" sz="2000" dirty="0" smtClean="0">
                <a:solidFill>
                  <a:srgbClr val="FFFF00"/>
                </a:solidFill>
              </a:rPr>
              <a:t> </a:t>
            </a:r>
            <a:r>
              <a:rPr lang="pt-BR" sz="2000" dirty="0" err="1" smtClean="0">
                <a:solidFill>
                  <a:srgbClr val="FFFF00"/>
                </a:solidFill>
              </a:rPr>
              <a:t>Sierra</a:t>
            </a:r>
            <a:r>
              <a:rPr lang="pt-BR" sz="2000" dirty="0" smtClean="0">
                <a:solidFill>
                  <a:srgbClr val="FFFF00"/>
                </a:solidFill>
              </a:rPr>
              <a:t> Nevada </a:t>
            </a:r>
            <a:r>
              <a:rPr lang="pt-BR" sz="2000" dirty="0" err="1" smtClean="0">
                <a:solidFill>
                  <a:srgbClr val="FFFF00"/>
                </a:solidFill>
              </a:rPr>
              <a:t>LTER</a:t>
            </a:r>
            <a:r>
              <a:rPr lang="pt-BR" sz="2000" dirty="0" smtClean="0">
                <a:solidFill>
                  <a:srgbClr val="FFFF00"/>
                </a:solidFill>
              </a:rPr>
              <a:t> site (</a:t>
            </a:r>
            <a:r>
              <a:rPr lang="pt-BR" sz="2000" dirty="0" err="1" smtClean="0">
                <a:solidFill>
                  <a:srgbClr val="FFFF00"/>
                </a:solidFill>
              </a:rPr>
              <a:t>Bonet</a:t>
            </a:r>
            <a:r>
              <a:rPr lang="pt-BR" sz="2000" dirty="0" smtClean="0">
                <a:solidFill>
                  <a:srgbClr val="FFFF00"/>
                </a:solidFill>
              </a:rPr>
              <a:t> F.)</a:t>
            </a:r>
          </a:p>
          <a:p>
            <a:r>
              <a:rPr lang="en-GB" sz="2000" dirty="0" err="1" smtClean="0">
                <a:solidFill>
                  <a:srgbClr val="FFFF00"/>
                </a:solidFill>
              </a:rPr>
              <a:t>LTER</a:t>
            </a:r>
            <a:r>
              <a:rPr lang="en-GB" sz="2000" dirty="0" smtClean="0">
                <a:solidFill>
                  <a:srgbClr val="FFFF00"/>
                </a:solidFill>
              </a:rPr>
              <a:t> in the Austrian Central Alps: </a:t>
            </a:r>
            <a:r>
              <a:rPr lang="pt-BR" sz="2000" dirty="0" err="1" smtClean="0">
                <a:solidFill>
                  <a:srgbClr val="FFFF00"/>
                </a:solidFill>
              </a:rPr>
              <a:t>scientific</a:t>
            </a:r>
            <a:r>
              <a:rPr lang="pt-BR" sz="2000" dirty="0" smtClean="0">
                <a:solidFill>
                  <a:srgbClr val="FFFF00"/>
                </a:solidFill>
              </a:rPr>
              <a:t> </a:t>
            </a:r>
            <a:r>
              <a:rPr lang="pt-BR" sz="2000" dirty="0" err="1" smtClean="0">
                <a:solidFill>
                  <a:srgbClr val="FFFF00"/>
                </a:solidFill>
              </a:rPr>
              <a:t>relevance</a:t>
            </a:r>
            <a:r>
              <a:rPr lang="pt-BR" sz="2000" dirty="0" smtClean="0">
                <a:solidFill>
                  <a:srgbClr val="FFFF00"/>
                </a:solidFill>
              </a:rPr>
              <a:t> </a:t>
            </a:r>
            <a:r>
              <a:rPr lang="pt-BR" sz="2000" dirty="0" err="1" smtClean="0">
                <a:solidFill>
                  <a:srgbClr val="FFFF00"/>
                </a:solidFill>
              </a:rPr>
              <a:t>and</a:t>
            </a:r>
            <a:r>
              <a:rPr lang="pt-BR" sz="2000" dirty="0" smtClean="0">
                <a:solidFill>
                  <a:srgbClr val="FFFF00"/>
                </a:solidFill>
              </a:rPr>
              <a:t> </a:t>
            </a:r>
            <a:r>
              <a:rPr lang="pt-BR" sz="2000" dirty="0" err="1" smtClean="0">
                <a:solidFill>
                  <a:srgbClr val="FFFF00"/>
                </a:solidFill>
              </a:rPr>
              <a:t>outlook</a:t>
            </a:r>
            <a:r>
              <a:rPr lang="pt-BR" sz="2000" dirty="0" smtClean="0">
                <a:solidFill>
                  <a:srgbClr val="FFFF00"/>
                </a:solidFill>
              </a:rPr>
              <a:t> (</a:t>
            </a:r>
            <a:r>
              <a:rPr lang="pt-BR" sz="2000" dirty="0" err="1" smtClean="0">
                <a:solidFill>
                  <a:srgbClr val="FFFF00"/>
                </a:solidFill>
              </a:rPr>
              <a:t>Erschbamer</a:t>
            </a:r>
            <a:r>
              <a:rPr lang="pt-BR" sz="2000" dirty="0" smtClean="0">
                <a:solidFill>
                  <a:srgbClr val="FFFF00"/>
                </a:solidFill>
              </a:rPr>
              <a:t> </a:t>
            </a:r>
            <a:r>
              <a:rPr lang="pt-BR" sz="2000" dirty="0" err="1" smtClean="0">
                <a:solidFill>
                  <a:srgbClr val="FFFF00"/>
                </a:solidFill>
              </a:rPr>
              <a:t>B</a:t>
            </a:r>
            <a:r>
              <a:rPr lang="pt-BR" sz="2000" dirty="0" smtClean="0">
                <a:solidFill>
                  <a:srgbClr val="FFFF00"/>
                </a:solidFill>
              </a:rPr>
              <a:t>.)</a:t>
            </a:r>
          </a:p>
          <a:p>
            <a:endParaRPr lang="en-GB" dirty="0" smtClean="0"/>
          </a:p>
          <a:p>
            <a:endParaRPr lang="pt-BR" dirty="0"/>
          </a:p>
        </p:txBody>
      </p:sp>
      <p:sp>
        <p:nvSpPr>
          <p:cNvPr id="5" name="TextBox 4"/>
          <p:cNvSpPr txBox="1"/>
          <p:nvPr/>
        </p:nvSpPr>
        <p:spPr>
          <a:xfrm>
            <a:off x="3131840" y="6309320"/>
            <a:ext cx="5588824" cy="369326"/>
          </a:xfrm>
          <a:prstGeom prst="rect">
            <a:avLst/>
          </a:prstGeom>
          <a:noFill/>
        </p:spPr>
        <p:txBody>
          <a:bodyPr wrap="none" lIns="91433" tIns="45717" rIns="91433" bIns="45717" rtlCol="0">
            <a:spAutoFit/>
          </a:bodyPr>
          <a:lstStyle/>
          <a:p>
            <a:pPr defTabSz="914334"/>
            <a:r>
              <a:rPr lang="pt-BR" dirty="0" smtClean="0">
                <a:solidFill>
                  <a:srgbClr val="FFC000"/>
                </a:solidFill>
                <a:latin typeface="Calibri"/>
              </a:rPr>
              <a:t>http://gmba.unibas.ch/mountainLTER/mountainLTER.htm</a:t>
            </a:r>
            <a:endParaRPr lang="pt-BR" dirty="0">
              <a:solidFill>
                <a:srgbClr val="FFC000"/>
              </a:solidFill>
              <a:latin typeface="Calibri"/>
            </a:endParaRPr>
          </a:p>
        </p:txBody>
      </p:sp>
      <p:sp>
        <p:nvSpPr>
          <p:cNvPr id="9" name="TextBox 8"/>
          <p:cNvSpPr txBox="1"/>
          <p:nvPr/>
        </p:nvSpPr>
        <p:spPr>
          <a:xfrm>
            <a:off x="1691680" y="4797152"/>
            <a:ext cx="1708859" cy="369332"/>
          </a:xfrm>
          <a:prstGeom prst="rect">
            <a:avLst/>
          </a:prstGeom>
          <a:noFill/>
        </p:spPr>
        <p:txBody>
          <a:bodyPr wrap="none" rtlCol="0">
            <a:spAutoFit/>
          </a:bodyPr>
          <a:lstStyle/>
          <a:p>
            <a:pPr defTabSz="914334"/>
            <a:r>
              <a:rPr lang="pt-BR" dirty="0" err="1" smtClean="0">
                <a:solidFill>
                  <a:srgbClr val="FFFF00"/>
                </a:solidFill>
                <a:latin typeface="Calibri"/>
              </a:rPr>
              <a:t>Chandolin</a:t>
            </a:r>
            <a:r>
              <a:rPr lang="pt-BR" dirty="0" smtClean="0">
                <a:solidFill>
                  <a:srgbClr val="FFFF00"/>
                </a:solidFill>
                <a:latin typeface="Calibri"/>
              </a:rPr>
              <a:t>, 2010</a:t>
            </a:r>
            <a:endParaRPr lang="pt-BR" dirty="0">
              <a:solidFill>
                <a:srgbClr val="FFFF00"/>
              </a:solidFill>
              <a:latin typeface="Calibri"/>
            </a:endParaRPr>
          </a:p>
        </p:txBody>
      </p:sp>
      <p:grpSp>
        <p:nvGrpSpPr>
          <p:cNvPr id="10" name="Group 9"/>
          <p:cNvGrpSpPr/>
          <p:nvPr/>
        </p:nvGrpSpPr>
        <p:grpSpPr>
          <a:xfrm>
            <a:off x="6948488" y="188913"/>
            <a:ext cx="1657350" cy="1682750"/>
            <a:chOff x="6948488" y="188913"/>
            <a:chExt cx="1657350" cy="1682750"/>
          </a:xfrm>
        </p:grpSpPr>
        <p:pic>
          <p:nvPicPr>
            <p:cNvPr id="11" name="Picture 4" descr="Diversitas_final_logo.jpg                                      00027933Eva_HD                         B746CC0A:"/>
            <p:cNvPicPr>
              <a:picLocks noChangeAspect="1" noChangeArrowheads="1"/>
            </p:cNvPicPr>
            <p:nvPr/>
          </p:nvPicPr>
          <p:blipFill>
            <a:blip r:embed="rId3" cstate="print"/>
            <a:srcRect/>
            <a:stretch>
              <a:fillRect/>
            </a:stretch>
          </p:blipFill>
          <p:spPr bwMode="auto">
            <a:xfrm>
              <a:off x="6948488" y="188913"/>
              <a:ext cx="1657350" cy="1682750"/>
            </a:xfrm>
            <a:prstGeom prst="rect">
              <a:avLst/>
            </a:prstGeom>
            <a:noFill/>
            <a:ln w="9525">
              <a:noFill/>
              <a:miter lim="800000"/>
              <a:headEnd/>
              <a:tailEnd/>
            </a:ln>
          </p:spPr>
        </p:pic>
        <p:pic>
          <p:nvPicPr>
            <p:cNvPr id="12" name="Picture 3" descr="&#10;GMBA_Logo.gif                                                  0002BE58evas hd                        ABA78158:"/>
            <p:cNvPicPr>
              <a:picLocks noChangeAspect="1" noChangeArrowheads="1"/>
            </p:cNvPicPr>
            <p:nvPr/>
          </p:nvPicPr>
          <p:blipFill>
            <a:blip r:embed="rId4" cstate="print"/>
            <a:srcRect/>
            <a:stretch>
              <a:fillRect/>
            </a:stretch>
          </p:blipFill>
          <p:spPr bwMode="auto">
            <a:xfrm>
              <a:off x="6969125" y="1081088"/>
              <a:ext cx="1635125" cy="774700"/>
            </a:xfrm>
            <a:prstGeom prst="rect">
              <a:avLst/>
            </a:prstGeom>
            <a:solidFill>
              <a:schemeClr val="bg1"/>
            </a:solidFill>
            <a:ln w="9525">
              <a:noFill/>
              <a:miter lim="800000"/>
              <a:headEnd/>
              <a:tailEnd/>
            </a:ln>
          </p:spPr>
        </p:pic>
      </p:grpSp>
    </p:spTree>
    <p:extLst>
      <p:ext uri="{BB962C8B-B14F-4D97-AF65-F5344CB8AC3E}">
        <p14:creationId xmlns:p14="http://schemas.microsoft.com/office/powerpoint/2010/main" val="17317262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0" y="1136888"/>
            <a:ext cx="9111420" cy="652578"/>
          </a:xfrm>
        </p:spPr>
        <p:txBody>
          <a:bodyPr/>
          <a:lstStyle/>
          <a:p>
            <a:pPr eaLnBrk="1" hangingPunct="1"/>
            <a:r>
              <a:rPr lang="de-CH" sz="2500" b="1" dirty="0" smtClean="0">
                <a:solidFill>
                  <a:schemeClr val="bg1"/>
                </a:solidFill>
                <a:ea typeface="ＭＳ Ｐゴシック" pitchFamily="34" charset="-128"/>
              </a:rPr>
              <a:t>Global Network of alpine LTER sites</a:t>
            </a:r>
            <a:endParaRPr lang="en-US" sz="2500" b="1" dirty="0" smtClean="0">
              <a:solidFill>
                <a:schemeClr val="bg1"/>
              </a:solidFill>
              <a:ea typeface="ＭＳ Ｐゴシック" pitchFamily="34" charset="-128"/>
            </a:endParaRPr>
          </a:p>
        </p:txBody>
      </p:sp>
      <p:sp>
        <p:nvSpPr>
          <p:cNvPr id="2053" name="Rectangle 44"/>
          <p:cNvSpPr>
            <a:spLocks noChangeArrowheads="1"/>
          </p:cNvSpPr>
          <p:nvPr/>
        </p:nvSpPr>
        <p:spPr bwMode="auto">
          <a:xfrm>
            <a:off x="5875183" y="3601585"/>
            <a:ext cx="3084878" cy="2752413"/>
          </a:xfrm>
          <a:prstGeom prst="rect">
            <a:avLst/>
          </a:prstGeom>
          <a:noFill/>
          <a:ln w="9525">
            <a:noFill/>
            <a:miter lim="800000"/>
            <a:headEnd/>
            <a:tailEnd/>
          </a:ln>
        </p:spPr>
        <p:txBody>
          <a:bodyPr lIns="28315" tIns="14157" rIns="28315" bIns="14157">
            <a:spAutoFit/>
          </a:bodyPr>
          <a:lstStyle/>
          <a:p>
            <a:pPr defTabSz="914334" fontAlgn="base">
              <a:spcBef>
                <a:spcPct val="0"/>
              </a:spcBef>
              <a:spcAft>
                <a:spcPct val="0"/>
              </a:spcAft>
            </a:pPr>
            <a:r>
              <a:rPr lang="fr-FR" b="1" dirty="0">
                <a:solidFill>
                  <a:srgbClr val="FFFFFF"/>
                </a:solidFill>
                <a:latin typeface="Arial"/>
                <a:ea typeface="ＭＳ Ｐゴシック" pitchFamily="34" charset="-128"/>
              </a:rPr>
              <a:t>GMBA </a:t>
            </a:r>
            <a:r>
              <a:rPr lang="fr-FR" b="1" dirty="0" err="1">
                <a:solidFill>
                  <a:srgbClr val="FFFFFF"/>
                </a:solidFill>
                <a:latin typeface="Arial"/>
                <a:ea typeface="ＭＳ Ｐゴシック" pitchFamily="34" charset="-128"/>
              </a:rPr>
              <a:t>aims</a:t>
            </a:r>
            <a:r>
              <a:rPr lang="fr-FR" b="1" dirty="0">
                <a:solidFill>
                  <a:srgbClr val="FFFFFF"/>
                </a:solidFill>
                <a:latin typeface="Arial"/>
                <a:ea typeface="ＭＳ Ｐゴシック" pitchFamily="34" charset="-128"/>
              </a:rPr>
              <a:t> to:</a:t>
            </a:r>
          </a:p>
          <a:p>
            <a:pPr defTabSz="914334" fontAlgn="base">
              <a:spcBef>
                <a:spcPct val="0"/>
              </a:spcBef>
              <a:spcAft>
                <a:spcPct val="0"/>
              </a:spcAft>
            </a:pPr>
            <a:r>
              <a:rPr lang="en-GB" dirty="0" smtClean="0">
                <a:solidFill>
                  <a:srgbClr val="FFFF99"/>
                </a:solidFill>
                <a:latin typeface="Arial"/>
                <a:ea typeface="ＭＳ Ｐゴシック" pitchFamily="34" charset="-128"/>
              </a:rPr>
              <a:t> </a:t>
            </a:r>
          </a:p>
          <a:p>
            <a:pPr defTabSz="914334" fontAlgn="base">
              <a:spcBef>
                <a:spcPct val="0"/>
              </a:spcBef>
              <a:spcAft>
                <a:spcPct val="0"/>
              </a:spcAft>
            </a:pPr>
            <a:endParaRPr lang="en-GB" sz="1200" dirty="0">
              <a:solidFill>
                <a:srgbClr val="FFFF99"/>
              </a:solidFill>
              <a:latin typeface="Arial"/>
              <a:ea typeface="ＭＳ Ｐゴシック" pitchFamily="34" charset="-128"/>
            </a:endParaRPr>
          </a:p>
          <a:p>
            <a:pPr defTabSz="914334" fontAlgn="base">
              <a:spcBef>
                <a:spcPct val="0"/>
              </a:spcBef>
              <a:spcAft>
                <a:spcPct val="50000"/>
              </a:spcAft>
            </a:pPr>
            <a:r>
              <a:rPr lang="en-GB" sz="1200" dirty="0">
                <a:solidFill>
                  <a:srgbClr val="FFFF99"/>
                </a:solidFill>
                <a:latin typeface="Arial"/>
                <a:ea typeface="ＭＳ Ｐゴシック" pitchFamily="34" charset="-128"/>
              </a:rPr>
              <a:t>● </a:t>
            </a:r>
            <a:r>
              <a:rPr lang="en-US" sz="1200" dirty="0">
                <a:solidFill>
                  <a:srgbClr val="FFFF99"/>
                </a:solidFill>
                <a:latin typeface="Arial"/>
                <a:ea typeface="ＭＳ Ｐゴシック" pitchFamily="34" charset="-128"/>
              </a:rPr>
              <a:t>explore and explain the great biological richness of the mountains of the world</a:t>
            </a:r>
          </a:p>
          <a:p>
            <a:pPr defTabSz="914334" fontAlgn="base">
              <a:spcBef>
                <a:spcPct val="0"/>
              </a:spcBef>
              <a:spcAft>
                <a:spcPct val="50000"/>
              </a:spcAft>
            </a:pPr>
            <a:r>
              <a:rPr lang="en-GB" sz="1200" dirty="0">
                <a:solidFill>
                  <a:srgbClr val="FFFF99"/>
                </a:solidFill>
                <a:latin typeface="Arial"/>
                <a:ea typeface="ＭＳ Ｐゴシック" pitchFamily="34" charset="-128"/>
              </a:rPr>
              <a:t>● </a:t>
            </a:r>
            <a:r>
              <a:rPr lang="en-US" sz="1200" dirty="0">
                <a:solidFill>
                  <a:srgbClr val="FFFF99"/>
                </a:solidFill>
                <a:latin typeface="Arial"/>
                <a:ea typeface="ＭＳ Ｐゴシック" pitchFamily="34" charset="-128"/>
              </a:rPr>
              <a:t>increase the amount and quality of high quality geo-referenced data on mountain biodiversity</a:t>
            </a:r>
          </a:p>
          <a:p>
            <a:pPr defTabSz="914334" fontAlgn="base">
              <a:spcBef>
                <a:spcPct val="0"/>
              </a:spcBef>
              <a:spcAft>
                <a:spcPct val="50000"/>
              </a:spcAft>
            </a:pPr>
            <a:r>
              <a:rPr lang="en-GB" sz="1200" dirty="0">
                <a:solidFill>
                  <a:srgbClr val="FFFF99"/>
                </a:solidFill>
                <a:latin typeface="Arial"/>
                <a:ea typeface="ＭＳ Ｐゴシック" pitchFamily="34" charset="-128"/>
              </a:rPr>
              <a:t>● </a:t>
            </a:r>
            <a:r>
              <a:rPr lang="en-US" sz="1200" dirty="0">
                <a:solidFill>
                  <a:srgbClr val="FFFF99"/>
                </a:solidFill>
                <a:latin typeface="Arial"/>
                <a:ea typeface="ＭＳ Ｐゴシック" pitchFamily="34" charset="-128"/>
              </a:rPr>
              <a:t>provide input to policy makers and stakeholders for the conservation and sustainable use of mountain biodiversity</a:t>
            </a:r>
          </a:p>
          <a:p>
            <a:pPr defTabSz="914334" fontAlgn="base">
              <a:spcBef>
                <a:spcPct val="0"/>
              </a:spcBef>
              <a:spcAft>
                <a:spcPct val="0"/>
              </a:spcAft>
            </a:pPr>
            <a:endParaRPr lang="en-US" sz="1500" dirty="0">
              <a:solidFill>
                <a:srgbClr val="FFFF99"/>
              </a:solidFill>
              <a:latin typeface="Arial"/>
              <a:ea typeface="ＭＳ Ｐゴシック" pitchFamily="34" charset="-128"/>
            </a:endParaRPr>
          </a:p>
        </p:txBody>
      </p:sp>
      <p:sp>
        <p:nvSpPr>
          <p:cNvPr id="2054" name="Rectangle 44"/>
          <p:cNvSpPr>
            <a:spLocks noChangeArrowheads="1"/>
          </p:cNvSpPr>
          <p:nvPr/>
        </p:nvSpPr>
        <p:spPr bwMode="auto">
          <a:xfrm>
            <a:off x="312900" y="3601585"/>
            <a:ext cx="6167720" cy="4676017"/>
          </a:xfrm>
          <a:prstGeom prst="rect">
            <a:avLst/>
          </a:prstGeom>
          <a:noFill/>
          <a:ln w="9525">
            <a:noFill/>
            <a:miter lim="800000"/>
            <a:headEnd/>
            <a:tailEnd/>
          </a:ln>
        </p:spPr>
        <p:txBody>
          <a:bodyPr lIns="28315" tIns="14157" rIns="28315" bIns="14157">
            <a:spAutoFit/>
          </a:bodyPr>
          <a:lstStyle/>
          <a:p>
            <a:pPr defTabSz="914334" fontAlgn="base">
              <a:spcBef>
                <a:spcPct val="0"/>
              </a:spcBef>
              <a:spcAft>
                <a:spcPct val="0"/>
              </a:spcAft>
            </a:pPr>
            <a:r>
              <a:rPr lang="en-GB" b="1" dirty="0">
                <a:solidFill>
                  <a:srgbClr val="FFFFFF"/>
                </a:solidFill>
                <a:latin typeface="Arial"/>
                <a:ea typeface="ＭＳ Ｐゴシック" pitchFamily="34" charset="-128"/>
              </a:rPr>
              <a:t>Nucleus of core sites </a:t>
            </a:r>
            <a:r>
              <a:rPr lang="en-GB" b="1" dirty="0" smtClean="0">
                <a:solidFill>
                  <a:srgbClr val="FFFFFF"/>
                </a:solidFill>
                <a:latin typeface="Arial"/>
                <a:ea typeface="ＭＳ Ｐゴシック" pitchFamily="34" charset="-128"/>
              </a:rPr>
              <a:t>to </a:t>
            </a:r>
            <a:r>
              <a:rPr lang="en-GB" b="1" dirty="0">
                <a:solidFill>
                  <a:srgbClr val="FFFFFF"/>
                </a:solidFill>
                <a:latin typeface="Arial"/>
                <a:ea typeface="ＭＳ Ｐゴシック" pitchFamily="34" charset="-128"/>
              </a:rPr>
              <a:t>use common </a:t>
            </a:r>
            <a:endParaRPr lang="en-GB" b="1" dirty="0" smtClean="0">
              <a:solidFill>
                <a:srgbClr val="FFFFFF"/>
              </a:solidFill>
              <a:latin typeface="Arial"/>
              <a:ea typeface="ＭＳ Ｐゴシック" pitchFamily="34" charset="-128"/>
            </a:endParaRPr>
          </a:p>
          <a:p>
            <a:pPr defTabSz="914334" fontAlgn="base">
              <a:spcBef>
                <a:spcPct val="0"/>
              </a:spcBef>
              <a:spcAft>
                <a:spcPct val="0"/>
              </a:spcAft>
            </a:pPr>
            <a:r>
              <a:rPr lang="en-GB" b="1" dirty="0" smtClean="0">
                <a:solidFill>
                  <a:srgbClr val="FFFFFF"/>
                </a:solidFill>
                <a:latin typeface="Arial"/>
                <a:ea typeface="ＭＳ Ｐゴシック" pitchFamily="34" charset="-128"/>
              </a:rPr>
              <a:t>protocols </a:t>
            </a:r>
            <a:r>
              <a:rPr lang="en-GB" b="1" dirty="0">
                <a:solidFill>
                  <a:srgbClr val="FFFFFF"/>
                </a:solidFill>
                <a:latin typeface="Arial"/>
                <a:ea typeface="ＭＳ Ｐゴシック" pitchFamily="34" charset="-128"/>
              </a:rPr>
              <a:t>to ensure </a:t>
            </a:r>
            <a:r>
              <a:rPr lang="en-GB" b="1" dirty="0" smtClean="0">
                <a:solidFill>
                  <a:srgbClr val="FFFFFF"/>
                </a:solidFill>
                <a:latin typeface="Arial"/>
                <a:ea typeface="ＭＳ Ｐゴシック" pitchFamily="34" charset="-128"/>
              </a:rPr>
              <a:t>comparability </a:t>
            </a:r>
            <a:r>
              <a:rPr lang="en-GB" b="1" dirty="0">
                <a:solidFill>
                  <a:srgbClr val="FFFFFF"/>
                </a:solidFill>
                <a:latin typeface="Arial"/>
                <a:ea typeface="ＭＳ Ｐゴシック" pitchFamily="34" charset="-128"/>
              </a:rPr>
              <a:t>of data </a:t>
            </a:r>
          </a:p>
          <a:p>
            <a:pPr defTabSz="914334" fontAlgn="base">
              <a:spcBef>
                <a:spcPct val="0"/>
              </a:spcBef>
              <a:spcAft>
                <a:spcPct val="0"/>
              </a:spcAft>
            </a:pPr>
            <a:r>
              <a:rPr lang="en-GB" sz="1400" dirty="0" err="1" smtClean="0">
                <a:solidFill>
                  <a:srgbClr val="FFC000"/>
                </a:solidFill>
                <a:latin typeface="Arial"/>
                <a:ea typeface="ＭＳ Ｐゴシック" pitchFamily="34" charset="-128"/>
              </a:rPr>
              <a:t>GMBA</a:t>
            </a:r>
            <a:r>
              <a:rPr lang="en-GB" sz="1400" dirty="0" smtClean="0">
                <a:solidFill>
                  <a:srgbClr val="FFC000"/>
                </a:solidFill>
                <a:latin typeface="Arial"/>
                <a:ea typeface="ＭＳ Ｐゴシック" pitchFamily="34" charset="-128"/>
              </a:rPr>
              <a:t> provides the framework and coordination</a:t>
            </a:r>
            <a:endParaRPr lang="en-GB" sz="1400" b="1" dirty="0">
              <a:solidFill>
                <a:srgbClr val="FFC000"/>
              </a:solidFill>
              <a:latin typeface="Arial"/>
              <a:ea typeface="ＭＳ Ｐゴシック" pitchFamily="34" charset="-128"/>
            </a:endParaRPr>
          </a:p>
          <a:p>
            <a:pPr defTabSz="914334" fontAlgn="base">
              <a:spcBef>
                <a:spcPct val="0"/>
              </a:spcBef>
              <a:spcAft>
                <a:spcPct val="0"/>
              </a:spcAft>
            </a:pPr>
            <a:endParaRPr lang="en-GB" sz="1400" dirty="0" smtClean="0">
              <a:solidFill>
                <a:srgbClr val="FFFF99"/>
              </a:solidFill>
              <a:latin typeface="Arial"/>
              <a:ea typeface="ＭＳ Ｐゴシック" pitchFamily="34" charset="-128"/>
            </a:endParaRPr>
          </a:p>
          <a:p>
            <a:pPr defTabSz="914334" fontAlgn="base">
              <a:spcBef>
                <a:spcPct val="0"/>
              </a:spcBef>
              <a:spcAft>
                <a:spcPct val="0"/>
              </a:spcAft>
            </a:pPr>
            <a:r>
              <a:rPr lang="en-GB" sz="1400" dirty="0" err="1" smtClean="0">
                <a:solidFill>
                  <a:srgbClr val="FFFF99"/>
                </a:solidFill>
                <a:latin typeface="Arial"/>
                <a:ea typeface="ＭＳ Ｐゴシック" pitchFamily="34" charset="-128"/>
              </a:rPr>
              <a:t>Niwot</a:t>
            </a:r>
            <a:r>
              <a:rPr lang="en-GB" sz="1400" dirty="0" smtClean="0">
                <a:solidFill>
                  <a:srgbClr val="FFFF99"/>
                </a:solidFill>
                <a:latin typeface="Arial"/>
                <a:ea typeface="ＭＳ Ｐゴシック" pitchFamily="34" charset="-128"/>
              </a:rPr>
              <a:t> </a:t>
            </a:r>
            <a:r>
              <a:rPr lang="en-GB" sz="1400" dirty="0">
                <a:solidFill>
                  <a:srgbClr val="FFFF99"/>
                </a:solidFill>
                <a:latin typeface="Arial"/>
                <a:ea typeface="ＭＳ Ｐゴシック" pitchFamily="34" charset="-128"/>
              </a:rPr>
              <a:t>Ridge, Rocky Mountains USA</a:t>
            </a:r>
          </a:p>
          <a:p>
            <a:pPr defTabSz="914334" fontAlgn="base">
              <a:spcBef>
                <a:spcPct val="0"/>
              </a:spcBef>
              <a:spcAft>
                <a:spcPct val="0"/>
              </a:spcAft>
            </a:pPr>
            <a:r>
              <a:rPr lang="en-GB" sz="1400" dirty="0">
                <a:solidFill>
                  <a:srgbClr val="FFFF99"/>
                </a:solidFill>
                <a:latin typeface="Arial"/>
                <a:ea typeface="ＭＳ Ｐゴシック" pitchFamily="34" charset="-128"/>
              </a:rPr>
              <a:t>Sierra Nevada, Spain</a:t>
            </a:r>
          </a:p>
          <a:p>
            <a:pPr defTabSz="914334" fontAlgn="base">
              <a:spcBef>
                <a:spcPct val="0"/>
              </a:spcBef>
              <a:spcAft>
                <a:spcPct val="0"/>
              </a:spcAft>
            </a:pPr>
            <a:r>
              <a:rPr lang="en-GB" sz="1400" dirty="0" err="1">
                <a:solidFill>
                  <a:srgbClr val="FFFF99"/>
                </a:solidFill>
                <a:latin typeface="Arial"/>
                <a:ea typeface="ＭＳ Ｐゴシック" pitchFamily="34" charset="-128"/>
              </a:rPr>
              <a:t>Aosta</a:t>
            </a:r>
            <a:r>
              <a:rPr lang="en-GB" sz="1400" dirty="0">
                <a:solidFill>
                  <a:srgbClr val="FFFF99"/>
                </a:solidFill>
                <a:latin typeface="Arial"/>
                <a:ea typeface="ＭＳ Ｐゴシック" pitchFamily="34" charset="-128"/>
              </a:rPr>
              <a:t> valley, Italy</a:t>
            </a:r>
          </a:p>
          <a:p>
            <a:pPr defTabSz="914334" fontAlgn="base">
              <a:spcBef>
                <a:spcPct val="0"/>
              </a:spcBef>
              <a:spcAft>
                <a:spcPct val="0"/>
              </a:spcAft>
            </a:pPr>
            <a:r>
              <a:rPr lang="en-GB" sz="1400" dirty="0" err="1">
                <a:solidFill>
                  <a:srgbClr val="FFFF99"/>
                </a:solidFill>
                <a:latin typeface="Arial"/>
                <a:ea typeface="ＭＳ Ｐゴシック" pitchFamily="34" charset="-128"/>
              </a:rPr>
              <a:t>Lautaret</a:t>
            </a:r>
            <a:r>
              <a:rPr lang="en-GB" sz="1400" dirty="0">
                <a:solidFill>
                  <a:srgbClr val="FFFF99"/>
                </a:solidFill>
                <a:latin typeface="Arial"/>
                <a:ea typeface="ＭＳ Ｐゴシック" pitchFamily="34" charset="-128"/>
              </a:rPr>
              <a:t>, Grenoble, France</a:t>
            </a:r>
          </a:p>
          <a:p>
            <a:pPr defTabSz="914334" fontAlgn="base">
              <a:spcBef>
                <a:spcPct val="0"/>
              </a:spcBef>
              <a:spcAft>
                <a:spcPct val="0"/>
              </a:spcAft>
            </a:pPr>
            <a:r>
              <a:rPr lang="en-GB" sz="1400" dirty="0">
                <a:solidFill>
                  <a:srgbClr val="FFFF99"/>
                </a:solidFill>
                <a:latin typeface="Arial"/>
                <a:ea typeface="ＭＳ Ｐゴシック" pitchFamily="34" charset="-128"/>
              </a:rPr>
              <a:t>Tyrol, Austria</a:t>
            </a:r>
          </a:p>
          <a:p>
            <a:pPr defTabSz="914334" fontAlgn="base">
              <a:spcBef>
                <a:spcPct val="0"/>
              </a:spcBef>
              <a:spcAft>
                <a:spcPct val="0"/>
              </a:spcAft>
            </a:pPr>
            <a:r>
              <a:rPr lang="en-GB" sz="1400" dirty="0" err="1">
                <a:solidFill>
                  <a:srgbClr val="FFFF99"/>
                </a:solidFill>
                <a:latin typeface="Arial"/>
                <a:ea typeface="ＭＳ Ｐゴシック" pitchFamily="34" charset="-128"/>
              </a:rPr>
              <a:t>Furka</a:t>
            </a:r>
            <a:r>
              <a:rPr lang="en-GB" sz="1400" dirty="0">
                <a:solidFill>
                  <a:srgbClr val="FFFF99"/>
                </a:solidFill>
                <a:latin typeface="Arial"/>
                <a:ea typeface="ＭＳ Ｐゴシック" pitchFamily="34" charset="-128"/>
              </a:rPr>
              <a:t> region, Switzerland </a:t>
            </a:r>
          </a:p>
          <a:p>
            <a:pPr defTabSz="914334" fontAlgn="base">
              <a:spcBef>
                <a:spcPct val="0"/>
              </a:spcBef>
              <a:spcAft>
                <a:spcPct val="0"/>
              </a:spcAft>
            </a:pPr>
            <a:endParaRPr lang="en-GB" sz="1400" dirty="0">
              <a:solidFill>
                <a:srgbClr val="FFFF99"/>
              </a:solidFill>
              <a:latin typeface="Arial"/>
              <a:ea typeface="ＭＳ Ｐゴシック" pitchFamily="34" charset="-128"/>
            </a:endParaRPr>
          </a:p>
          <a:p>
            <a:pPr defTabSz="914334" fontAlgn="base">
              <a:spcBef>
                <a:spcPct val="0"/>
              </a:spcBef>
              <a:spcAft>
                <a:spcPct val="0"/>
              </a:spcAft>
            </a:pPr>
            <a:r>
              <a:rPr lang="en-GB" sz="1400" dirty="0">
                <a:solidFill>
                  <a:srgbClr val="FFFF99"/>
                </a:solidFill>
                <a:latin typeface="Arial"/>
                <a:ea typeface="ＭＳ Ｐゴシック" pitchFamily="34" charset="-128"/>
              </a:rPr>
              <a:t/>
            </a:r>
            <a:br>
              <a:rPr lang="en-GB" sz="1400" dirty="0">
                <a:solidFill>
                  <a:srgbClr val="FFFF99"/>
                </a:solidFill>
                <a:latin typeface="Arial"/>
                <a:ea typeface="ＭＳ Ｐゴシック" pitchFamily="34" charset="-128"/>
              </a:rPr>
            </a:br>
            <a:r>
              <a:rPr lang="en-GB" sz="1400" b="1" dirty="0">
                <a:solidFill>
                  <a:srgbClr val="33CC33"/>
                </a:solidFill>
                <a:latin typeface="Arial"/>
                <a:ea typeface="ＭＳ Ｐゴシック" pitchFamily="34" charset="-128"/>
              </a:rPr>
              <a:t>www.gmba.unibas.ch</a:t>
            </a:r>
          </a:p>
          <a:p>
            <a:pPr defTabSz="914334" fontAlgn="base">
              <a:spcBef>
                <a:spcPct val="0"/>
              </a:spcBef>
              <a:spcAft>
                <a:spcPct val="0"/>
              </a:spcAft>
            </a:pPr>
            <a:endParaRPr lang="en-GB" sz="1400" dirty="0">
              <a:solidFill>
                <a:srgbClr val="FFFF99"/>
              </a:solidFill>
              <a:latin typeface="Arial"/>
              <a:ea typeface="ＭＳ Ｐゴシック" pitchFamily="34" charset="-128"/>
            </a:endParaRPr>
          </a:p>
          <a:p>
            <a:pPr defTabSz="914334" fontAlgn="base">
              <a:spcBef>
                <a:spcPct val="0"/>
              </a:spcBef>
              <a:spcAft>
                <a:spcPct val="0"/>
              </a:spcAft>
            </a:pPr>
            <a:endParaRPr lang="en-GB" sz="1400" dirty="0">
              <a:solidFill>
                <a:srgbClr val="FFFF99"/>
              </a:solidFill>
              <a:latin typeface="Arial"/>
              <a:ea typeface="ＭＳ Ｐゴシック" pitchFamily="34" charset="-128"/>
            </a:endParaRPr>
          </a:p>
          <a:p>
            <a:pPr defTabSz="914334" fontAlgn="base">
              <a:spcBef>
                <a:spcPct val="0"/>
              </a:spcBef>
              <a:spcAft>
                <a:spcPct val="0"/>
              </a:spcAft>
            </a:pPr>
            <a:endParaRPr lang="en-GB" sz="1400" dirty="0">
              <a:solidFill>
                <a:srgbClr val="FFFF99"/>
              </a:solidFill>
              <a:latin typeface="Arial"/>
              <a:ea typeface="ＭＳ Ｐゴシック" pitchFamily="34" charset="-128"/>
            </a:endParaRPr>
          </a:p>
          <a:p>
            <a:pPr defTabSz="914334" fontAlgn="base">
              <a:spcBef>
                <a:spcPct val="0"/>
              </a:spcBef>
              <a:spcAft>
                <a:spcPct val="0"/>
              </a:spcAft>
            </a:pPr>
            <a:endParaRPr lang="en-GB" sz="1400" b="1" dirty="0">
              <a:solidFill>
                <a:srgbClr val="33CC33"/>
              </a:solidFill>
              <a:latin typeface="Arial"/>
              <a:ea typeface="ＭＳ Ｐゴシック" pitchFamily="34" charset="-128"/>
            </a:endParaRPr>
          </a:p>
          <a:p>
            <a:pPr defTabSz="914334" fontAlgn="base">
              <a:spcBef>
                <a:spcPct val="0"/>
              </a:spcBef>
              <a:spcAft>
                <a:spcPct val="0"/>
              </a:spcAft>
            </a:pPr>
            <a:endParaRPr lang="en-GB" sz="1400" b="1" dirty="0">
              <a:solidFill>
                <a:srgbClr val="33CC33"/>
              </a:solidFill>
              <a:latin typeface="Arial"/>
              <a:ea typeface="ＭＳ Ｐゴシック" pitchFamily="34" charset="-128"/>
            </a:endParaRPr>
          </a:p>
          <a:p>
            <a:pPr defTabSz="914334" fontAlgn="base">
              <a:spcBef>
                <a:spcPct val="0"/>
              </a:spcBef>
              <a:spcAft>
                <a:spcPct val="0"/>
              </a:spcAft>
            </a:pPr>
            <a:endParaRPr lang="en-GB" sz="1400" dirty="0">
              <a:solidFill>
                <a:srgbClr val="FFFF99"/>
              </a:solidFill>
              <a:latin typeface="Arial"/>
              <a:ea typeface="ＭＳ Ｐゴシック" pitchFamily="34" charset="-128"/>
            </a:endParaRPr>
          </a:p>
          <a:p>
            <a:pPr defTabSz="914334" fontAlgn="base">
              <a:spcBef>
                <a:spcPct val="0"/>
              </a:spcBef>
              <a:spcAft>
                <a:spcPct val="0"/>
              </a:spcAft>
            </a:pPr>
            <a:endParaRPr lang="en-GB" sz="1400" dirty="0">
              <a:solidFill>
                <a:srgbClr val="FFFF99"/>
              </a:solidFill>
              <a:latin typeface="Arial"/>
              <a:ea typeface="ＭＳ Ｐゴシック" pitchFamily="34" charset="-128"/>
            </a:endParaRPr>
          </a:p>
          <a:p>
            <a:pPr defTabSz="914334" fontAlgn="base">
              <a:spcBef>
                <a:spcPct val="0"/>
              </a:spcBef>
              <a:spcAft>
                <a:spcPct val="0"/>
              </a:spcAft>
            </a:pPr>
            <a:endParaRPr lang="fr-FR" sz="1400" dirty="0">
              <a:solidFill>
                <a:srgbClr val="FFFFFF"/>
              </a:solidFill>
              <a:latin typeface="Arial"/>
              <a:ea typeface="ＭＳ Ｐゴシック" pitchFamily="34" charset="-128"/>
            </a:endParaRPr>
          </a:p>
        </p:txBody>
      </p:sp>
      <p:cxnSp>
        <p:nvCxnSpPr>
          <p:cNvPr id="2055" name="Straight Connector 47"/>
          <p:cNvCxnSpPr>
            <a:cxnSpLocks noChangeShapeType="1"/>
          </p:cNvCxnSpPr>
          <p:nvPr/>
        </p:nvCxnSpPr>
        <p:spPr bwMode="auto">
          <a:xfrm>
            <a:off x="179512" y="6237312"/>
            <a:ext cx="8699424" cy="2157"/>
          </a:xfrm>
          <a:prstGeom prst="line">
            <a:avLst/>
          </a:prstGeom>
          <a:noFill/>
          <a:ln w="44450">
            <a:solidFill>
              <a:schemeClr val="bg1"/>
            </a:solidFill>
            <a:round/>
            <a:headEnd/>
            <a:tailEnd/>
          </a:ln>
        </p:spPr>
      </p:cxnSp>
      <p:sp>
        <p:nvSpPr>
          <p:cNvPr id="2056" name="Rectangle 22"/>
          <p:cNvSpPr>
            <a:spLocks noChangeArrowheads="1"/>
          </p:cNvSpPr>
          <p:nvPr/>
        </p:nvSpPr>
        <p:spPr bwMode="auto">
          <a:xfrm>
            <a:off x="0" y="0"/>
            <a:ext cx="9144000" cy="978328"/>
          </a:xfrm>
          <a:prstGeom prst="rect">
            <a:avLst/>
          </a:prstGeom>
          <a:solidFill>
            <a:schemeClr val="bg1"/>
          </a:solidFill>
          <a:ln w="9525">
            <a:solidFill>
              <a:schemeClr val="bg1"/>
            </a:solidFill>
            <a:round/>
            <a:headEnd/>
            <a:tailEnd/>
          </a:ln>
        </p:spPr>
        <p:txBody>
          <a:bodyPr lIns="28315" tIns="14157" rIns="28315" bIns="14157"/>
          <a:lstStyle/>
          <a:p>
            <a:pPr defTabSz="1146853" fontAlgn="base">
              <a:spcBef>
                <a:spcPct val="0"/>
              </a:spcBef>
              <a:spcAft>
                <a:spcPct val="0"/>
              </a:spcAft>
            </a:pPr>
            <a:endParaRPr lang="en-GB" sz="2300" dirty="0">
              <a:solidFill>
                <a:srgbClr val="000000"/>
              </a:solidFill>
              <a:latin typeface="Arial"/>
              <a:ea typeface="ＭＳ Ｐゴシック" pitchFamily="34" charset="-128"/>
            </a:endParaRPr>
          </a:p>
        </p:txBody>
      </p:sp>
      <p:pic>
        <p:nvPicPr>
          <p:cNvPr id="2057" name="Image 28" descr="DIVERSITAS_fin.jpg"/>
          <p:cNvPicPr>
            <a:picLocks noChangeAspect="1"/>
          </p:cNvPicPr>
          <p:nvPr/>
        </p:nvPicPr>
        <p:blipFill>
          <a:blip r:embed="rId3" cstate="print"/>
          <a:srcRect r="23682" b="15201"/>
          <a:stretch>
            <a:fillRect/>
          </a:stretch>
        </p:blipFill>
        <p:spPr bwMode="auto">
          <a:xfrm>
            <a:off x="4738292" y="0"/>
            <a:ext cx="4205480" cy="964305"/>
          </a:xfrm>
          <a:prstGeom prst="rect">
            <a:avLst/>
          </a:prstGeom>
          <a:noFill/>
          <a:ln w="9525">
            <a:noFill/>
            <a:miter lim="800000"/>
            <a:headEnd/>
            <a:tailEnd/>
          </a:ln>
        </p:spPr>
      </p:pic>
      <p:pic>
        <p:nvPicPr>
          <p:cNvPr id="2058" name="Bild 22" descr="GMBA Logo mit Globus mittel.jpg"/>
          <p:cNvPicPr>
            <a:picLocks noChangeAspect="1"/>
          </p:cNvPicPr>
          <p:nvPr/>
        </p:nvPicPr>
        <p:blipFill>
          <a:blip r:embed="rId4" cstate="print"/>
          <a:srcRect/>
          <a:stretch>
            <a:fillRect/>
          </a:stretch>
        </p:blipFill>
        <p:spPr bwMode="auto">
          <a:xfrm>
            <a:off x="554534" y="98156"/>
            <a:ext cx="2847319" cy="858239"/>
          </a:xfrm>
          <a:prstGeom prst="rect">
            <a:avLst/>
          </a:prstGeom>
          <a:noFill/>
          <a:ln w="9525">
            <a:noFill/>
            <a:miter lim="800000"/>
            <a:headEnd/>
            <a:tailEnd/>
          </a:ln>
        </p:spPr>
      </p:pic>
      <p:pic>
        <p:nvPicPr>
          <p:cNvPr id="13" name="Bild 7" descr="IMG_4462.JPG"/>
          <p:cNvPicPr>
            <a:picLocks noChangeAspect="1"/>
          </p:cNvPicPr>
          <p:nvPr/>
        </p:nvPicPr>
        <p:blipFill>
          <a:blip r:embed="rId5" cstate="print"/>
          <a:srcRect l="5544" t="29112" r="20406"/>
          <a:stretch>
            <a:fillRect/>
          </a:stretch>
        </p:blipFill>
        <p:spPr bwMode="auto">
          <a:xfrm>
            <a:off x="683568" y="1772816"/>
            <a:ext cx="2303165" cy="1739964"/>
          </a:xfrm>
          <a:prstGeom prst="rect">
            <a:avLst/>
          </a:prstGeom>
          <a:noFill/>
          <a:ln w="9525">
            <a:noFill/>
            <a:miter lim="800000"/>
            <a:headEnd/>
            <a:tailEnd/>
          </a:ln>
        </p:spPr>
      </p:pic>
      <p:grpSp>
        <p:nvGrpSpPr>
          <p:cNvPr id="16" name="Group 15"/>
          <p:cNvGrpSpPr/>
          <p:nvPr/>
        </p:nvGrpSpPr>
        <p:grpSpPr>
          <a:xfrm>
            <a:off x="5724128" y="1772816"/>
            <a:ext cx="2564655" cy="1728191"/>
            <a:chOff x="2987824" y="6597352"/>
            <a:chExt cx="9725025" cy="6553200"/>
          </a:xfrm>
        </p:grpSpPr>
        <p:pic>
          <p:nvPicPr>
            <p:cNvPr id="14" name="Picture 13" descr="glacier absolute.tif"/>
            <p:cNvPicPr>
              <a:picLocks noChangeAspect="1"/>
            </p:cNvPicPr>
            <p:nvPr/>
          </p:nvPicPr>
          <p:blipFill>
            <a:blip r:embed="rId6" cstate="print"/>
            <a:srcRect/>
            <a:stretch>
              <a:fillRect/>
            </a:stretch>
          </p:blipFill>
          <p:spPr bwMode="auto">
            <a:xfrm>
              <a:off x="2987824" y="6597352"/>
              <a:ext cx="9725025" cy="6553200"/>
            </a:xfrm>
            <a:prstGeom prst="rect">
              <a:avLst/>
            </a:prstGeom>
            <a:noFill/>
            <a:ln w="9525">
              <a:noFill/>
              <a:miter lim="800000"/>
              <a:headEnd/>
              <a:tailEnd/>
            </a:ln>
          </p:spPr>
        </p:pic>
        <p:pic>
          <p:nvPicPr>
            <p:cNvPr id="15" name="Bild 1" descr="0501NiwotRidge_54.tiff"/>
            <p:cNvPicPr>
              <a:picLocks noChangeAspect="1"/>
            </p:cNvPicPr>
            <p:nvPr/>
          </p:nvPicPr>
          <p:blipFill>
            <a:blip r:embed="rId7" cstate="print"/>
            <a:srcRect l="5821" t="7257" r="3842" b="3259"/>
            <a:stretch>
              <a:fillRect/>
            </a:stretch>
          </p:blipFill>
          <p:spPr bwMode="auto">
            <a:xfrm>
              <a:off x="3708549" y="9694565"/>
              <a:ext cx="3276600" cy="2162175"/>
            </a:xfrm>
            <a:prstGeom prst="rect">
              <a:avLst/>
            </a:prstGeom>
            <a:noFill/>
            <a:ln w="22225">
              <a:solidFill>
                <a:schemeClr val="bg1"/>
              </a:solidFill>
              <a:miter lim="800000"/>
              <a:headEnd/>
              <a:tailEnd/>
            </a:ln>
          </p:spPr>
        </p:pic>
      </p:grpSp>
      <p:sp>
        <p:nvSpPr>
          <p:cNvPr id="17" name="TextBox 16"/>
          <p:cNvSpPr txBox="1"/>
          <p:nvPr/>
        </p:nvSpPr>
        <p:spPr>
          <a:xfrm>
            <a:off x="2915816" y="6309320"/>
            <a:ext cx="6011005" cy="369332"/>
          </a:xfrm>
          <a:prstGeom prst="rect">
            <a:avLst/>
          </a:prstGeom>
          <a:noFill/>
        </p:spPr>
        <p:txBody>
          <a:bodyPr wrap="none" rtlCol="0">
            <a:spAutoFit/>
          </a:bodyPr>
          <a:lstStyle/>
          <a:p>
            <a:pPr defTabSz="914334"/>
            <a:r>
              <a:rPr lang="pt-BR" dirty="0" smtClean="0">
                <a:solidFill>
                  <a:srgbClr val="FFC000"/>
                </a:solidFill>
                <a:latin typeface="Arial"/>
              </a:rPr>
              <a:t>http://gmba.unibas.ch/mountainLTER/mountainLTER.htm</a:t>
            </a:r>
            <a:endParaRPr lang="pt-BR" dirty="0">
              <a:solidFill>
                <a:srgbClr val="FFC000"/>
              </a:solidFill>
              <a:latin typeface="Arial"/>
            </a:endParaRPr>
          </a:p>
        </p:txBody>
      </p:sp>
      <p:sp>
        <p:nvSpPr>
          <p:cNvPr id="20" name="TextBox 19"/>
          <p:cNvSpPr txBox="1"/>
          <p:nvPr/>
        </p:nvSpPr>
        <p:spPr>
          <a:xfrm>
            <a:off x="3131840" y="3140968"/>
            <a:ext cx="1655133" cy="369332"/>
          </a:xfrm>
          <a:prstGeom prst="rect">
            <a:avLst/>
          </a:prstGeom>
          <a:noFill/>
        </p:spPr>
        <p:txBody>
          <a:bodyPr wrap="none" rtlCol="0">
            <a:spAutoFit/>
          </a:bodyPr>
          <a:lstStyle/>
          <a:p>
            <a:pPr defTabSz="914334"/>
            <a:r>
              <a:rPr lang="pt-BR" dirty="0" err="1" smtClean="0">
                <a:solidFill>
                  <a:srgbClr val="FFFF00"/>
                </a:solidFill>
                <a:latin typeface="Arial"/>
              </a:rPr>
              <a:t>Lautaret</a:t>
            </a:r>
            <a:r>
              <a:rPr lang="pt-BR" dirty="0" smtClean="0">
                <a:solidFill>
                  <a:srgbClr val="FFFF00"/>
                </a:solidFill>
                <a:latin typeface="Arial"/>
              </a:rPr>
              <a:t>, 2011</a:t>
            </a:r>
            <a:endParaRPr lang="pt-BR" dirty="0">
              <a:solidFill>
                <a:srgbClr val="FFFF00"/>
              </a:solidFill>
              <a:latin typeface="Arial"/>
            </a:endParaRPr>
          </a:p>
        </p:txBody>
      </p:sp>
    </p:spTree>
    <p:extLst>
      <p:ext uri="{BB962C8B-B14F-4D97-AF65-F5344CB8AC3E}">
        <p14:creationId xmlns:p14="http://schemas.microsoft.com/office/powerpoint/2010/main" val="256974805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474"/>
            <a:ext cx="9050421" cy="1564105"/>
          </a:xfrm>
        </p:spPr>
        <p:txBody>
          <a:bodyPr>
            <a:normAutofit fontScale="90000"/>
          </a:bodyPr>
          <a:lstStyle/>
          <a:p>
            <a:pPr>
              <a:lnSpc>
                <a:spcPct val="80000"/>
              </a:lnSpc>
            </a:pPr>
            <a:r>
              <a:rPr lang="en-US" dirty="0" smtClean="0"/>
              <a:t/>
            </a:r>
            <a:br>
              <a:rPr lang="en-US" dirty="0" smtClean="0"/>
            </a:br>
            <a:r>
              <a:rPr lang="en-US" dirty="0" smtClean="0"/>
              <a:t>Workshop </a:t>
            </a:r>
            <a:r>
              <a:rPr lang="en-US" dirty="0"/>
              <a:t>at ASM </a:t>
            </a:r>
            <a:r>
              <a:rPr lang="en-US" dirty="0" smtClean="0"/>
              <a:t>2012 (LTER, ILTER, Mountain LTER, and the CLM RCN)</a:t>
            </a:r>
            <a:r>
              <a:rPr lang="en-US" sz="1800" dirty="0" smtClean="0">
                <a:hlinkClick r:id="rId2"/>
              </a:rPr>
              <a:t>http</a:t>
            </a:r>
            <a:r>
              <a:rPr lang="en-US" sz="1800" dirty="0">
                <a:hlinkClick r:id="rId2"/>
              </a:rPr>
              <a:t>://asm2012.lternet.edu/working-groups/resilience-and-sustainability-complex-mountain-</a:t>
            </a:r>
            <a:r>
              <a:rPr lang="en-US" sz="1800" dirty="0" smtClean="0">
                <a:hlinkClick r:id="rId2"/>
              </a:rPr>
              <a:t>landscapes</a:t>
            </a:r>
            <a:r>
              <a:rPr lang="en-US" sz="1800" dirty="0" smtClean="0"/>
              <a:t> </a:t>
            </a:r>
            <a:r>
              <a:rPr lang="en-US" dirty="0" smtClean="0"/>
              <a:t/>
            </a:r>
            <a:br>
              <a:rPr lang="en-US" dirty="0" smtClean="0"/>
            </a:br>
            <a:endParaRPr lang="en-US" dirty="0"/>
          </a:p>
        </p:txBody>
      </p:sp>
      <p:sp>
        <p:nvSpPr>
          <p:cNvPr id="3" name="Content Placeholder 2"/>
          <p:cNvSpPr>
            <a:spLocks noGrp="1"/>
          </p:cNvSpPr>
          <p:nvPr>
            <p:ph idx="1"/>
          </p:nvPr>
        </p:nvSpPr>
        <p:spPr>
          <a:xfrm>
            <a:off x="457200" y="1737895"/>
            <a:ext cx="8229600" cy="4986421"/>
          </a:xfrm>
        </p:spPr>
        <p:txBody>
          <a:bodyPr>
            <a:normAutofit fontScale="92500" lnSpcReduction="20000"/>
          </a:bodyPr>
          <a:lstStyle/>
          <a:p>
            <a:pPr marL="57150" indent="0">
              <a:buNone/>
            </a:pPr>
            <a:r>
              <a:rPr lang="en-US" dirty="0"/>
              <a:t>Key research topics </a:t>
            </a:r>
            <a:r>
              <a:rPr lang="en-US" dirty="0" smtClean="0"/>
              <a:t>identified:</a:t>
            </a:r>
          </a:p>
          <a:p>
            <a:pPr marL="57150" indent="0">
              <a:buNone/>
            </a:pPr>
            <a:endParaRPr lang="en-US" dirty="0" smtClean="0"/>
          </a:p>
          <a:p>
            <a:pPr lvl="1"/>
            <a:r>
              <a:rPr lang="en-US" dirty="0" smtClean="0"/>
              <a:t>Characterization of the global range of variability in mountain systems, including the elevation gradient: gradient analysis, classification, boundaries</a:t>
            </a:r>
          </a:p>
          <a:p>
            <a:pPr lvl="1"/>
            <a:r>
              <a:rPr lang="en-US" dirty="0" smtClean="0"/>
              <a:t>Characterization of the services (economic and otherwise) provided by mountain systems: global distribution, model(s)</a:t>
            </a:r>
          </a:p>
          <a:p>
            <a:pPr lvl="1"/>
            <a:r>
              <a:rPr lang="en-US" dirty="0" smtClean="0"/>
              <a:t>Land use</a:t>
            </a:r>
          </a:p>
          <a:p>
            <a:pPr lvl="1"/>
            <a:r>
              <a:rPr lang="en-US" dirty="0" smtClean="0"/>
              <a:t>Ecological legacies: imprints of legacies on system dynamics</a:t>
            </a:r>
          </a:p>
          <a:p>
            <a:pPr lvl="1"/>
            <a:r>
              <a:rPr lang="en-US" dirty="0" smtClean="0"/>
              <a:t>Atmospheric deposition</a:t>
            </a:r>
          </a:p>
          <a:p>
            <a:pPr lvl="1"/>
            <a:r>
              <a:rPr lang="en-US" dirty="0" smtClean="0"/>
              <a:t>Change in species distribution</a:t>
            </a:r>
            <a:endParaRPr lang="en-US" dirty="0"/>
          </a:p>
          <a:p>
            <a:endParaRPr lang="en-US" dirty="0"/>
          </a:p>
        </p:txBody>
      </p:sp>
    </p:spTree>
    <p:extLst>
      <p:ext uri="{BB962C8B-B14F-4D97-AF65-F5344CB8AC3E}">
        <p14:creationId xmlns:p14="http://schemas.microsoft.com/office/powerpoint/2010/main" val="16262189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0"/>
            <a:ext cx="7271906" cy="6858000"/>
          </a:xfrm>
          <a:prstGeom prst="rect">
            <a:avLst/>
          </a:prstGeom>
        </p:spPr>
      </p:pic>
    </p:spTree>
    <p:extLst>
      <p:ext uri="{BB962C8B-B14F-4D97-AF65-F5344CB8AC3E}">
        <p14:creationId xmlns:p14="http://schemas.microsoft.com/office/powerpoint/2010/main" val="27967488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4400" dirty="0" err="1" smtClean="0">
                <a:solidFill>
                  <a:srgbClr val="E0FF0D"/>
                </a:solidFill>
              </a:rPr>
              <a:t>Next</a:t>
            </a:r>
            <a:r>
              <a:rPr lang="pt-BR" sz="4400" dirty="0" smtClean="0">
                <a:solidFill>
                  <a:srgbClr val="E0FF0D"/>
                </a:solidFill>
              </a:rPr>
              <a:t> </a:t>
            </a:r>
            <a:r>
              <a:rPr lang="pt-BR" sz="4400" dirty="0" err="1" smtClean="0">
                <a:solidFill>
                  <a:srgbClr val="E0FF0D"/>
                </a:solidFill>
              </a:rPr>
              <a:t>steps</a:t>
            </a:r>
            <a:endParaRPr lang="pt-BR" sz="4400" dirty="0">
              <a:solidFill>
                <a:srgbClr val="E0FF0D"/>
              </a:solidFill>
            </a:endParaRPr>
          </a:p>
        </p:txBody>
      </p:sp>
      <p:sp>
        <p:nvSpPr>
          <p:cNvPr id="3" name="Content Placeholder 2"/>
          <p:cNvSpPr>
            <a:spLocks noGrp="1"/>
          </p:cNvSpPr>
          <p:nvPr>
            <p:ph sz="quarter" idx="1"/>
          </p:nvPr>
        </p:nvSpPr>
        <p:spPr/>
        <p:txBody>
          <a:bodyPr/>
          <a:lstStyle/>
          <a:p>
            <a:r>
              <a:rPr lang="pt-BR" dirty="0" err="1" smtClean="0">
                <a:solidFill>
                  <a:srgbClr val="FFFF00"/>
                </a:solidFill>
              </a:rPr>
              <a:t>Posting</a:t>
            </a:r>
            <a:r>
              <a:rPr lang="pt-BR" dirty="0" smtClean="0">
                <a:solidFill>
                  <a:srgbClr val="FFFF00"/>
                </a:solidFill>
              </a:rPr>
              <a:t> </a:t>
            </a:r>
            <a:r>
              <a:rPr lang="pt-BR" dirty="0" err="1" smtClean="0">
                <a:solidFill>
                  <a:srgbClr val="FFFF00"/>
                </a:solidFill>
              </a:rPr>
              <a:t>on</a:t>
            </a:r>
            <a:r>
              <a:rPr lang="pt-BR" dirty="0" smtClean="0">
                <a:solidFill>
                  <a:srgbClr val="FFFF00"/>
                </a:solidFill>
              </a:rPr>
              <a:t> </a:t>
            </a:r>
            <a:r>
              <a:rPr lang="pt-BR" dirty="0" err="1" smtClean="0">
                <a:solidFill>
                  <a:srgbClr val="FFFF00"/>
                </a:solidFill>
              </a:rPr>
              <a:t>the</a:t>
            </a:r>
            <a:r>
              <a:rPr lang="pt-BR" dirty="0" smtClean="0">
                <a:solidFill>
                  <a:srgbClr val="FFFF00"/>
                </a:solidFill>
              </a:rPr>
              <a:t> </a:t>
            </a:r>
            <a:r>
              <a:rPr lang="pt-BR" dirty="0" err="1" smtClean="0">
                <a:solidFill>
                  <a:srgbClr val="FFFF00"/>
                </a:solidFill>
              </a:rPr>
              <a:t>GMBA</a:t>
            </a:r>
            <a:r>
              <a:rPr lang="pt-BR" dirty="0" smtClean="0">
                <a:solidFill>
                  <a:srgbClr val="FFFF00"/>
                </a:solidFill>
              </a:rPr>
              <a:t> </a:t>
            </a:r>
            <a:r>
              <a:rPr lang="pt-BR" dirty="0" err="1" smtClean="0">
                <a:solidFill>
                  <a:srgbClr val="FFFF00"/>
                </a:solidFill>
              </a:rPr>
              <a:t>LTER</a:t>
            </a:r>
            <a:r>
              <a:rPr lang="pt-BR" dirty="0" smtClean="0">
                <a:solidFill>
                  <a:srgbClr val="FFFF00"/>
                </a:solidFill>
              </a:rPr>
              <a:t> </a:t>
            </a:r>
            <a:r>
              <a:rPr lang="pt-BR" dirty="0" err="1" smtClean="0">
                <a:solidFill>
                  <a:srgbClr val="FFFF00"/>
                </a:solidFill>
              </a:rPr>
              <a:t>webportal</a:t>
            </a:r>
            <a:r>
              <a:rPr lang="pt-BR" dirty="0" smtClean="0">
                <a:solidFill>
                  <a:srgbClr val="FFFF00"/>
                </a:solidFill>
              </a:rPr>
              <a:t> </a:t>
            </a:r>
            <a:r>
              <a:rPr lang="pt-BR" dirty="0" err="1" smtClean="0">
                <a:solidFill>
                  <a:srgbClr val="FFFF00"/>
                </a:solidFill>
              </a:rPr>
              <a:t>list</a:t>
            </a:r>
            <a:r>
              <a:rPr lang="pt-BR" dirty="0" smtClean="0">
                <a:solidFill>
                  <a:srgbClr val="FFFF00"/>
                </a:solidFill>
              </a:rPr>
              <a:t> </a:t>
            </a:r>
            <a:r>
              <a:rPr lang="pt-BR" dirty="0" err="1" smtClean="0">
                <a:solidFill>
                  <a:srgbClr val="FFFF00"/>
                </a:solidFill>
              </a:rPr>
              <a:t>of</a:t>
            </a:r>
            <a:r>
              <a:rPr lang="pt-BR" dirty="0" smtClean="0">
                <a:solidFill>
                  <a:srgbClr val="FFFF00"/>
                </a:solidFill>
              </a:rPr>
              <a:t> </a:t>
            </a:r>
            <a:r>
              <a:rPr lang="pt-BR" dirty="0" err="1" smtClean="0">
                <a:solidFill>
                  <a:srgbClr val="FFFF00"/>
                </a:solidFill>
              </a:rPr>
              <a:t>recommended</a:t>
            </a:r>
            <a:r>
              <a:rPr lang="pt-BR" dirty="0" smtClean="0">
                <a:solidFill>
                  <a:srgbClr val="FFFF00"/>
                </a:solidFill>
              </a:rPr>
              <a:t> </a:t>
            </a:r>
            <a:r>
              <a:rPr lang="pt-BR" dirty="0" err="1" smtClean="0">
                <a:solidFill>
                  <a:srgbClr val="FFFF00"/>
                </a:solidFill>
              </a:rPr>
              <a:t>common</a:t>
            </a:r>
            <a:r>
              <a:rPr lang="pt-BR" dirty="0" smtClean="0">
                <a:solidFill>
                  <a:srgbClr val="FFFF00"/>
                </a:solidFill>
              </a:rPr>
              <a:t> </a:t>
            </a:r>
            <a:r>
              <a:rPr lang="pt-BR" dirty="0" err="1" smtClean="0">
                <a:solidFill>
                  <a:srgbClr val="FFFF00"/>
                </a:solidFill>
              </a:rPr>
              <a:t>protocols</a:t>
            </a:r>
            <a:endParaRPr lang="pt-BR" dirty="0" smtClean="0">
              <a:solidFill>
                <a:srgbClr val="FFFF00"/>
              </a:solidFill>
            </a:endParaRPr>
          </a:p>
          <a:p>
            <a:r>
              <a:rPr lang="pt-BR" dirty="0" err="1" smtClean="0">
                <a:solidFill>
                  <a:srgbClr val="FFFF00"/>
                </a:solidFill>
              </a:rPr>
              <a:t>Posting</a:t>
            </a:r>
            <a:r>
              <a:rPr lang="pt-BR" dirty="0" smtClean="0">
                <a:solidFill>
                  <a:srgbClr val="FFFF00"/>
                </a:solidFill>
              </a:rPr>
              <a:t> </a:t>
            </a:r>
            <a:r>
              <a:rPr lang="pt-BR" dirty="0" err="1" smtClean="0">
                <a:solidFill>
                  <a:srgbClr val="FFFF00"/>
                </a:solidFill>
              </a:rPr>
              <a:t>of</a:t>
            </a:r>
            <a:r>
              <a:rPr lang="pt-BR" dirty="0" smtClean="0">
                <a:solidFill>
                  <a:srgbClr val="FFFF00"/>
                </a:solidFill>
              </a:rPr>
              <a:t> a background </a:t>
            </a:r>
            <a:r>
              <a:rPr lang="pt-BR" dirty="0" err="1" smtClean="0">
                <a:solidFill>
                  <a:srgbClr val="FFFF00"/>
                </a:solidFill>
              </a:rPr>
              <a:t>document</a:t>
            </a:r>
            <a:endParaRPr lang="pt-BR" dirty="0" smtClean="0">
              <a:solidFill>
                <a:srgbClr val="FFFF00"/>
              </a:solidFill>
            </a:endParaRPr>
          </a:p>
          <a:p>
            <a:r>
              <a:rPr lang="pt-BR" dirty="0" err="1" smtClean="0">
                <a:solidFill>
                  <a:srgbClr val="FFFF00"/>
                </a:solidFill>
              </a:rPr>
              <a:t>Building</a:t>
            </a:r>
            <a:r>
              <a:rPr lang="pt-BR" dirty="0" smtClean="0">
                <a:solidFill>
                  <a:srgbClr val="FFFF00"/>
                </a:solidFill>
              </a:rPr>
              <a:t> </a:t>
            </a:r>
            <a:r>
              <a:rPr lang="pt-BR" dirty="0" err="1" smtClean="0">
                <a:solidFill>
                  <a:srgbClr val="FFFF00"/>
                </a:solidFill>
              </a:rPr>
              <a:t>on</a:t>
            </a:r>
            <a:r>
              <a:rPr lang="pt-BR" dirty="0" smtClean="0">
                <a:solidFill>
                  <a:srgbClr val="FFFF00"/>
                </a:solidFill>
              </a:rPr>
              <a:t> </a:t>
            </a:r>
            <a:r>
              <a:rPr lang="pt-BR" dirty="0" err="1" smtClean="0">
                <a:solidFill>
                  <a:srgbClr val="FFFF00"/>
                </a:solidFill>
              </a:rPr>
              <a:t>other</a:t>
            </a:r>
            <a:r>
              <a:rPr lang="pt-BR" dirty="0" smtClean="0">
                <a:solidFill>
                  <a:srgbClr val="FFFF00"/>
                </a:solidFill>
              </a:rPr>
              <a:t> </a:t>
            </a:r>
            <a:r>
              <a:rPr lang="pt-BR" dirty="0" err="1" smtClean="0">
                <a:solidFill>
                  <a:srgbClr val="FFFF00"/>
                </a:solidFill>
              </a:rPr>
              <a:t>initiatives</a:t>
            </a:r>
            <a:endParaRPr lang="pt-BR" dirty="0" smtClean="0">
              <a:solidFill>
                <a:srgbClr val="FFFF00"/>
              </a:solidFill>
            </a:endParaRPr>
          </a:p>
          <a:p>
            <a:r>
              <a:rPr lang="pt-BR" dirty="0" smtClean="0">
                <a:solidFill>
                  <a:srgbClr val="FFFF00"/>
                </a:solidFill>
              </a:rPr>
              <a:t>Putting </a:t>
            </a:r>
            <a:r>
              <a:rPr lang="pt-BR" dirty="0" err="1" smtClean="0">
                <a:solidFill>
                  <a:srgbClr val="FFFF00"/>
                </a:solidFill>
              </a:rPr>
              <a:t>out</a:t>
            </a:r>
            <a:r>
              <a:rPr lang="pt-BR" dirty="0" smtClean="0">
                <a:solidFill>
                  <a:srgbClr val="FFFF00"/>
                </a:solidFill>
              </a:rPr>
              <a:t> to </a:t>
            </a:r>
            <a:r>
              <a:rPr lang="pt-BR" dirty="0" err="1" smtClean="0">
                <a:solidFill>
                  <a:srgbClr val="FFFF00"/>
                </a:solidFill>
              </a:rPr>
              <a:t>consultation</a:t>
            </a:r>
            <a:r>
              <a:rPr lang="pt-BR" dirty="0" smtClean="0">
                <a:solidFill>
                  <a:srgbClr val="FFFF00"/>
                </a:solidFill>
              </a:rPr>
              <a:t> </a:t>
            </a:r>
            <a:r>
              <a:rPr lang="pt-BR" dirty="0" err="1" smtClean="0">
                <a:solidFill>
                  <a:srgbClr val="FFFF00"/>
                </a:solidFill>
              </a:rPr>
              <a:t>the</a:t>
            </a:r>
            <a:r>
              <a:rPr lang="pt-BR" dirty="0" smtClean="0">
                <a:solidFill>
                  <a:srgbClr val="FFFF00"/>
                </a:solidFill>
              </a:rPr>
              <a:t> </a:t>
            </a:r>
            <a:r>
              <a:rPr lang="pt-BR" dirty="0" err="1" smtClean="0">
                <a:solidFill>
                  <a:srgbClr val="FFFF00"/>
                </a:solidFill>
              </a:rPr>
              <a:t>system</a:t>
            </a:r>
            <a:r>
              <a:rPr lang="pt-BR" dirty="0" smtClean="0">
                <a:solidFill>
                  <a:srgbClr val="FFFF00"/>
                </a:solidFill>
              </a:rPr>
              <a:t> </a:t>
            </a:r>
            <a:r>
              <a:rPr lang="pt-BR" dirty="0" err="1" smtClean="0">
                <a:solidFill>
                  <a:srgbClr val="FFFF00"/>
                </a:solidFill>
              </a:rPr>
              <a:t>of</a:t>
            </a:r>
            <a:r>
              <a:rPr lang="pt-BR" dirty="0" smtClean="0">
                <a:solidFill>
                  <a:srgbClr val="FFFF00"/>
                </a:solidFill>
              </a:rPr>
              <a:t> </a:t>
            </a:r>
            <a:r>
              <a:rPr lang="pt-BR" dirty="0" err="1" smtClean="0">
                <a:solidFill>
                  <a:srgbClr val="FFFF00"/>
                </a:solidFill>
              </a:rPr>
              <a:t>proposed</a:t>
            </a:r>
            <a:r>
              <a:rPr lang="pt-BR" dirty="0" smtClean="0">
                <a:solidFill>
                  <a:srgbClr val="FFFF00"/>
                </a:solidFill>
              </a:rPr>
              <a:t> </a:t>
            </a:r>
            <a:r>
              <a:rPr lang="pt-BR" dirty="0" err="1" smtClean="0">
                <a:solidFill>
                  <a:srgbClr val="FFFF00"/>
                </a:solidFill>
              </a:rPr>
              <a:t>classification</a:t>
            </a:r>
            <a:r>
              <a:rPr lang="pt-BR" dirty="0" smtClean="0">
                <a:solidFill>
                  <a:srgbClr val="FFFF00"/>
                </a:solidFill>
              </a:rPr>
              <a:t> </a:t>
            </a:r>
            <a:r>
              <a:rPr lang="pt-BR" dirty="0" err="1" smtClean="0">
                <a:solidFill>
                  <a:srgbClr val="FFFF00"/>
                </a:solidFill>
              </a:rPr>
              <a:t>of</a:t>
            </a:r>
            <a:r>
              <a:rPr lang="pt-BR" dirty="0" smtClean="0">
                <a:solidFill>
                  <a:srgbClr val="FFFF00"/>
                </a:solidFill>
              </a:rPr>
              <a:t> </a:t>
            </a:r>
            <a:r>
              <a:rPr lang="pt-BR" dirty="0" err="1" smtClean="0">
                <a:solidFill>
                  <a:srgbClr val="FFFF00"/>
                </a:solidFill>
              </a:rPr>
              <a:t>moutains</a:t>
            </a:r>
            <a:r>
              <a:rPr lang="pt-BR" dirty="0" smtClean="0">
                <a:solidFill>
                  <a:srgbClr val="FFFF00"/>
                </a:solidFill>
              </a:rPr>
              <a:t> for site </a:t>
            </a:r>
            <a:r>
              <a:rPr lang="pt-BR" dirty="0" err="1" smtClean="0">
                <a:solidFill>
                  <a:srgbClr val="FFFF00"/>
                </a:solidFill>
              </a:rPr>
              <a:t>selection</a:t>
            </a:r>
            <a:r>
              <a:rPr lang="pt-BR" dirty="0" smtClean="0">
                <a:solidFill>
                  <a:srgbClr val="FFFF00"/>
                </a:solidFill>
              </a:rPr>
              <a:t> </a:t>
            </a:r>
            <a:r>
              <a:rPr lang="pt-BR" dirty="0" err="1" smtClean="0">
                <a:solidFill>
                  <a:srgbClr val="FFFF00"/>
                </a:solidFill>
              </a:rPr>
              <a:t>and</a:t>
            </a:r>
            <a:r>
              <a:rPr lang="pt-BR" dirty="0" smtClean="0">
                <a:solidFill>
                  <a:srgbClr val="FFFF00"/>
                </a:solidFill>
              </a:rPr>
              <a:t> </a:t>
            </a:r>
            <a:r>
              <a:rPr lang="pt-BR" dirty="0" err="1" smtClean="0">
                <a:solidFill>
                  <a:srgbClr val="FFFF00"/>
                </a:solidFill>
              </a:rPr>
              <a:t>comparative</a:t>
            </a:r>
            <a:r>
              <a:rPr lang="pt-BR" dirty="0" smtClean="0">
                <a:solidFill>
                  <a:srgbClr val="FFFF00"/>
                </a:solidFill>
              </a:rPr>
              <a:t> </a:t>
            </a:r>
            <a:r>
              <a:rPr lang="pt-BR" dirty="0" err="1" smtClean="0">
                <a:solidFill>
                  <a:srgbClr val="FFFF00"/>
                </a:solidFill>
              </a:rPr>
              <a:t>research</a:t>
            </a:r>
            <a:r>
              <a:rPr lang="pt-BR" dirty="0" smtClean="0">
                <a:solidFill>
                  <a:srgbClr val="FFFF00"/>
                </a:solidFill>
              </a:rPr>
              <a:t> </a:t>
            </a:r>
            <a:r>
              <a:rPr lang="pt-BR" dirty="0" err="1" smtClean="0">
                <a:solidFill>
                  <a:srgbClr val="FFFF00"/>
                </a:solidFill>
              </a:rPr>
              <a:t>planning</a:t>
            </a:r>
            <a:endParaRPr lang="pt-BR" dirty="0" smtClean="0">
              <a:solidFill>
                <a:srgbClr val="FFFF00"/>
              </a:solidFill>
            </a:endParaRPr>
          </a:p>
          <a:p>
            <a:r>
              <a:rPr lang="pt-BR" dirty="0" smtClean="0">
                <a:solidFill>
                  <a:srgbClr val="FFFF00"/>
                </a:solidFill>
              </a:rPr>
              <a:t>Establishment </a:t>
            </a:r>
            <a:r>
              <a:rPr lang="pt-BR" dirty="0" err="1" smtClean="0">
                <a:solidFill>
                  <a:srgbClr val="FFFF00"/>
                </a:solidFill>
              </a:rPr>
              <a:t>of</a:t>
            </a:r>
            <a:r>
              <a:rPr lang="pt-BR" dirty="0" smtClean="0">
                <a:solidFill>
                  <a:srgbClr val="FFFF00"/>
                </a:solidFill>
              </a:rPr>
              <a:t> a </a:t>
            </a:r>
            <a:r>
              <a:rPr lang="pt-BR" dirty="0" err="1" smtClean="0">
                <a:solidFill>
                  <a:srgbClr val="FFFF00"/>
                </a:solidFill>
              </a:rPr>
              <a:t>mountain</a:t>
            </a:r>
            <a:r>
              <a:rPr lang="pt-BR" dirty="0" smtClean="0">
                <a:solidFill>
                  <a:srgbClr val="FFFF00"/>
                </a:solidFill>
              </a:rPr>
              <a:t> </a:t>
            </a:r>
            <a:r>
              <a:rPr lang="pt-BR" dirty="0" err="1" smtClean="0">
                <a:solidFill>
                  <a:srgbClr val="FFFF00"/>
                </a:solidFill>
              </a:rPr>
              <a:t>database</a:t>
            </a:r>
            <a:r>
              <a:rPr lang="pt-BR" dirty="0" smtClean="0">
                <a:solidFill>
                  <a:srgbClr val="FFFF00"/>
                </a:solidFill>
              </a:rPr>
              <a:t>, </a:t>
            </a:r>
            <a:r>
              <a:rPr lang="pt-BR" dirty="0" err="1" smtClean="0">
                <a:solidFill>
                  <a:srgbClr val="FFFF00"/>
                </a:solidFill>
              </a:rPr>
              <a:t>following</a:t>
            </a:r>
            <a:r>
              <a:rPr lang="pt-BR" dirty="0" smtClean="0">
                <a:solidFill>
                  <a:srgbClr val="FFFF00"/>
                </a:solidFill>
              </a:rPr>
              <a:t> </a:t>
            </a:r>
            <a:r>
              <a:rPr lang="pt-BR" dirty="0" err="1" smtClean="0">
                <a:solidFill>
                  <a:srgbClr val="FFFF00"/>
                </a:solidFill>
              </a:rPr>
              <a:t>the</a:t>
            </a:r>
            <a:r>
              <a:rPr lang="pt-BR" dirty="0" smtClean="0">
                <a:solidFill>
                  <a:srgbClr val="FFFF00"/>
                </a:solidFill>
              </a:rPr>
              <a:t> </a:t>
            </a:r>
            <a:r>
              <a:rPr lang="pt-BR" dirty="0" err="1" smtClean="0">
                <a:solidFill>
                  <a:srgbClr val="FFFF00"/>
                </a:solidFill>
              </a:rPr>
              <a:t>consolidation</a:t>
            </a:r>
            <a:r>
              <a:rPr lang="pt-BR" dirty="0" smtClean="0">
                <a:solidFill>
                  <a:srgbClr val="FFFF00"/>
                </a:solidFill>
              </a:rPr>
              <a:t> </a:t>
            </a:r>
            <a:r>
              <a:rPr lang="pt-BR" dirty="0" err="1" smtClean="0">
                <a:solidFill>
                  <a:srgbClr val="FFFF00"/>
                </a:solidFill>
              </a:rPr>
              <a:t>of</a:t>
            </a:r>
            <a:r>
              <a:rPr lang="pt-BR" dirty="0" smtClean="0">
                <a:solidFill>
                  <a:srgbClr val="FFFF00"/>
                </a:solidFill>
              </a:rPr>
              <a:t> </a:t>
            </a:r>
            <a:r>
              <a:rPr lang="pt-BR" dirty="0" err="1" smtClean="0">
                <a:solidFill>
                  <a:srgbClr val="FFFF00"/>
                </a:solidFill>
              </a:rPr>
              <a:t>the</a:t>
            </a:r>
            <a:r>
              <a:rPr lang="pt-BR" dirty="0" smtClean="0">
                <a:solidFill>
                  <a:srgbClr val="FFFF00"/>
                </a:solidFill>
              </a:rPr>
              <a:t> </a:t>
            </a:r>
            <a:r>
              <a:rPr lang="pt-BR" dirty="0" err="1" smtClean="0">
                <a:solidFill>
                  <a:srgbClr val="FFFF00"/>
                </a:solidFill>
              </a:rPr>
              <a:t>classification</a:t>
            </a:r>
            <a:r>
              <a:rPr lang="pt-BR" dirty="0" smtClean="0">
                <a:solidFill>
                  <a:srgbClr val="FFFF00"/>
                </a:solidFill>
              </a:rPr>
              <a:t> </a:t>
            </a:r>
            <a:r>
              <a:rPr lang="pt-BR" dirty="0" err="1" smtClean="0">
                <a:solidFill>
                  <a:srgbClr val="FFFF00"/>
                </a:solidFill>
              </a:rPr>
              <a:t>system</a:t>
            </a:r>
            <a:endParaRPr lang="pt-BR" dirty="0" smtClean="0">
              <a:solidFill>
                <a:srgbClr val="FFFF00"/>
              </a:solidFill>
            </a:endParaRPr>
          </a:p>
          <a:p>
            <a:r>
              <a:rPr lang="pt-BR" dirty="0" err="1" smtClean="0">
                <a:solidFill>
                  <a:srgbClr val="FFFF00"/>
                </a:solidFill>
              </a:rPr>
              <a:t>Last</a:t>
            </a:r>
            <a:r>
              <a:rPr lang="pt-BR" dirty="0" smtClean="0">
                <a:solidFill>
                  <a:srgbClr val="FFFF00"/>
                </a:solidFill>
              </a:rPr>
              <a:t> </a:t>
            </a:r>
            <a:r>
              <a:rPr lang="pt-BR" dirty="0" err="1" smtClean="0">
                <a:solidFill>
                  <a:srgbClr val="FFFF00"/>
                </a:solidFill>
              </a:rPr>
              <a:t>group</a:t>
            </a:r>
            <a:r>
              <a:rPr lang="pt-BR" dirty="0" smtClean="0">
                <a:solidFill>
                  <a:srgbClr val="FFFF00"/>
                </a:solidFill>
              </a:rPr>
              <a:t> meeting: </a:t>
            </a:r>
            <a:r>
              <a:rPr lang="pt-BR" b="1" dirty="0" smtClean="0">
                <a:solidFill>
                  <a:srgbClr val="FFFF00"/>
                </a:solidFill>
              </a:rPr>
              <a:t>Mountains </a:t>
            </a:r>
            <a:r>
              <a:rPr lang="pt-BR" b="1" dirty="0" err="1" smtClean="0">
                <a:solidFill>
                  <a:srgbClr val="FFFF00"/>
                </a:solidFill>
              </a:rPr>
              <a:t>Under</a:t>
            </a:r>
            <a:r>
              <a:rPr lang="pt-BR" b="1" dirty="0" smtClean="0">
                <a:solidFill>
                  <a:srgbClr val="FFFF00"/>
                </a:solidFill>
              </a:rPr>
              <a:t> </a:t>
            </a:r>
            <a:r>
              <a:rPr lang="pt-BR" b="1" dirty="0" err="1" smtClean="0">
                <a:solidFill>
                  <a:srgbClr val="FFFF00"/>
                </a:solidFill>
              </a:rPr>
              <a:t>Watch</a:t>
            </a:r>
            <a:r>
              <a:rPr lang="pt-BR" b="1" dirty="0" smtClean="0">
                <a:solidFill>
                  <a:srgbClr val="FFFF00"/>
                </a:solidFill>
              </a:rPr>
              <a:t> -  </a:t>
            </a:r>
            <a:r>
              <a:rPr lang="pt-BR" b="1" dirty="0" err="1" smtClean="0">
                <a:solidFill>
                  <a:srgbClr val="FFFF00"/>
                </a:solidFill>
              </a:rPr>
              <a:t>February</a:t>
            </a:r>
            <a:r>
              <a:rPr lang="pt-BR" b="1" dirty="0" smtClean="0">
                <a:solidFill>
                  <a:srgbClr val="FFFF00"/>
                </a:solidFill>
              </a:rPr>
              <a:t> 2013, </a:t>
            </a:r>
            <a:r>
              <a:rPr lang="pt-BR" b="1" dirty="0" err="1" smtClean="0">
                <a:solidFill>
                  <a:srgbClr val="FFFF00"/>
                </a:solidFill>
              </a:rPr>
              <a:t>Aosta</a:t>
            </a:r>
            <a:r>
              <a:rPr lang="pt-BR" b="1" dirty="0" smtClean="0">
                <a:solidFill>
                  <a:srgbClr val="FFFF00"/>
                </a:solidFill>
              </a:rPr>
              <a:t> Valley, </a:t>
            </a:r>
            <a:r>
              <a:rPr lang="pt-BR" b="1" dirty="0" err="1" smtClean="0">
                <a:solidFill>
                  <a:srgbClr val="FFFF00"/>
                </a:solidFill>
              </a:rPr>
              <a:t>Italy</a:t>
            </a:r>
            <a:endParaRPr lang="pt-BR" b="1" dirty="0">
              <a:solidFill>
                <a:srgbClr val="FFFF00"/>
              </a:solidFill>
            </a:endParaRPr>
          </a:p>
        </p:txBody>
      </p:sp>
      <p:grpSp>
        <p:nvGrpSpPr>
          <p:cNvPr id="4" name="Group 3"/>
          <p:cNvGrpSpPr/>
          <p:nvPr/>
        </p:nvGrpSpPr>
        <p:grpSpPr>
          <a:xfrm>
            <a:off x="6948488" y="188913"/>
            <a:ext cx="1657350" cy="1682750"/>
            <a:chOff x="6948488" y="188913"/>
            <a:chExt cx="1657350" cy="1682750"/>
          </a:xfrm>
        </p:grpSpPr>
        <p:pic>
          <p:nvPicPr>
            <p:cNvPr id="5" name="Picture 4" descr="Diversitas_final_logo.jpg                                      00027933Eva_HD                         B746CC0A:"/>
            <p:cNvPicPr>
              <a:picLocks noChangeAspect="1" noChangeArrowheads="1"/>
            </p:cNvPicPr>
            <p:nvPr/>
          </p:nvPicPr>
          <p:blipFill>
            <a:blip r:embed="rId2" cstate="print"/>
            <a:srcRect/>
            <a:stretch>
              <a:fillRect/>
            </a:stretch>
          </p:blipFill>
          <p:spPr bwMode="auto">
            <a:xfrm>
              <a:off x="6948488" y="188913"/>
              <a:ext cx="1657350" cy="1682750"/>
            </a:xfrm>
            <a:prstGeom prst="rect">
              <a:avLst/>
            </a:prstGeom>
            <a:noFill/>
            <a:ln w="9525">
              <a:noFill/>
              <a:miter lim="800000"/>
              <a:headEnd/>
              <a:tailEnd/>
            </a:ln>
          </p:spPr>
        </p:pic>
        <p:pic>
          <p:nvPicPr>
            <p:cNvPr id="6" name="Picture 3" descr="&#10;GMBA_Logo.gif                                                  0002BE58evas hd                        ABA78158:"/>
            <p:cNvPicPr>
              <a:picLocks noChangeAspect="1" noChangeArrowheads="1"/>
            </p:cNvPicPr>
            <p:nvPr/>
          </p:nvPicPr>
          <p:blipFill>
            <a:blip r:embed="rId3" cstate="print"/>
            <a:srcRect/>
            <a:stretch>
              <a:fillRect/>
            </a:stretch>
          </p:blipFill>
          <p:spPr bwMode="auto">
            <a:xfrm>
              <a:off x="6969125" y="1081088"/>
              <a:ext cx="1635125" cy="774700"/>
            </a:xfrm>
            <a:prstGeom prst="rect">
              <a:avLst/>
            </a:prstGeom>
            <a:solidFill>
              <a:schemeClr val="bg1"/>
            </a:solidFill>
            <a:ln w="9525">
              <a:noFill/>
              <a:miter lim="800000"/>
              <a:headEnd/>
              <a:tailEnd/>
            </a:ln>
          </p:spPr>
        </p:pic>
      </p:grpSp>
    </p:spTree>
    <p:extLst>
      <p:ext uri="{BB962C8B-B14F-4D97-AF65-F5344CB8AC3E}">
        <p14:creationId xmlns:p14="http://schemas.microsoft.com/office/powerpoint/2010/main" val="383874751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marr_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2313"/>
            <a:ext cx="9144000" cy="6096000"/>
          </a:xfrm>
          <a:prstGeom prst="rect">
            <a:avLst/>
          </a:prstGeom>
          <a:noFill/>
          <a:extLst>
            <a:ext uri="{909E8E84-426E-40dd-AFC4-6F175D3DCCD1}">
              <a14:hiddenFill xmlns:a14="http://schemas.microsoft.com/office/drawing/2010/main">
                <a:solidFill>
                  <a:srgbClr val="FFFFFF"/>
                </a:solidFill>
              </a14:hiddenFill>
            </a:ext>
          </a:extLst>
        </p:spPr>
      </p:pic>
      <p:grpSp>
        <p:nvGrpSpPr>
          <p:cNvPr id="153603" name="Group 3"/>
          <p:cNvGrpSpPr>
            <a:grpSpLocks/>
          </p:cNvGrpSpPr>
          <p:nvPr/>
        </p:nvGrpSpPr>
        <p:grpSpPr bwMode="auto">
          <a:xfrm>
            <a:off x="0" y="4763"/>
            <a:ext cx="9144000" cy="828675"/>
            <a:chOff x="0" y="6"/>
            <a:chExt cx="5760" cy="522"/>
          </a:xfrm>
        </p:grpSpPr>
        <p:pic>
          <p:nvPicPr>
            <p:cNvPr id="153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6"/>
              <a:ext cx="4656"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3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
              <a:ext cx="723"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3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1" y="6"/>
              <a:ext cx="439"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53607" name="Text Box 7"/>
          <p:cNvSpPr txBox="1">
            <a:spLocks noChangeArrowheads="1"/>
          </p:cNvSpPr>
          <p:nvPr/>
        </p:nvSpPr>
        <p:spPr bwMode="auto">
          <a:xfrm>
            <a:off x="838200" y="1066800"/>
            <a:ext cx="74580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olidFill>
                  <a:srgbClr val="000000"/>
                </a:solidFill>
              </a:rPr>
              <a:t>Long-term ecological research (LTER):</a:t>
            </a:r>
          </a:p>
          <a:p>
            <a:r>
              <a:rPr lang="en-US" sz="3600">
                <a:solidFill>
                  <a:srgbClr val="000000"/>
                </a:solidFill>
              </a:rPr>
              <a:t>the challenge of converting long term </a:t>
            </a:r>
          </a:p>
          <a:p>
            <a:r>
              <a:rPr lang="en-US" sz="3600">
                <a:solidFill>
                  <a:srgbClr val="000000"/>
                </a:solidFill>
              </a:rPr>
              <a:t>monitoring into science</a:t>
            </a:r>
            <a:endParaRPr lang="en-US" sz="3600"/>
          </a:p>
        </p:txBody>
      </p:sp>
      <p:sp>
        <p:nvSpPr>
          <p:cNvPr id="153608" name="Text Box 8"/>
          <p:cNvSpPr txBox="1">
            <a:spLocks noChangeArrowheads="1"/>
          </p:cNvSpPr>
          <p:nvPr/>
        </p:nvSpPr>
        <p:spPr bwMode="auto">
          <a:xfrm>
            <a:off x="1992313" y="2895600"/>
            <a:ext cx="5018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t>Mark Williams, University of Colorado</a:t>
            </a:r>
          </a:p>
        </p:txBody>
      </p:sp>
    </p:spTree>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solidFill>
                  <a:srgbClr val="FFFF00"/>
                </a:solidFill>
              </a:rPr>
              <a:t>What are the spatial attributes of mountains?</a:t>
            </a:r>
            <a:endParaRPr lang="en-US" dirty="0">
              <a:solidFill>
                <a:srgbClr val="FFFF00"/>
              </a:solidFill>
            </a:endParaRPr>
          </a:p>
        </p:txBody>
      </p:sp>
      <p:sp>
        <p:nvSpPr>
          <p:cNvPr id="4" name="Subtitle 3"/>
          <p:cNvSpPr>
            <a:spLocks noGrp="1"/>
          </p:cNvSpPr>
          <p:nvPr>
            <p:ph type="subTitle" idx="1"/>
          </p:nvPr>
        </p:nvSpPr>
        <p:spPr/>
        <p:txBody>
          <a:bodyPr/>
          <a:lstStyle/>
          <a:p>
            <a:r>
              <a:rPr lang="en-US" dirty="0" smtClean="0">
                <a:solidFill>
                  <a:srgbClr val="FFFF00"/>
                </a:solidFill>
              </a:rPr>
              <a:t>What is the range of these attributes?</a:t>
            </a:r>
            <a:endParaRPr lang="en-US" dirty="0">
              <a:solidFill>
                <a:srgbClr val="FFFF00"/>
              </a:solidFill>
            </a:endParaRPr>
          </a:p>
        </p:txBody>
      </p:sp>
    </p:spTree>
    <p:extLst>
      <p:ext uri="{BB962C8B-B14F-4D97-AF65-F5344CB8AC3E}">
        <p14:creationId xmlns:p14="http://schemas.microsoft.com/office/powerpoint/2010/main" val="10894770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en-US"/>
              <a:t>Parameters</a:t>
            </a:r>
          </a:p>
        </p:txBody>
      </p:sp>
      <p:sp>
        <p:nvSpPr>
          <p:cNvPr id="302083" name="Rectangle 3"/>
          <p:cNvSpPr>
            <a:spLocks noGrp="1" noChangeArrowheads="1"/>
          </p:cNvSpPr>
          <p:nvPr>
            <p:ph type="body" idx="1"/>
          </p:nvPr>
        </p:nvSpPr>
        <p:spPr/>
        <p:txBody>
          <a:bodyPr/>
          <a:lstStyle/>
          <a:p>
            <a:pPr>
              <a:lnSpc>
                <a:spcPct val="90000"/>
              </a:lnSpc>
            </a:pPr>
            <a:r>
              <a:rPr lang="en-US"/>
              <a:t>Lat-long</a:t>
            </a:r>
          </a:p>
          <a:p>
            <a:pPr>
              <a:lnSpc>
                <a:spcPct val="90000"/>
              </a:lnSpc>
            </a:pPr>
            <a:r>
              <a:rPr lang="en-US"/>
              <a:t>air density class</a:t>
            </a:r>
          </a:p>
          <a:p>
            <a:pPr>
              <a:lnSpc>
                <a:spcPct val="90000"/>
              </a:lnSpc>
            </a:pPr>
            <a:r>
              <a:rPr lang="en-US"/>
              <a:t>altitude class</a:t>
            </a:r>
          </a:p>
          <a:p>
            <a:pPr>
              <a:lnSpc>
                <a:spcPct val="90000"/>
              </a:lnSpc>
            </a:pPr>
            <a:r>
              <a:rPr lang="en-US"/>
              <a:t>mean annual minimum and maximum precipitation</a:t>
            </a:r>
          </a:p>
          <a:p>
            <a:pPr>
              <a:lnSpc>
                <a:spcPct val="90000"/>
              </a:lnSpc>
            </a:pPr>
            <a:r>
              <a:rPr lang="en-US"/>
              <a:t>land use intensity (average value per mountain area)</a:t>
            </a:r>
          </a:p>
          <a:p>
            <a:pPr>
              <a:lnSpc>
                <a:spcPct val="90000"/>
              </a:lnSpc>
            </a:pPr>
            <a:r>
              <a:rPr lang="en-US"/>
              <a:t>seasonality. </a:t>
            </a:r>
          </a:p>
        </p:txBody>
      </p:sp>
    </p:spTree>
    <p:extLst>
      <p:ext uri="{BB962C8B-B14F-4D97-AF65-F5344CB8AC3E}">
        <p14:creationId xmlns:p14="http://schemas.microsoft.com/office/powerpoint/2010/main" val="546789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txBox="1">
            <a:spLocks/>
          </p:cNvSpPr>
          <p:nvPr/>
        </p:nvSpPr>
        <p:spPr bwMode="auto">
          <a:xfrm>
            <a:off x="4800600" y="0"/>
            <a:ext cx="3886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endParaRPr lang="it-IT" sz="2000" i="1" dirty="0">
              <a:solidFill>
                <a:srgbClr val="FFC000"/>
              </a:solidFill>
              <a:latin typeface="Calibri" pitchFamily="34" charset="0"/>
            </a:endParaRPr>
          </a:p>
        </p:txBody>
      </p:sp>
      <p:cxnSp>
        <p:nvCxnSpPr>
          <p:cNvPr id="4" name="Connettore 1 3"/>
          <p:cNvCxnSpPr/>
          <p:nvPr/>
        </p:nvCxnSpPr>
        <p:spPr>
          <a:xfrm>
            <a:off x="304800" y="533400"/>
            <a:ext cx="8534400" cy="158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8196" name="Titolo 1"/>
          <p:cNvSpPr txBox="1">
            <a:spLocks/>
          </p:cNvSpPr>
          <p:nvPr/>
        </p:nvSpPr>
        <p:spPr bwMode="auto">
          <a:xfrm>
            <a:off x="469900" y="0"/>
            <a:ext cx="3886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it-IT" sz="3200" i="1" dirty="0" err="1">
                <a:solidFill>
                  <a:srgbClr val="000000"/>
                </a:solidFill>
                <a:latin typeface="Calibri" pitchFamily="34" charset="0"/>
              </a:rPr>
              <a:t>Snow</a:t>
            </a:r>
            <a:r>
              <a:rPr lang="it-IT" sz="3200" i="1" dirty="0">
                <a:solidFill>
                  <a:srgbClr val="000000"/>
                </a:solidFill>
                <a:latin typeface="Calibri" pitchFamily="34" charset="0"/>
              </a:rPr>
              <a:t> </a:t>
            </a:r>
            <a:r>
              <a:rPr lang="it-IT" sz="3200" i="1" dirty="0" err="1">
                <a:solidFill>
                  <a:srgbClr val="000000"/>
                </a:solidFill>
                <a:latin typeface="Calibri" pitchFamily="34" charset="0"/>
              </a:rPr>
              <a:t>chemistry</a:t>
            </a:r>
            <a:endParaRPr lang="it-IT" sz="3200" i="1" dirty="0">
              <a:solidFill>
                <a:srgbClr val="000000"/>
              </a:solidFill>
              <a:latin typeface="Calibri" pitchFamily="34" charset="0"/>
            </a:endParaRPr>
          </a:p>
        </p:txBody>
      </p:sp>
      <p:pic>
        <p:nvPicPr>
          <p:cNvPr id="8197" name="Immagine 5" descr="100_055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138" y="4191000"/>
            <a:ext cx="1744662"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Immagine 8" descr="figure 1.bmp"/>
          <p:cNvPicPr>
            <a:picLocks noChangeAspect="1"/>
          </p:cNvPicPr>
          <p:nvPr/>
        </p:nvPicPr>
        <p:blipFill>
          <a:blip r:embed="rId4">
            <a:extLst>
              <a:ext uri="{28A0092B-C50C-407E-A947-70E740481C1C}">
                <a14:useLocalDpi xmlns:a14="http://schemas.microsoft.com/office/drawing/2010/main" val="0"/>
              </a:ext>
            </a:extLst>
          </a:blip>
          <a:srcRect l="15596" b="29642"/>
          <a:stretch>
            <a:fillRect/>
          </a:stretch>
        </p:blipFill>
        <p:spPr bwMode="auto">
          <a:xfrm>
            <a:off x="3048000" y="685800"/>
            <a:ext cx="54848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7"/>
          <p:cNvSpPr txBox="1">
            <a:spLocks noChangeArrowheads="1"/>
          </p:cNvSpPr>
          <p:nvPr/>
        </p:nvSpPr>
        <p:spPr bwMode="auto">
          <a:xfrm>
            <a:off x="228600" y="744519"/>
            <a:ext cx="2895600" cy="3416320"/>
          </a:xfrm>
          <a:prstGeom prst="rect">
            <a:avLst/>
          </a:prstGeom>
          <a:noFill/>
          <a:ln w="9525">
            <a:no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rPr>
              <a:t>15 sampling sites</a:t>
            </a:r>
          </a:p>
          <a:p>
            <a:pPr algn="ctr" eaLnBrk="1" hangingPunct="1"/>
            <a:r>
              <a:rPr lang="en-US" sz="2400" dirty="0">
                <a:solidFill>
                  <a:srgbClr val="000000"/>
                </a:solidFill>
                <a:latin typeface="Calibri" pitchFamily="34" charset="0"/>
              </a:rPr>
              <a:t>at  ~ 2000 m </a:t>
            </a:r>
            <a:r>
              <a:rPr lang="en-US" sz="2400" dirty="0" err="1">
                <a:solidFill>
                  <a:srgbClr val="000000"/>
                </a:solidFill>
                <a:latin typeface="Calibri" pitchFamily="34" charset="0"/>
              </a:rPr>
              <a:t>a.s.l</a:t>
            </a:r>
            <a:r>
              <a:rPr lang="en-US" sz="2400" dirty="0">
                <a:solidFill>
                  <a:srgbClr val="000000"/>
                </a:solidFill>
                <a:latin typeface="Calibri" pitchFamily="34" charset="0"/>
              </a:rPr>
              <a:t>.</a:t>
            </a:r>
          </a:p>
          <a:p>
            <a:pPr algn="ctr" eaLnBrk="1" hangingPunct="1"/>
            <a:endParaRPr lang="en-US" sz="2400" dirty="0">
              <a:solidFill>
                <a:srgbClr val="000000"/>
              </a:solidFill>
              <a:latin typeface="Calibri" pitchFamily="34" charset="0"/>
            </a:endParaRPr>
          </a:p>
          <a:p>
            <a:pPr algn="ctr" eaLnBrk="1" hangingPunct="1"/>
            <a:r>
              <a:rPr lang="en-US" sz="2400" dirty="0">
                <a:solidFill>
                  <a:srgbClr val="000000"/>
                </a:solidFill>
                <a:latin typeface="Calibri" pitchFamily="34" charset="0"/>
              </a:rPr>
              <a:t>3 sub-regions</a:t>
            </a:r>
          </a:p>
          <a:p>
            <a:pPr algn="ctr" eaLnBrk="1" hangingPunct="1"/>
            <a:r>
              <a:rPr lang="en-US" sz="2400" dirty="0">
                <a:solidFill>
                  <a:srgbClr val="000000"/>
                </a:solidFill>
                <a:latin typeface="Calibri" pitchFamily="34" charset="0"/>
              </a:rPr>
              <a:t>(NW, C, SE)</a:t>
            </a:r>
          </a:p>
          <a:p>
            <a:pPr algn="ctr" eaLnBrk="1" hangingPunct="1"/>
            <a:endParaRPr lang="en-US" sz="2400" dirty="0">
              <a:solidFill>
                <a:srgbClr val="000000"/>
              </a:solidFill>
              <a:latin typeface="Calibri" pitchFamily="34" charset="0"/>
            </a:endParaRPr>
          </a:p>
          <a:p>
            <a:pPr algn="ctr" eaLnBrk="1" hangingPunct="1"/>
            <a:r>
              <a:rPr lang="en-US" sz="2400" dirty="0">
                <a:solidFill>
                  <a:srgbClr val="000000"/>
                </a:solidFill>
                <a:latin typeface="Calibri" pitchFamily="34" charset="0"/>
              </a:rPr>
              <a:t>2 sampling dates </a:t>
            </a:r>
          </a:p>
          <a:p>
            <a:pPr algn="ctr" eaLnBrk="1" hangingPunct="1"/>
            <a:r>
              <a:rPr lang="en-US" sz="2400" dirty="0">
                <a:solidFill>
                  <a:srgbClr val="000000"/>
                </a:solidFill>
                <a:latin typeface="Calibri" pitchFamily="34" charset="0"/>
              </a:rPr>
              <a:t>(Early March, April) </a:t>
            </a:r>
          </a:p>
          <a:p>
            <a:pPr algn="ctr" eaLnBrk="1" hangingPunct="1"/>
            <a:r>
              <a:rPr lang="en-US" sz="2400" dirty="0">
                <a:solidFill>
                  <a:srgbClr val="000000"/>
                </a:solidFill>
                <a:latin typeface="Calibri" pitchFamily="34" charset="0"/>
              </a:rPr>
              <a:t>10 cm increments</a:t>
            </a:r>
          </a:p>
        </p:txBody>
      </p:sp>
      <p:sp>
        <p:nvSpPr>
          <p:cNvPr id="12" name="Text Box 30"/>
          <p:cNvSpPr txBox="1">
            <a:spLocks noChangeArrowheads="1"/>
          </p:cNvSpPr>
          <p:nvPr/>
        </p:nvSpPr>
        <p:spPr bwMode="auto">
          <a:xfrm>
            <a:off x="1905000" y="3962400"/>
            <a:ext cx="6705600" cy="2678113"/>
          </a:xfrm>
          <a:prstGeom prst="rect">
            <a:avLst/>
          </a:prstGeom>
          <a:noFill/>
          <a:ln w="9525">
            <a:noFill/>
            <a:miter lim="800000"/>
            <a:headEnd/>
            <a:tailEnd/>
          </a:ln>
          <a:effectLst/>
        </p:spPr>
        <p:txBody>
          <a:bodyPr>
            <a:spAutoFit/>
          </a:bodyPr>
          <a:lstStyle/>
          <a:p>
            <a:pPr marL="533400" indent="-533400" algn="r">
              <a:spcBef>
                <a:spcPct val="50000"/>
              </a:spcBef>
              <a:defRPr/>
            </a:pPr>
            <a:r>
              <a:rPr lang="en-US" sz="2400" b="1" dirty="0">
                <a:solidFill>
                  <a:srgbClr val="000000"/>
                </a:solidFill>
                <a:latin typeface="+mj-lt"/>
                <a:cs typeface="Arial" charset="0"/>
              </a:rPr>
              <a:t>Physical Analyses</a:t>
            </a:r>
          </a:p>
          <a:p>
            <a:pPr marL="533400" indent="-533400" algn="r">
              <a:spcBef>
                <a:spcPct val="50000"/>
              </a:spcBef>
              <a:defRPr/>
            </a:pPr>
            <a:r>
              <a:rPr lang="en-US" sz="2400" dirty="0">
                <a:solidFill>
                  <a:srgbClr val="000000"/>
                </a:solidFill>
                <a:latin typeface="+mj-lt"/>
                <a:cs typeface="Arial" charset="0"/>
              </a:rPr>
              <a:t>Snow density, temperature, grain size &amp; type </a:t>
            </a:r>
          </a:p>
          <a:p>
            <a:pPr marL="533400" indent="-533400" algn="r">
              <a:spcBef>
                <a:spcPct val="50000"/>
              </a:spcBef>
              <a:defRPr/>
            </a:pPr>
            <a:r>
              <a:rPr lang="en-US" sz="2400" b="1" dirty="0">
                <a:solidFill>
                  <a:srgbClr val="000000"/>
                </a:solidFill>
                <a:latin typeface="+mj-lt"/>
                <a:cs typeface="Arial" charset="0"/>
              </a:rPr>
              <a:t>Chemical analyses</a:t>
            </a:r>
          </a:p>
          <a:p>
            <a:pPr marL="533400" indent="-533400" algn="r">
              <a:spcBef>
                <a:spcPct val="50000"/>
              </a:spcBef>
              <a:defRPr/>
            </a:pPr>
            <a:r>
              <a:rPr lang="en-US" sz="2400" dirty="0">
                <a:solidFill>
                  <a:srgbClr val="000000"/>
                </a:solidFill>
                <a:latin typeface="+mj-lt"/>
                <a:cs typeface="Arial" charset="0"/>
              </a:rPr>
              <a:t>pH, EC, NH</a:t>
            </a:r>
            <a:r>
              <a:rPr lang="en-US" sz="2400" baseline="-25000" dirty="0">
                <a:solidFill>
                  <a:srgbClr val="000000"/>
                </a:solidFill>
                <a:latin typeface="+mj-lt"/>
                <a:cs typeface="Arial" charset="0"/>
              </a:rPr>
              <a:t>4</a:t>
            </a:r>
            <a:r>
              <a:rPr lang="en-US" sz="2400" baseline="30000" dirty="0">
                <a:solidFill>
                  <a:srgbClr val="000000"/>
                </a:solidFill>
                <a:latin typeface="+mj-lt"/>
                <a:cs typeface="Arial" charset="0"/>
              </a:rPr>
              <a:t>+</a:t>
            </a:r>
            <a:r>
              <a:rPr lang="en-US" sz="2400" dirty="0">
                <a:solidFill>
                  <a:srgbClr val="000000"/>
                </a:solidFill>
                <a:latin typeface="+mj-lt"/>
                <a:cs typeface="Arial" charset="0"/>
              </a:rPr>
              <a:t>, Ca</a:t>
            </a:r>
            <a:r>
              <a:rPr lang="en-US" sz="2400" baseline="30000" dirty="0">
                <a:solidFill>
                  <a:srgbClr val="000000"/>
                </a:solidFill>
                <a:latin typeface="+mj-lt"/>
                <a:cs typeface="Arial" charset="0"/>
              </a:rPr>
              <a:t>2+</a:t>
            </a:r>
            <a:r>
              <a:rPr lang="en-US" sz="2400" dirty="0">
                <a:solidFill>
                  <a:srgbClr val="000000"/>
                </a:solidFill>
                <a:latin typeface="+mj-lt"/>
                <a:cs typeface="Arial" charset="0"/>
              </a:rPr>
              <a:t>, Mg</a:t>
            </a:r>
            <a:r>
              <a:rPr lang="en-US" sz="2400" baseline="30000" dirty="0">
                <a:solidFill>
                  <a:srgbClr val="000000"/>
                </a:solidFill>
                <a:latin typeface="+mj-lt"/>
                <a:cs typeface="Arial" charset="0"/>
              </a:rPr>
              <a:t>2+</a:t>
            </a:r>
            <a:r>
              <a:rPr lang="en-US" sz="2400" dirty="0">
                <a:solidFill>
                  <a:srgbClr val="000000"/>
                </a:solidFill>
                <a:latin typeface="+mj-lt"/>
                <a:cs typeface="Arial" charset="0"/>
              </a:rPr>
              <a:t>, </a:t>
            </a:r>
          </a:p>
          <a:p>
            <a:pPr marL="533400" indent="-533400" algn="r">
              <a:spcBef>
                <a:spcPct val="50000"/>
              </a:spcBef>
              <a:defRPr/>
            </a:pPr>
            <a:r>
              <a:rPr lang="en-US" sz="2400" dirty="0">
                <a:solidFill>
                  <a:srgbClr val="000000"/>
                </a:solidFill>
                <a:latin typeface="+mj-lt"/>
                <a:cs typeface="Arial" charset="0"/>
              </a:rPr>
              <a:t>Na</a:t>
            </a:r>
            <a:r>
              <a:rPr lang="en-US" sz="2400" baseline="30000" dirty="0">
                <a:solidFill>
                  <a:srgbClr val="000000"/>
                </a:solidFill>
                <a:latin typeface="+mj-lt"/>
                <a:cs typeface="Arial" charset="0"/>
              </a:rPr>
              <a:t>+</a:t>
            </a:r>
            <a:r>
              <a:rPr lang="en-US" sz="2400" dirty="0">
                <a:solidFill>
                  <a:srgbClr val="000000"/>
                </a:solidFill>
                <a:latin typeface="+mj-lt"/>
                <a:cs typeface="Arial" charset="0"/>
              </a:rPr>
              <a:t>, K</a:t>
            </a:r>
            <a:r>
              <a:rPr lang="en-US" sz="2400" baseline="30000" dirty="0">
                <a:solidFill>
                  <a:srgbClr val="000000"/>
                </a:solidFill>
                <a:latin typeface="+mj-lt"/>
                <a:cs typeface="Arial" charset="0"/>
              </a:rPr>
              <a:t>+</a:t>
            </a:r>
            <a:r>
              <a:rPr lang="en-US" sz="2400" dirty="0">
                <a:solidFill>
                  <a:srgbClr val="000000"/>
                </a:solidFill>
                <a:latin typeface="+mj-lt"/>
                <a:cs typeface="Arial" charset="0"/>
              </a:rPr>
              <a:t>, NO</a:t>
            </a:r>
            <a:r>
              <a:rPr lang="en-US" sz="2400" baseline="-25000" dirty="0">
                <a:solidFill>
                  <a:srgbClr val="000000"/>
                </a:solidFill>
                <a:latin typeface="+mj-lt"/>
                <a:cs typeface="Arial" charset="0"/>
              </a:rPr>
              <a:t>3</a:t>
            </a:r>
            <a:r>
              <a:rPr lang="en-US" sz="2400" baseline="30000" dirty="0">
                <a:solidFill>
                  <a:srgbClr val="000000"/>
                </a:solidFill>
                <a:latin typeface="+mj-lt"/>
                <a:cs typeface="Arial" charset="0"/>
              </a:rPr>
              <a:t>-</a:t>
            </a:r>
            <a:r>
              <a:rPr lang="en-US" sz="2400" dirty="0">
                <a:solidFill>
                  <a:srgbClr val="000000"/>
                </a:solidFill>
                <a:latin typeface="+mj-lt"/>
                <a:cs typeface="Arial" charset="0"/>
              </a:rPr>
              <a:t>, SO</a:t>
            </a:r>
            <a:r>
              <a:rPr lang="en-US" sz="2400" baseline="-25000" dirty="0">
                <a:solidFill>
                  <a:srgbClr val="000000"/>
                </a:solidFill>
                <a:latin typeface="+mj-lt"/>
                <a:cs typeface="Arial" charset="0"/>
              </a:rPr>
              <a:t>4</a:t>
            </a:r>
            <a:r>
              <a:rPr lang="en-US" sz="2400" baseline="30000" dirty="0">
                <a:solidFill>
                  <a:srgbClr val="000000"/>
                </a:solidFill>
                <a:latin typeface="+mj-lt"/>
                <a:cs typeface="Arial" charset="0"/>
              </a:rPr>
              <a:t>2-</a:t>
            </a:r>
            <a:r>
              <a:rPr lang="en-US" sz="2400" dirty="0">
                <a:solidFill>
                  <a:srgbClr val="000000"/>
                </a:solidFill>
                <a:latin typeface="+mj-lt"/>
                <a:cs typeface="Arial" charset="0"/>
              </a:rPr>
              <a:t>, </a:t>
            </a:r>
            <a:r>
              <a:rPr lang="en-US" sz="2400" dirty="0" err="1">
                <a:solidFill>
                  <a:srgbClr val="000000"/>
                </a:solidFill>
                <a:latin typeface="+mj-lt"/>
                <a:cs typeface="Arial" charset="0"/>
              </a:rPr>
              <a:t>Cl</a:t>
            </a:r>
            <a:r>
              <a:rPr lang="en-US" sz="2400" baseline="30000" dirty="0">
                <a:solidFill>
                  <a:srgbClr val="FFC000"/>
                </a:solidFill>
                <a:latin typeface="+mj-lt"/>
                <a:cs typeface="Arial" charset="0"/>
              </a:rPr>
              <a:t>-</a:t>
            </a:r>
            <a:endParaRPr lang="en-US" sz="2400" dirty="0">
              <a:solidFill>
                <a:srgbClr val="FFC000"/>
              </a:solidFill>
              <a:latin typeface="+mj-lt"/>
              <a:cs typeface="Arial" charset="0"/>
            </a:endParaRPr>
          </a:p>
        </p:txBody>
      </p:sp>
    </p:spTree>
    <p:extLst>
      <p:ext uri="{BB962C8B-B14F-4D97-AF65-F5344CB8AC3E}">
        <p14:creationId xmlns:p14="http://schemas.microsoft.com/office/powerpoint/2010/main" val="1237459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3108" name="Picture 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447800" y="182563"/>
            <a:ext cx="6553200" cy="6502400"/>
          </a:xfrm>
          <a:noFill/>
          <a:ln/>
        </p:spPr>
      </p:pic>
      <p:sp>
        <p:nvSpPr>
          <p:cNvPr id="303109" name="Text Box 5"/>
          <p:cNvSpPr txBox="1">
            <a:spLocks noChangeArrowheads="1"/>
          </p:cNvSpPr>
          <p:nvPr/>
        </p:nvSpPr>
        <p:spPr bwMode="auto">
          <a:xfrm>
            <a:off x="2422525" y="1042988"/>
            <a:ext cx="82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defTabSz="914334"/>
            <a:r>
              <a:rPr lang="en-US">
                <a:solidFill>
                  <a:prstClr val="black"/>
                </a:solidFill>
                <a:latin typeface="Calibri"/>
              </a:rPr>
              <a:t>DRY</a:t>
            </a:r>
          </a:p>
        </p:txBody>
      </p:sp>
      <p:sp>
        <p:nvSpPr>
          <p:cNvPr id="303110" name="Text Box 6"/>
          <p:cNvSpPr txBox="1">
            <a:spLocks noChangeArrowheads="1"/>
          </p:cNvSpPr>
          <p:nvPr/>
        </p:nvSpPr>
        <p:spPr bwMode="auto">
          <a:xfrm>
            <a:off x="6537325" y="5081588"/>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defTabSz="914334"/>
            <a:r>
              <a:rPr lang="en-US">
                <a:solidFill>
                  <a:prstClr val="black"/>
                </a:solidFill>
                <a:latin typeface="Calibri"/>
              </a:rPr>
              <a:t>WET</a:t>
            </a:r>
          </a:p>
        </p:txBody>
      </p:sp>
      <p:sp>
        <p:nvSpPr>
          <p:cNvPr id="303111" name="Text Box 7"/>
          <p:cNvSpPr txBox="1">
            <a:spLocks noChangeArrowheads="1"/>
          </p:cNvSpPr>
          <p:nvPr/>
        </p:nvSpPr>
        <p:spPr bwMode="auto">
          <a:xfrm>
            <a:off x="6232525" y="966788"/>
            <a:ext cx="187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defTabSz="914334"/>
            <a:r>
              <a:rPr lang="en-US">
                <a:solidFill>
                  <a:prstClr val="black"/>
                </a:solidFill>
                <a:latin typeface="Calibri"/>
              </a:rPr>
              <a:t>High land use</a:t>
            </a:r>
          </a:p>
        </p:txBody>
      </p:sp>
      <p:sp>
        <p:nvSpPr>
          <p:cNvPr id="303112" name="Text Box 8"/>
          <p:cNvSpPr txBox="1">
            <a:spLocks noChangeArrowheads="1"/>
          </p:cNvSpPr>
          <p:nvPr/>
        </p:nvSpPr>
        <p:spPr bwMode="auto">
          <a:xfrm>
            <a:off x="2270125" y="4700588"/>
            <a:ext cx="182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defTabSz="914334"/>
            <a:r>
              <a:rPr lang="en-US">
                <a:solidFill>
                  <a:prstClr val="black"/>
                </a:solidFill>
                <a:latin typeface="Calibri"/>
              </a:rPr>
              <a:t>Low land use</a:t>
            </a:r>
          </a:p>
        </p:txBody>
      </p:sp>
    </p:spTree>
    <p:extLst>
      <p:ext uri="{BB962C8B-B14F-4D97-AF65-F5344CB8AC3E}">
        <p14:creationId xmlns:p14="http://schemas.microsoft.com/office/powerpoint/2010/main" val="4244097095"/>
      </p:ext>
    </p:extLst>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0" y="1588699"/>
            <a:ext cx="9115075" cy="508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Oval 6"/>
          <p:cNvSpPr>
            <a:spLocks noChangeArrowheads="1"/>
          </p:cNvSpPr>
          <p:nvPr/>
        </p:nvSpPr>
        <p:spPr bwMode="auto">
          <a:xfrm>
            <a:off x="4423318" y="2835906"/>
            <a:ext cx="576262" cy="431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7412" name="Oval 7"/>
          <p:cNvSpPr>
            <a:spLocks noChangeArrowheads="1"/>
          </p:cNvSpPr>
          <p:nvPr/>
        </p:nvSpPr>
        <p:spPr bwMode="auto">
          <a:xfrm>
            <a:off x="763408" y="2984456"/>
            <a:ext cx="576262" cy="431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7414" name="Text Box 9"/>
          <p:cNvSpPr txBox="1">
            <a:spLocks noChangeArrowheads="1"/>
          </p:cNvSpPr>
          <p:nvPr/>
        </p:nvSpPr>
        <p:spPr bwMode="auto">
          <a:xfrm>
            <a:off x="539750" y="188913"/>
            <a:ext cx="8135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sz="1000"/>
              <a:t>2. L’attività di ricerca nella Rete LTER</a:t>
            </a:r>
            <a:endParaRPr lang="it-IT"/>
          </a:p>
        </p:txBody>
      </p:sp>
      <p:pic>
        <p:nvPicPr>
          <p:cNvPr id="1741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4854" y="27463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6561896" y="3552800"/>
            <a:ext cx="576064" cy="57606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ILTER Sites</a:t>
            </a:r>
            <a:endParaRPr lang="en-US" dirty="0"/>
          </a:p>
        </p:txBody>
      </p:sp>
      <p:sp>
        <p:nvSpPr>
          <p:cNvPr id="2" name="TextBox 1"/>
          <p:cNvSpPr txBox="1"/>
          <p:nvPr/>
        </p:nvSpPr>
        <p:spPr>
          <a:xfrm>
            <a:off x="479485" y="5869537"/>
            <a:ext cx="8356675" cy="461665"/>
          </a:xfrm>
          <a:prstGeom prst="rect">
            <a:avLst/>
          </a:prstGeom>
          <a:solidFill>
            <a:schemeClr val="bg1"/>
          </a:solidFill>
        </p:spPr>
        <p:txBody>
          <a:bodyPr wrap="none" rtlCol="0">
            <a:spAutoFit/>
          </a:bodyPr>
          <a:lstStyle/>
          <a:p>
            <a:r>
              <a:rPr lang="en-US" sz="2400" dirty="0" smtClean="0"/>
              <a:t>NWT LTER analogues are with other mountain sites around world</a:t>
            </a:r>
            <a:endParaRPr lang="en-US" sz="2400" dirty="0"/>
          </a:p>
        </p:txBody>
      </p:sp>
    </p:spTree>
    <p:extLst>
      <p:ext uri="{BB962C8B-B14F-4D97-AF65-F5344CB8AC3E}">
        <p14:creationId xmlns:p14="http://schemas.microsoft.com/office/powerpoint/2010/main" val="247339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err="1" smtClean="0">
                <a:solidFill>
                  <a:srgbClr val="FFFF00"/>
                </a:solidFill>
              </a:rPr>
              <a:t>Next</a:t>
            </a:r>
            <a:r>
              <a:rPr lang="pt-BR" dirty="0" smtClean="0">
                <a:solidFill>
                  <a:srgbClr val="FFFF00"/>
                </a:solidFill>
              </a:rPr>
              <a:t> </a:t>
            </a:r>
            <a:r>
              <a:rPr lang="pt-BR" dirty="0" err="1" smtClean="0">
                <a:solidFill>
                  <a:srgbClr val="FFFF00"/>
                </a:solidFill>
              </a:rPr>
              <a:t>steps</a:t>
            </a:r>
            <a:endParaRPr lang="pt-BR" dirty="0">
              <a:solidFill>
                <a:srgbClr val="FFFF00"/>
              </a:solidFill>
            </a:endParaRPr>
          </a:p>
        </p:txBody>
      </p:sp>
      <p:sp>
        <p:nvSpPr>
          <p:cNvPr id="3" name="Content Placeholder 2"/>
          <p:cNvSpPr>
            <a:spLocks noGrp="1"/>
          </p:cNvSpPr>
          <p:nvPr>
            <p:ph sz="quarter" idx="1"/>
          </p:nvPr>
        </p:nvSpPr>
        <p:spPr/>
        <p:txBody>
          <a:bodyPr/>
          <a:lstStyle/>
          <a:p>
            <a:r>
              <a:rPr lang="pt-BR" dirty="0" err="1" smtClean="0">
                <a:solidFill>
                  <a:srgbClr val="FFFF00"/>
                </a:solidFill>
              </a:rPr>
              <a:t>Posting</a:t>
            </a:r>
            <a:r>
              <a:rPr lang="pt-BR" dirty="0" smtClean="0">
                <a:solidFill>
                  <a:srgbClr val="FFFF00"/>
                </a:solidFill>
              </a:rPr>
              <a:t> </a:t>
            </a:r>
            <a:r>
              <a:rPr lang="pt-BR" dirty="0" err="1" smtClean="0">
                <a:solidFill>
                  <a:srgbClr val="FFFF00"/>
                </a:solidFill>
              </a:rPr>
              <a:t>on</a:t>
            </a:r>
            <a:r>
              <a:rPr lang="pt-BR" dirty="0" smtClean="0">
                <a:solidFill>
                  <a:srgbClr val="FFFF00"/>
                </a:solidFill>
              </a:rPr>
              <a:t> </a:t>
            </a:r>
            <a:r>
              <a:rPr lang="pt-BR" dirty="0" err="1" smtClean="0">
                <a:solidFill>
                  <a:srgbClr val="FFFF00"/>
                </a:solidFill>
              </a:rPr>
              <a:t>the</a:t>
            </a:r>
            <a:r>
              <a:rPr lang="pt-BR" dirty="0" smtClean="0">
                <a:solidFill>
                  <a:srgbClr val="FFFF00"/>
                </a:solidFill>
              </a:rPr>
              <a:t> </a:t>
            </a:r>
            <a:r>
              <a:rPr lang="pt-BR" dirty="0" err="1" smtClean="0">
                <a:solidFill>
                  <a:srgbClr val="FFFF00"/>
                </a:solidFill>
              </a:rPr>
              <a:t>GMBA</a:t>
            </a:r>
            <a:r>
              <a:rPr lang="pt-BR" dirty="0" smtClean="0">
                <a:solidFill>
                  <a:srgbClr val="FFFF00"/>
                </a:solidFill>
              </a:rPr>
              <a:t> </a:t>
            </a:r>
            <a:r>
              <a:rPr lang="pt-BR" dirty="0" err="1" smtClean="0">
                <a:solidFill>
                  <a:srgbClr val="FFFF00"/>
                </a:solidFill>
              </a:rPr>
              <a:t>LTER</a:t>
            </a:r>
            <a:r>
              <a:rPr lang="pt-BR" dirty="0" smtClean="0">
                <a:solidFill>
                  <a:srgbClr val="FFFF00"/>
                </a:solidFill>
              </a:rPr>
              <a:t> </a:t>
            </a:r>
            <a:r>
              <a:rPr lang="pt-BR" dirty="0" err="1" smtClean="0">
                <a:solidFill>
                  <a:srgbClr val="FFFF00"/>
                </a:solidFill>
              </a:rPr>
              <a:t>webportal</a:t>
            </a:r>
            <a:r>
              <a:rPr lang="pt-BR" dirty="0" smtClean="0">
                <a:solidFill>
                  <a:srgbClr val="FFFF00"/>
                </a:solidFill>
              </a:rPr>
              <a:t> </a:t>
            </a:r>
            <a:r>
              <a:rPr lang="pt-BR" dirty="0" err="1" smtClean="0">
                <a:solidFill>
                  <a:srgbClr val="FFFF00"/>
                </a:solidFill>
              </a:rPr>
              <a:t>list</a:t>
            </a:r>
            <a:r>
              <a:rPr lang="pt-BR" dirty="0" smtClean="0">
                <a:solidFill>
                  <a:srgbClr val="FFFF00"/>
                </a:solidFill>
              </a:rPr>
              <a:t> </a:t>
            </a:r>
            <a:r>
              <a:rPr lang="pt-BR" dirty="0" err="1" smtClean="0">
                <a:solidFill>
                  <a:srgbClr val="FFFF00"/>
                </a:solidFill>
              </a:rPr>
              <a:t>of</a:t>
            </a:r>
            <a:r>
              <a:rPr lang="pt-BR" dirty="0" smtClean="0">
                <a:solidFill>
                  <a:srgbClr val="FFFF00"/>
                </a:solidFill>
              </a:rPr>
              <a:t> </a:t>
            </a:r>
            <a:r>
              <a:rPr lang="pt-BR" dirty="0" err="1" smtClean="0">
                <a:solidFill>
                  <a:srgbClr val="FFFF00"/>
                </a:solidFill>
              </a:rPr>
              <a:t>recommended</a:t>
            </a:r>
            <a:r>
              <a:rPr lang="pt-BR" dirty="0" smtClean="0">
                <a:solidFill>
                  <a:srgbClr val="FFFF00"/>
                </a:solidFill>
              </a:rPr>
              <a:t> </a:t>
            </a:r>
            <a:r>
              <a:rPr lang="pt-BR" dirty="0" err="1" smtClean="0">
                <a:solidFill>
                  <a:srgbClr val="FFFF00"/>
                </a:solidFill>
              </a:rPr>
              <a:t>common</a:t>
            </a:r>
            <a:r>
              <a:rPr lang="pt-BR" dirty="0" smtClean="0">
                <a:solidFill>
                  <a:srgbClr val="FFFF00"/>
                </a:solidFill>
              </a:rPr>
              <a:t> </a:t>
            </a:r>
            <a:r>
              <a:rPr lang="pt-BR" dirty="0" err="1" smtClean="0">
                <a:solidFill>
                  <a:srgbClr val="FFFF00"/>
                </a:solidFill>
              </a:rPr>
              <a:t>protocols</a:t>
            </a:r>
            <a:endParaRPr lang="pt-BR" dirty="0" smtClean="0">
              <a:solidFill>
                <a:srgbClr val="FFFF00"/>
              </a:solidFill>
            </a:endParaRPr>
          </a:p>
          <a:p>
            <a:r>
              <a:rPr lang="pt-BR" dirty="0" err="1" smtClean="0">
                <a:solidFill>
                  <a:srgbClr val="FFFF00"/>
                </a:solidFill>
              </a:rPr>
              <a:t>Posting</a:t>
            </a:r>
            <a:r>
              <a:rPr lang="pt-BR" dirty="0" smtClean="0">
                <a:solidFill>
                  <a:srgbClr val="FFFF00"/>
                </a:solidFill>
              </a:rPr>
              <a:t> </a:t>
            </a:r>
            <a:r>
              <a:rPr lang="pt-BR" dirty="0" err="1" smtClean="0">
                <a:solidFill>
                  <a:srgbClr val="FFFF00"/>
                </a:solidFill>
              </a:rPr>
              <a:t>of</a:t>
            </a:r>
            <a:r>
              <a:rPr lang="pt-BR" dirty="0" smtClean="0">
                <a:solidFill>
                  <a:srgbClr val="FFFF00"/>
                </a:solidFill>
              </a:rPr>
              <a:t> a background </a:t>
            </a:r>
            <a:r>
              <a:rPr lang="pt-BR" dirty="0" err="1" smtClean="0">
                <a:solidFill>
                  <a:srgbClr val="FFFF00"/>
                </a:solidFill>
              </a:rPr>
              <a:t>document</a:t>
            </a:r>
            <a:endParaRPr lang="pt-BR" dirty="0" smtClean="0">
              <a:solidFill>
                <a:srgbClr val="FFFF00"/>
              </a:solidFill>
            </a:endParaRPr>
          </a:p>
          <a:p>
            <a:r>
              <a:rPr lang="pt-BR" dirty="0" err="1" smtClean="0">
                <a:solidFill>
                  <a:srgbClr val="FFFF00"/>
                </a:solidFill>
              </a:rPr>
              <a:t>Building</a:t>
            </a:r>
            <a:r>
              <a:rPr lang="pt-BR" dirty="0" smtClean="0">
                <a:solidFill>
                  <a:srgbClr val="FFFF00"/>
                </a:solidFill>
              </a:rPr>
              <a:t> </a:t>
            </a:r>
            <a:r>
              <a:rPr lang="pt-BR" dirty="0" err="1" smtClean="0">
                <a:solidFill>
                  <a:srgbClr val="FFFF00"/>
                </a:solidFill>
              </a:rPr>
              <a:t>on</a:t>
            </a:r>
            <a:r>
              <a:rPr lang="pt-BR" dirty="0" smtClean="0">
                <a:solidFill>
                  <a:srgbClr val="FFFF00"/>
                </a:solidFill>
              </a:rPr>
              <a:t> </a:t>
            </a:r>
            <a:r>
              <a:rPr lang="pt-BR" dirty="0" err="1" smtClean="0">
                <a:solidFill>
                  <a:srgbClr val="FFFF00"/>
                </a:solidFill>
              </a:rPr>
              <a:t>other</a:t>
            </a:r>
            <a:r>
              <a:rPr lang="pt-BR" dirty="0" smtClean="0">
                <a:solidFill>
                  <a:srgbClr val="FFFF00"/>
                </a:solidFill>
              </a:rPr>
              <a:t> </a:t>
            </a:r>
            <a:r>
              <a:rPr lang="pt-BR" dirty="0" err="1" smtClean="0">
                <a:solidFill>
                  <a:srgbClr val="FFFF00"/>
                </a:solidFill>
              </a:rPr>
              <a:t>initiatives</a:t>
            </a:r>
            <a:endParaRPr lang="pt-BR" dirty="0" smtClean="0">
              <a:solidFill>
                <a:srgbClr val="FFFF00"/>
              </a:solidFill>
            </a:endParaRPr>
          </a:p>
          <a:p>
            <a:r>
              <a:rPr lang="pt-BR" dirty="0" smtClean="0">
                <a:solidFill>
                  <a:srgbClr val="FFFF00"/>
                </a:solidFill>
              </a:rPr>
              <a:t>Putting </a:t>
            </a:r>
            <a:r>
              <a:rPr lang="pt-BR" dirty="0" err="1" smtClean="0">
                <a:solidFill>
                  <a:srgbClr val="FFFF00"/>
                </a:solidFill>
              </a:rPr>
              <a:t>out</a:t>
            </a:r>
            <a:r>
              <a:rPr lang="pt-BR" dirty="0" smtClean="0">
                <a:solidFill>
                  <a:srgbClr val="FFFF00"/>
                </a:solidFill>
              </a:rPr>
              <a:t> to </a:t>
            </a:r>
            <a:r>
              <a:rPr lang="pt-BR" dirty="0" err="1" smtClean="0">
                <a:solidFill>
                  <a:srgbClr val="FFFF00"/>
                </a:solidFill>
              </a:rPr>
              <a:t>consultation</a:t>
            </a:r>
            <a:r>
              <a:rPr lang="pt-BR" dirty="0" smtClean="0">
                <a:solidFill>
                  <a:srgbClr val="FFFF00"/>
                </a:solidFill>
              </a:rPr>
              <a:t> </a:t>
            </a:r>
            <a:r>
              <a:rPr lang="pt-BR" dirty="0" err="1" smtClean="0">
                <a:solidFill>
                  <a:srgbClr val="FFFF00"/>
                </a:solidFill>
              </a:rPr>
              <a:t>the</a:t>
            </a:r>
            <a:r>
              <a:rPr lang="pt-BR" dirty="0" smtClean="0">
                <a:solidFill>
                  <a:srgbClr val="FFFF00"/>
                </a:solidFill>
              </a:rPr>
              <a:t> </a:t>
            </a:r>
            <a:r>
              <a:rPr lang="pt-BR" dirty="0" err="1" smtClean="0">
                <a:solidFill>
                  <a:srgbClr val="FFFF00"/>
                </a:solidFill>
              </a:rPr>
              <a:t>system</a:t>
            </a:r>
            <a:r>
              <a:rPr lang="pt-BR" dirty="0" smtClean="0">
                <a:solidFill>
                  <a:srgbClr val="FFFF00"/>
                </a:solidFill>
              </a:rPr>
              <a:t> </a:t>
            </a:r>
            <a:r>
              <a:rPr lang="pt-BR" dirty="0" err="1" smtClean="0">
                <a:solidFill>
                  <a:srgbClr val="FFFF00"/>
                </a:solidFill>
              </a:rPr>
              <a:t>of</a:t>
            </a:r>
            <a:r>
              <a:rPr lang="pt-BR" dirty="0" smtClean="0">
                <a:solidFill>
                  <a:srgbClr val="FFFF00"/>
                </a:solidFill>
              </a:rPr>
              <a:t> </a:t>
            </a:r>
            <a:r>
              <a:rPr lang="pt-BR" dirty="0" err="1" smtClean="0">
                <a:solidFill>
                  <a:srgbClr val="FFFF00"/>
                </a:solidFill>
              </a:rPr>
              <a:t>proposed</a:t>
            </a:r>
            <a:r>
              <a:rPr lang="pt-BR" dirty="0" smtClean="0">
                <a:solidFill>
                  <a:srgbClr val="FFFF00"/>
                </a:solidFill>
              </a:rPr>
              <a:t> </a:t>
            </a:r>
            <a:r>
              <a:rPr lang="pt-BR" dirty="0" err="1" smtClean="0">
                <a:solidFill>
                  <a:srgbClr val="FFFF00"/>
                </a:solidFill>
              </a:rPr>
              <a:t>classification</a:t>
            </a:r>
            <a:r>
              <a:rPr lang="pt-BR" dirty="0" smtClean="0">
                <a:solidFill>
                  <a:srgbClr val="FFFF00"/>
                </a:solidFill>
              </a:rPr>
              <a:t> </a:t>
            </a:r>
            <a:r>
              <a:rPr lang="pt-BR" dirty="0" err="1" smtClean="0">
                <a:solidFill>
                  <a:srgbClr val="FFFF00"/>
                </a:solidFill>
              </a:rPr>
              <a:t>of</a:t>
            </a:r>
            <a:r>
              <a:rPr lang="pt-BR" dirty="0" smtClean="0">
                <a:solidFill>
                  <a:srgbClr val="FFFF00"/>
                </a:solidFill>
              </a:rPr>
              <a:t> </a:t>
            </a:r>
            <a:r>
              <a:rPr lang="pt-BR" dirty="0" err="1" smtClean="0">
                <a:solidFill>
                  <a:srgbClr val="FFFF00"/>
                </a:solidFill>
              </a:rPr>
              <a:t>moutains</a:t>
            </a:r>
            <a:r>
              <a:rPr lang="pt-BR" dirty="0" smtClean="0">
                <a:solidFill>
                  <a:srgbClr val="FFFF00"/>
                </a:solidFill>
              </a:rPr>
              <a:t> for site </a:t>
            </a:r>
            <a:r>
              <a:rPr lang="pt-BR" dirty="0" err="1" smtClean="0">
                <a:solidFill>
                  <a:srgbClr val="FFFF00"/>
                </a:solidFill>
              </a:rPr>
              <a:t>selection</a:t>
            </a:r>
            <a:r>
              <a:rPr lang="pt-BR" dirty="0" smtClean="0">
                <a:solidFill>
                  <a:srgbClr val="FFFF00"/>
                </a:solidFill>
              </a:rPr>
              <a:t> </a:t>
            </a:r>
            <a:r>
              <a:rPr lang="pt-BR" dirty="0" err="1" smtClean="0">
                <a:solidFill>
                  <a:srgbClr val="FFFF00"/>
                </a:solidFill>
              </a:rPr>
              <a:t>and</a:t>
            </a:r>
            <a:r>
              <a:rPr lang="pt-BR" dirty="0" smtClean="0">
                <a:solidFill>
                  <a:srgbClr val="FFFF00"/>
                </a:solidFill>
              </a:rPr>
              <a:t> </a:t>
            </a:r>
            <a:r>
              <a:rPr lang="pt-BR" dirty="0" err="1" smtClean="0">
                <a:solidFill>
                  <a:srgbClr val="FFFF00"/>
                </a:solidFill>
              </a:rPr>
              <a:t>comparative</a:t>
            </a:r>
            <a:r>
              <a:rPr lang="pt-BR" dirty="0" smtClean="0">
                <a:solidFill>
                  <a:srgbClr val="FFFF00"/>
                </a:solidFill>
              </a:rPr>
              <a:t> </a:t>
            </a:r>
            <a:r>
              <a:rPr lang="pt-BR" dirty="0" err="1" smtClean="0">
                <a:solidFill>
                  <a:srgbClr val="FFFF00"/>
                </a:solidFill>
              </a:rPr>
              <a:t>research</a:t>
            </a:r>
            <a:r>
              <a:rPr lang="pt-BR" dirty="0" smtClean="0">
                <a:solidFill>
                  <a:srgbClr val="FFFF00"/>
                </a:solidFill>
              </a:rPr>
              <a:t> </a:t>
            </a:r>
            <a:r>
              <a:rPr lang="pt-BR" dirty="0" err="1" smtClean="0">
                <a:solidFill>
                  <a:srgbClr val="FFFF00"/>
                </a:solidFill>
              </a:rPr>
              <a:t>planning</a:t>
            </a:r>
            <a:endParaRPr lang="pt-BR" dirty="0" smtClean="0">
              <a:solidFill>
                <a:srgbClr val="FFFF00"/>
              </a:solidFill>
            </a:endParaRPr>
          </a:p>
          <a:p>
            <a:r>
              <a:rPr lang="pt-BR" dirty="0" smtClean="0">
                <a:solidFill>
                  <a:srgbClr val="FFFF00"/>
                </a:solidFill>
              </a:rPr>
              <a:t>Establishment </a:t>
            </a:r>
            <a:r>
              <a:rPr lang="pt-BR" dirty="0" err="1" smtClean="0">
                <a:solidFill>
                  <a:srgbClr val="FFFF00"/>
                </a:solidFill>
              </a:rPr>
              <a:t>of</a:t>
            </a:r>
            <a:r>
              <a:rPr lang="pt-BR" dirty="0" smtClean="0">
                <a:solidFill>
                  <a:srgbClr val="FFFF00"/>
                </a:solidFill>
              </a:rPr>
              <a:t> a </a:t>
            </a:r>
            <a:r>
              <a:rPr lang="pt-BR" dirty="0" err="1" smtClean="0">
                <a:solidFill>
                  <a:srgbClr val="FFFF00"/>
                </a:solidFill>
              </a:rPr>
              <a:t>mountain</a:t>
            </a:r>
            <a:r>
              <a:rPr lang="pt-BR" dirty="0" smtClean="0">
                <a:solidFill>
                  <a:srgbClr val="FFFF00"/>
                </a:solidFill>
              </a:rPr>
              <a:t> </a:t>
            </a:r>
            <a:r>
              <a:rPr lang="pt-BR" dirty="0" err="1" smtClean="0">
                <a:solidFill>
                  <a:srgbClr val="FFFF00"/>
                </a:solidFill>
              </a:rPr>
              <a:t>database</a:t>
            </a:r>
            <a:r>
              <a:rPr lang="pt-BR" dirty="0" smtClean="0">
                <a:solidFill>
                  <a:srgbClr val="FFFF00"/>
                </a:solidFill>
              </a:rPr>
              <a:t>, </a:t>
            </a:r>
            <a:r>
              <a:rPr lang="pt-BR" dirty="0" err="1" smtClean="0">
                <a:solidFill>
                  <a:srgbClr val="FFFF00"/>
                </a:solidFill>
              </a:rPr>
              <a:t>following</a:t>
            </a:r>
            <a:r>
              <a:rPr lang="pt-BR" dirty="0" smtClean="0">
                <a:solidFill>
                  <a:srgbClr val="FFFF00"/>
                </a:solidFill>
              </a:rPr>
              <a:t> </a:t>
            </a:r>
            <a:r>
              <a:rPr lang="pt-BR" dirty="0" err="1" smtClean="0">
                <a:solidFill>
                  <a:srgbClr val="FFFF00"/>
                </a:solidFill>
              </a:rPr>
              <a:t>the</a:t>
            </a:r>
            <a:r>
              <a:rPr lang="pt-BR" dirty="0" smtClean="0">
                <a:solidFill>
                  <a:srgbClr val="FFFF00"/>
                </a:solidFill>
              </a:rPr>
              <a:t> </a:t>
            </a:r>
            <a:r>
              <a:rPr lang="pt-BR" dirty="0" err="1" smtClean="0">
                <a:solidFill>
                  <a:srgbClr val="FFFF00"/>
                </a:solidFill>
              </a:rPr>
              <a:t>consolidation</a:t>
            </a:r>
            <a:r>
              <a:rPr lang="pt-BR" dirty="0" smtClean="0">
                <a:solidFill>
                  <a:srgbClr val="FFFF00"/>
                </a:solidFill>
              </a:rPr>
              <a:t> </a:t>
            </a:r>
            <a:r>
              <a:rPr lang="pt-BR" dirty="0" err="1" smtClean="0">
                <a:solidFill>
                  <a:srgbClr val="FFFF00"/>
                </a:solidFill>
              </a:rPr>
              <a:t>of</a:t>
            </a:r>
            <a:r>
              <a:rPr lang="pt-BR" dirty="0" smtClean="0">
                <a:solidFill>
                  <a:srgbClr val="FFFF00"/>
                </a:solidFill>
              </a:rPr>
              <a:t> </a:t>
            </a:r>
            <a:r>
              <a:rPr lang="pt-BR" dirty="0" err="1" smtClean="0">
                <a:solidFill>
                  <a:srgbClr val="FFFF00"/>
                </a:solidFill>
              </a:rPr>
              <a:t>the</a:t>
            </a:r>
            <a:r>
              <a:rPr lang="pt-BR" dirty="0" smtClean="0">
                <a:solidFill>
                  <a:srgbClr val="FFFF00"/>
                </a:solidFill>
              </a:rPr>
              <a:t> </a:t>
            </a:r>
            <a:r>
              <a:rPr lang="pt-BR" dirty="0" err="1" smtClean="0">
                <a:solidFill>
                  <a:srgbClr val="FFFF00"/>
                </a:solidFill>
              </a:rPr>
              <a:t>classification</a:t>
            </a:r>
            <a:r>
              <a:rPr lang="pt-BR" dirty="0" smtClean="0">
                <a:solidFill>
                  <a:srgbClr val="FFFF00"/>
                </a:solidFill>
              </a:rPr>
              <a:t> </a:t>
            </a:r>
            <a:r>
              <a:rPr lang="pt-BR" dirty="0" err="1" smtClean="0">
                <a:solidFill>
                  <a:srgbClr val="FFFF00"/>
                </a:solidFill>
              </a:rPr>
              <a:t>system</a:t>
            </a:r>
            <a:endParaRPr lang="pt-BR" dirty="0" smtClean="0">
              <a:solidFill>
                <a:srgbClr val="FFFF00"/>
              </a:solidFill>
            </a:endParaRPr>
          </a:p>
          <a:p>
            <a:r>
              <a:rPr lang="pt-BR" dirty="0" err="1" smtClean="0">
                <a:solidFill>
                  <a:srgbClr val="FFFF00"/>
                </a:solidFill>
              </a:rPr>
              <a:t>Next</a:t>
            </a:r>
            <a:r>
              <a:rPr lang="pt-BR" dirty="0" smtClean="0">
                <a:solidFill>
                  <a:srgbClr val="FFFF00"/>
                </a:solidFill>
              </a:rPr>
              <a:t> </a:t>
            </a:r>
            <a:r>
              <a:rPr lang="pt-BR" dirty="0" err="1" smtClean="0">
                <a:solidFill>
                  <a:srgbClr val="FFFF00"/>
                </a:solidFill>
              </a:rPr>
              <a:t>group</a:t>
            </a:r>
            <a:r>
              <a:rPr lang="pt-BR" dirty="0" smtClean="0">
                <a:solidFill>
                  <a:srgbClr val="FFFF00"/>
                </a:solidFill>
              </a:rPr>
              <a:t> meeting: </a:t>
            </a:r>
            <a:r>
              <a:rPr lang="pt-BR" b="1" dirty="0" err="1" smtClean="0">
                <a:solidFill>
                  <a:srgbClr val="FFFF00"/>
                </a:solidFill>
              </a:rPr>
              <a:t>Mountains</a:t>
            </a:r>
            <a:r>
              <a:rPr lang="pt-BR" b="1" dirty="0" smtClean="0">
                <a:solidFill>
                  <a:srgbClr val="FFFF00"/>
                </a:solidFill>
              </a:rPr>
              <a:t> </a:t>
            </a:r>
            <a:r>
              <a:rPr lang="pt-BR" b="1" dirty="0" err="1" smtClean="0">
                <a:solidFill>
                  <a:srgbClr val="FFFF00"/>
                </a:solidFill>
              </a:rPr>
              <a:t>Under</a:t>
            </a:r>
            <a:r>
              <a:rPr lang="pt-BR" b="1" dirty="0" smtClean="0">
                <a:solidFill>
                  <a:srgbClr val="FFFF00"/>
                </a:solidFill>
              </a:rPr>
              <a:t> </a:t>
            </a:r>
            <a:r>
              <a:rPr lang="pt-BR" b="1" dirty="0" err="1" smtClean="0">
                <a:solidFill>
                  <a:srgbClr val="FFFF00"/>
                </a:solidFill>
              </a:rPr>
              <a:t>Watch</a:t>
            </a:r>
            <a:r>
              <a:rPr lang="pt-BR" b="1" dirty="0" smtClean="0">
                <a:solidFill>
                  <a:srgbClr val="FFFF00"/>
                </a:solidFill>
              </a:rPr>
              <a:t> - 2013</a:t>
            </a:r>
            <a:endParaRPr lang="pt-BR" b="1" dirty="0">
              <a:solidFill>
                <a:srgbClr val="FFFF00"/>
              </a:solidFill>
            </a:endParaRPr>
          </a:p>
        </p:txBody>
      </p:sp>
      <p:grpSp>
        <p:nvGrpSpPr>
          <p:cNvPr id="4" name="Group 3"/>
          <p:cNvGrpSpPr/>
          <p:nvPr/>
        </p:nvGrpSpPr>
        <p:grpSpPr>
          <a:xfrm>
            <a:off x="6948488" y="188913"/>
            <a:ext cx="1657350" cy="1682750"/>
            <a:chOff x="6948488" y="188913"/>
            <a:chExt cx="1657350" cy="1682750"/>
          </a:xfrm>
        </p:grpSpPr>
        <p:pic>
          <p:nvPicPr>
            <p:cNvPr id="5" name="Picture 4" descr="Diversitas_final_logo.jpg                                      00027933Eva_HD                         B746CC0A:"/>
            <p:cNvPicPr>
              <a:picLocks noChangeAspect="1" noChangeArrowheads="1"/>
            </p:cNvPicPr>
            <p:nvPr/>
          </p:nvPicPr>
          <p:blipFill>
            <a:blip r:embed="rId2" cstate="print"/>
            <a:srcRect/>
            <a:stretch>
              <a:fillRect/>
            </a:stretch>
          </p:blipFill>
          <p:spPr bwMode="auto">
            <a:xfrm>
              <a:off x="6948488" y="188913"/>
              <a:ext cx="1657350" cy="1682750"/>
            </a:xfrm>
            <a:prstGeom prst="rect">
              <a:avLst/>
            </a:prstGeom>
            <a:noFill/>
            <a:ln w="9525">
              <a:noFill/>
              <a:miter lim="800000"/>
              <a:headEnd/>
              <a:tailEnd/>
            </a:ln>
          </p:spPr>
        </p:pic>
        <p:pic>
          <p:nvPicPr>
            <p:cNvPr id="6" name="Picture 3" descr="&#10;GMBA_Logo.gif                                                  0002BE58evas hd                        ABA78158:"/>
            <p:cNvPicPr>
              <a:picLocks noChangeAspect="1" noChangeArrowheads="1"/>
            </p:cNvPicPr>
            <p:nvPr/>
          </p:nvPicPr>
          <p:blipFill>
            <a:blip r:embed="rId3" cstate="print"/>
            <a:srcRect/>
            <a:stretch>
              <a:fillRect/>
            </a:stretch>
          </p:blipFill>
          <p:spPr bwMode="auto">
            <a:xfrm>
              <a:off x="6969125" y="1081088"/>
              <a:ext cx="1635125" cy="774700"/>
            </a:xfrm>
            <a:prstGeom prst="rect">
              <a:avLst/>
            </a:prstGeom>
            <a:solidFill>
              <a:schemeClr val="bg1"/>
            </a:solidFill>
            <a:ln w="9525">
              <a:noFill/>
              <a:miter lim="800000"/>
              <a:headEnd/>
              <a:tailEnd/>
            </a:ln>
          </p:spPr>
        </p:pic>
      </p:grpSp>
    </p:spTree>
    <p:extLst>
      <p:ext uri="{BB962C8B-B14F-4D97-AF65-F5344CB8AC3E}">
        <p14:creationId xmlns:p14="http://schemas.microsoft.com/office/powerpoint/2010/main" val="284072812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9552" y="764704"/>
            <a:ext cx="7992888" cy="4801314"/>
          </a:xfrm>
          <a:prstGeom prst="rect">
            <a:avLst/>
          </a:prstGeom>
          <a:noFill/>
        </p:spPr>
        <p:txBody>
          <a:bodyPr wrap="square" rtlCol="0">
            <a:spAutoFit/>
          </a:bodyPr>
          <a:lstStyle/>
          <a:p>
            <a:r>
              <a:rPr lang="it-IT" b="1" dirty="0" smtClean="0"/>
              <a:t>LTER ITALY</a:t>
            </a:r>
          </a:p>
          <a:p>
            <a:endParaRPr lang="it-IT" b="1" dirty="0" smtClean="0"/>
          </a:p>
          <a:p>
            <a:r>
              <a:rPr lang="it-IT" b="1" dirty="0" err="1" smtClean="0"/>
              <a:t>University</a:t>
            </a:r>
            <a:r>
              <a:rPr lang="it-IT" b="1" dirty="0" smtClean="0"/>
              <a:t>,</a:t>
            </a:r>
          </a:p>
          <a:p>
            <a:r>
              <a:rPr lang="it-IT" b="1" dirty="0" smtClean="0"/>
              <a:t>National </a:t>
            </a:r>
            <a:r>
              <a:rPr lang="it-IT" b="1" dirty="0" err="1" smtClean="0"/>
              <a:t>Research</a:t>
            </a:r>
            <a:r>
              <a:rPr lang="it-IT" b="1" dirty="0" smtClean="0"/>
              <a:t> </a:t>
            </a:r>
            <a:r>
              <a:rPr lang="it-IT" b="1" dirty="0" err="1" smtClean="0"/>
              <a:t>Council</a:t>
            </a:r>
            <a:r>
              <a:rPr lang="it-IT" b="1" dirty="0" smtClean="0"/>
              <a:t>,</a:t>
            </a:r>
          </a:p>
          <a:p>
            <a:r>
              <a:rPr lang="it-IT" b="1" dirty="0" err="1" smtClean="0"/>
              <a:t>Environmental</a:t>
            </a:r>
            <a:r>
              <a:rPr lang="it-IT" b="1" dirty="0" smtClean="0"/>
              <a:t> </a:t>
            </a:r>
            <a:r>
              <a:rPr lang="it-IT" b="1" dirty="0" err="1" smtClean="0"/>
              <a:t>Regional</a:t>
            </a:r>
            <a:r>
              <a:rPr lang="it-IT" b="1" dirty="0" smtClean="0"/>
              <a:t> </a:t>
            </a:r>
            <a:r>
              <a:rPr lang="it-IT" b="1" dirty="0" err="1" smtClean="0"/>
              <a:t>Agencies</a:t>
            </a:r>
            <a:endParaRPr lang="it-IT" b="1" dirty="0" smtClean="0"/>
          </a:p>
          <a:p>
            <a:endParaRPr lang="it-IT" b="1" dirty="0"/>
          </a:p>
          <a:p>
            <a:r>
              <a:rPr lang="it-IT" b="1" dirty="0" smtClean="0"/>
              <a:t>General Assembly </a:t>
            </a:r>
          </a:p>
          <a:p>
            <a:r>
              <a:rPr lang="it-IT" b="1" dirty="0" smtClean="0"/>
              <a:t>By </a:t>
            </a:r>
            <a:r>
              <a:rPr lang="it-IT" b="1" dirty="0" err="1" smtClean="0"/>
              <a:t>election</a:t>
            </a:r>
            <a:r>
              <a:rPr lang="it-IT" b="1" dirty="0" smtClean="0"/>
              <a:t>:</a:t>
            </a:r>
          </a:p>
          <a:p>
            <a:r>
              <a:rPr lang="it-IT" b="1" dirty="0" err="1" smtClean="0"/>
              <a:t>Coordination</a:t>
            </a:r>
            <a:r>
              <a:rPr lang="it-IT" b="1" dirty="0" smtClean="0"/>
              <a:t> </a:t>
            </a:r>
            <a:r>
              <a:rPr lang="it-IT" b="1" dirty="0" err="1" smtClean="0"/>
              <a:t>Committee</a:t>
            </a:r>
            <a:r>
              <a:rPr lang="it-IT" b="1" dirty="0" smtClean="0"/>
              <a:t>: 6 </a:t>
            </a:r>
            <a:r>
              <a:rPr lang="it-IT" b="1" dirty="0" err="1" smtClean="0"/>
              <a:t>people</a:t>
            </a:r>
            <a:r>
              <a:rPr lang="it-IT" b="1" dirty="0" smtClean="0"/>
              <a:t> (2 </a:t>
            </a:r>
            <a:r>
              <a:rPr lang="it-IT" b="1" dirty="0" err="1" smtClean="0"/>
              <a:t>years</a:t>
            </a:r>
            <a:r>
              <a:rPr lang="it-IT" b="1" dirty="0" smtClean="0"/>
              <a:t> + 2 </a:t>
            </a:r>
            <a:r>
              <a:rPr lang="it-IT" b="1" dirty="0" err="1" smtClean="0"/>
              <a:t>years</a:t>
            </a:r>
            <a:r>
              <a:rPr lang="it-IT" b="1" dirty="0" smtClean="0"/>
              <a:t>)</a:t>
            </a:r>
          </a:p>
          <a:p>
            <a:r>
              <a:rPr lang="it-IT" b="1" dirty="0" smtClean="0"/>
              <a:t>Coordinator: (2 </a:t>
            </a:r>
            <a:r>
              <a:rPr lang="it-IT" b="1" dirty="0" err="1" smtClean="0"/>
              <a:t>years</a:t>
            </a:r>
            <a:r>
              <a:rPr lang="it-IT" b="1" dirty="0" smtClean="0"/>
              <a:t> + 2 </a:t>
            </a:r>
            <a:r>
              <a:rPr lang="it-IT" b="1" dirty="0" err="1" smtClean="0"/>
              <a:t>years</a:t>
            </a:r>
            <a:r>
              <a:rPr lang="it-IT" b="1" dirty="0" smtClean="0"/>
              <a:t>)</a:t>
            </a:r>
          </a:p>
          <a:p>
            <a:endParaRPr lang="it-IT" b="1" dirty="0"/>
          </a:p>
          <a:p>
            <a:r>
              <a:rPr lang="it-IT" b="1" dirty="0" smtClean="0"/>
              <a:t>LTER </a:t>
            </a:r>
            <a:r>
              <a:rPr lang="it-IT" b="1" dirty="0" err="1" smtClean="0"/>
              <a:t>Italy</a:t>
            </a:r>
            <a:r>
              <a:rPr lang="it-IT" b="1" dirty="0" smtClean="0"/>
              <a:t> </a:t>
            </a:r>
            <a:r>
              <a:rPr lang="it-IT" b="1" dirty="0" err="1" smtClean="0"/>
              <a:t>involved</a:t>
            </a:r>
            <a:r>
              <a:rPr lang="it-IT" b="1" dirty="0" smtClean="0"/>
              <a:t> </a:t>
            </a:r>
            <a:r>
              <a:rPr lang="it-IT" b="1" dirty="0" err="1" smtClean="0"/>
              <a:t>into</a:t>
            </a:r>
            <a:r>
              <a:rPr lang="it-IT" b="1" dirty="0" smtClean="0"/>
              <a:t> 2 </a:t>
            </a:r>
            <a:r>
              <a:rPr lang="it-IT" b="1" dirty="0" err="1" smtClean="0"/>
              <a:t>EUProjects</a:t>
            </a:r>
            <a:r>
              <a:rPr lang="it-IT" b="1" dirty="0" smtClean="0"/>
              <a:t>:</a:t>
            </a:r>
          </a:p>
          <a:p>
            <a:r>
              <a:rPr lang="it-IT" b="1" dirty="0" err="1" smtClean="0"/>
              <a:t>Enveurope</a:t>
            </a:r>
            <a:endParaRPr lang="it-IT" b="1" dirty="0" smtClean="0"/>
          </a:p>
          <a:p>
            <a:r>
              <a:rPr lang="it-IT" b="1" dirty="0" err="1" smtClean="0"/>
              <a:t>Lifewatch</a:t>
            </a:r>
            <a:endParaRPr lang="it-IT" b="1" dirty="0" smtClean="0"/>
          </a:p>
          <a:p>
            <a:endParaRPr lang="it-IT" b="1" dirty="0" smtClean="0"/>
          </a:p>
          <a:p>
            <a:r>
              <a:rPr lang="it-IT" b="1" dirty="0" smtClean="0"/>
              <a:t> </a:t>
            </a:r>
            <a:endParaRPr lang="it-IT" b="1" dirty="0"/>
          </a:p>
          <a:p>
            <a:endParaRPr lang="it-IT" b="1" dirty="0"/>
          </a:p>
        </p:txBody>
      </p:sp>
    </p:spTree>
    <p:extLst>
      <p:ext uri="{BB962C8B-B14F-4D97-AF65-F5344CB8AC3E}">
        <p14:creationId xmlns:p14="http://schemas.microsoft.com/office/powerpoint/2010/main" val="3775209809"/>
      </p:ext>
    </p:extLst>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z="2800" b="1">
                <a:latin typeface="Calibri" charset="0"/>
                <a:ea typeface="ＭＳ Ｐゴシック" charset="0"/>
                <a:cs typeface="ＭＳ Ｐゴシック" charset="0"/>
              </a:rPr>
              <a:t>Expected Changes In Connectivity Among Elevation Zones and Disturbance Regimes Related To Climate And Land Use Change</a:t>
            </a:r>
          </a:p>
        </p:txBody>
      </p:sp>
      <p:pic>
        <p:nvPicPr>
          <p:cNvPr id="5123" name="Picture 2" descr="elevationZones_ESA_20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801813"/>
            <a:ext cx="91440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250825" y="292100"/>
            <a:ext cx="408116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pitchFamily="2" charset="2"/>
              <a:buNone/>
            </a:pPr>
            <a:r>
              <a:rPr lang="en-US" sz="3200" b="1" dirty="0" smtClean="0">
                <a:solidFill>
                  <a:srgbClr val="E0FF0D"/>
                </a:solidFill>
              </a:rPr>
              <a:t>Italian mountain LTERs</a:t>
            </a:r>
          </a:p>
          <a:p>
            <a:pPr>
              <a:buFont typeface="Wingdings" pitchFamily="2" charset="2"/>
              <a:buNone/>
            </a:pPr>
            <a:r>
              <a:rPr lang="en-US" sz="3200" b="1" dirty="0" smtClean="0">
                <a:solidFill>
                  <a:srgbClr val="E0FF0D"/>
                </a:solidFill>
              </a:rPr>
              <a:t>Shared protocols</a:t>
            </a:r>
            <a:endParaRPr lang="it-IT" sz="3200" dirty="0">
              <a:solidFill>
                <a:srgbClr val="E0FF0D"/>
              </a:solidFill>
            </a:endParaRPr>
          </a:p>
        </p:txBody>
      </p:sp>
      <p:sp>
        <p:nvSpPr>
          <p:cNvPr id="12291" name="Text Box 5"/>
          <p:cNvSpPr txBox="1">
            <a:spLocks noChangeArrowheads="1"/>
          </p:cNvSpPr>
          <p:nvPr/>
        </p:nvSpPr>
        <p:spPr bwMode="auto">
          <a:xfrm>
            <a:off x="107950" y="1792561"/>
            <a:ext cx="410368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723900" algn="l"/>
                <a:tab pos="1447800" algn="l"/>
                <a:tab pos="2171700" algn="l"/>
                <a:tab pos="2895600" algn="l"/>
                <a:tab pos="3619500" algn="l"/>
                <a:tab pos="4343400" algn="l"/>
              </a:tabLst>
              <a:defRPr>
                <a:solidFill>
                  <a:schemeClr val="tx1"/>
                </a:solidFill>
                <a:latin typeface="Arial" charset="0"/>
                <a:cs typeface="Arial" charset="0"/>
              </a:defRPr>
            </a:lvl1pPr>
            <a:lvl2pPr marL="742950" indent="-285750" eaLnBrk="0" hangingPunct="0">
              <a:tabLst>
                <a:tab pos="723900" algn="l"/>
                <a:tab pos="1447800" algn="l"/>
                <a:tab pos="2171700" algn="l"/>
                <a:tab pos="2895600" algn="l"/>
                <a:tab pos="3619500" algn="l"/>
                <a:tab pos="4343400" algn="l"/>
              </a:tabLst>
              <a:defRPr>
                <a:solidFill>
                  <a:schemeClr val="tx1"/>
                </a:solidFill>
                <a:latin typeface="Arial" charset="0"/>
                <a:cs typeface="Arial" charset="0"/>
              </a:defRPr>
            </a:lvl2pPr>
            <a:lvl3pPr marL="1143000" indent="-228600" eaLnBrk="0" hangingPunct="0">
              <a:tabLst>
                <a:tab pos="723900" algn="l"/>
                <a:tab pos="1447800" algn="l"/>
                <a:tab pos="2171700" algn="l"/>
                <a:tab pos="2895600" algn="l"/>
                <a:tab pos="3619500" algn="l"/>
                <a:tab pos="4343400" algn="l"/>
              </a:tabLst>
              <a:defRPr>
                <a:solidFill>
                  <a:schemeClr val="tx1"/>
                </a:solidFill>
                <a:latin typeface="Arial" charset="0"/>
                <a:cs typeface="Arial" charset="0"/>
              </a:defRPr>
            </a:lvl3pPr>
            <a:lvl4pPr marL="1600200" indent="-228600" eaLnBrk="0" hangingPunct="0">
              <a:tabLst>
                <a:tab pos="723900" algn="l"/>
                <a:tab pos="1447800" algn="l"/>
                <a:tab pos="2171700" algn="l"/>
                <a:tab pos="2895600" algn="l"/>
                <a:tab pos="3619500" algn="l"/>
                <a:tab pos="4343400" algn="l"/>
              </a:tabLst>
              <a:defRPr>
                <a:solidFill>
                  <a:schemeClr val="tx1"/>
                </a:solidFill>
                <a:latin typeface="Arial" charset="0"/>
                <a:cs typeface="Arial" charset="0"/>
              </a:defRPr>
            </a:lvl4pPr>
            <a:lvl5pPr marL="2057400" indent="-228600" eaLnBrk="0" hangingPunct="0">
              <a:tabLst>
                <a:tab pos="723900" algn="l"/>
                <a:tab pos="1447800" algn="l"/>
                <a:tab pos="2171700" algn="l"/>
                <a:tab pos="2895600" algn="l"/>
                <a:tab pos="3619500" algn="l"/>
                <a:tab pos="4343400"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Lst>
              <a:defRPr>
                <a:solidFill>
                  <a:schemeClr val="tx1"/>
                </a:solidFill>
                <a:latin typeface="Arial" charset="0"/>
                <a:cs typeface="Arial" charset="0"/>
              </a:defRPr>
            </a:lvl9pPr>
          </a:lstStyle>
          <a:p>
            <a:pPr eaLnBrk="1" hangingPunct="1">
              <a:lnSpc>
                <a:spcPct val="98000"/>
              </a:lnSpc>
              <a:buFont typeface="Wingdings" pitchFamily="2" charset="2"/>
              <a:buChar char="ü"/>
            </a:pPr>
            <a:r>
              <a:rPr lang="en-US" sz="2400" dirty="0">
                <a:solidFill>
                  <a:srgbClr val="E0FF0D"/>
                </a:solidFill>
                <a:latin typeface="Tahoma" pitchFamily="34" charset="0"/>
              </a:rPr>
              <a:t>Monitoring of abiotic </a:t>
            </a:r>
            <a:r>
              <a:rPr lang="en-US" sz="2400" dirty="0" smtClean="0">
                <a:solidFill>
                  <a:srgbClr val="E0FF0D"/>
                </a:solidFill>
                <a:latin typeface="Tahoma" pitchFamily="34" charset="0"/>
              </a:rPr>
              <a:t>parameters: Soil</a:t>
            </a:r>
            <a:r>
              <a:rPr lang="en-US" sz="2400" dirty="0">
                <a:solidFill>
                  <a:srgbClr val="E0FF0D"/>
                </a:solidFill>
                <a:latin typeface="Tahoma" pitchFamily="34" charset="0"/>
              </a:rPr>
              <a:t>/substrate Temperature</a:t>
            </a:r>
          </a:p>
          <a:p>
            <a:pPr eaLnBrk="1" hangingPunct="1">
              <a:lnSpc>
                <a:spcPct val="98000"/>
              </a:lnSpc>
            </a:pPr>
            <a:r>
              <a:rPr lang="en-US" sz="2400" dirty="0">
                <a:solidFill>
                  <a:srgbClr val="E0FF0D"/>
                </a:solidFill>
                <a:latin typeface="Tahoma" pitchFamily="34" charset="0"/>
              </a:rPr>
              <a:t>Meteorological parameters</a:t>
            </a:r>
          </a:p>
          <a:p>
            <a:pPr eaLnBrk="1" hangingPunct="1">
              <a:lnSpc>
                <a:spcPct val="98000"/>
              </a:lnSpc>
            </a:pPr>
            <a:endParaRPr lang="en-US" sz="2400" dirty="0">
              <a:solidFill>
                <a:srgbClr val="E0FF0D"/>
              </a:solidFill>
              <a:latin typeface="Tahoma" pitchFamily="34" charset="0"/>
            </a:endParaRPr>
          </a:p>
          <a:p>
            <a:pPr eaLnBrk="1" hangingPunct="1">
              <a:lnSpc>
                <a:spcPct val="98000"/>
              </a:lnSpc>
              <a:buFont typeface="Wingdings" pitchFamily="2" charset="2"/>
              <a:buChar char="ü"/>
            </a:pPr>
            <a:r>
              <a:rPr lang="en-US" sz="2400" dirty="0">
                <a:solidFill>
                  <a:srgbClr val="E0FF0D"/>
                </a:solidFill>
                <a:latin typeface="Tahoma" pitchFamily="34" charset="0"/>
              </a:rPr>
              <a:t>Basic chemical-physical properties</a:t>
            </a:r>
          </a:p>
          <a:p>
            <a:pPr eaLnBrk="1" hangingPunct="1">
              <a:lnSpc>
                <a:spcPct val="98000"/>
              </a:lnSpc>
            </a:pPr>
            <a:r>
              <a:rPr lang="en-US" sz="2400" dirty="0">
                <a:solidFill>
                  <a:srgbClr val="E0FF0D"/>
                </a:solidFill>
                <a:latin typeface="Tahoma" pitchFamily="34" charset="0"/>
              </a:rPr>
              <a:t>Routine soil/substrate characterization</a:t>
            </a:r>
          </a:p>
          <a:p>
            <a:pPr eaLnBrk="1" hangingPunct="1">
              <a:lnSpc>
                <a:spcPct val="98000"/>
              </a:lnSpc>
            </a:pPr>
            <a:r>
              <a:rPr lang="en-US" sz="2400" dirty="0">
                <a:solidFill>
                  <a:srgbClr val="E0FF0D"/>
                </a:solidFill>
                <a:latin typeface="Tahoma" pitchFamily="34" charset="0"/>
              </a:rPr>
              <a:t>Recording of snow properties</a:t>
            </a:r>
          </a:p>
          <a:p>
            <a:pPr eaLnBrk="1" hangingPunct="1">
              <a:lnSpc>
                <a:spcPct val="98000"/>
              </a:lnSpc>
            </a:pPr>
            <a:endParaRPr lang="en-US" sz="1600" dirty="0">
              <a:solidFill>
                <a:srgbClr val="000000"/>
              </a:solidFill>
              <a:latin typeface="Tahoma" pitchFamily="34" charset="0"/>
            </a:endParaRPr>
          </a:p>
          <a:p>
            <a:pPr eaLnBrk="1" hangingPunct="1">
              <a:lnSpc>
                <a:spcPct val="98000"/>
              </a:lnSpc>
            </a:pPr>
            <a:endParaRPr lang="en-US" sz="1600" dirty="0">
              <a:solidFill>
                <a:srgbClr val="000000"/>
              </a:solidFill>
              <a:latin typeface="Tahoma" pitchFamily="34" charset="0"/>
            </a:endParaRPr>
          </a:p>
          <a:p>
            <a:pPr eaLnBrk="1" hangingPunct="1">
              <a:lnSpc>
                <a:spcPct val="98000"/>
              </a:lnSpc>
            </a:pPr>
            <a:endParaRPr lang="en-US" sz="1600" dirty="0">
              <a:solidFill>
                <a:srgbClr val="000000"/>
              </a:solidFill>
              <a:latin typeface="Tahoma" pitchFamily="34" charset="0"/>
            </a:endParaRPr>
          </a:p>
          <a:p>
            <a:pPr eaLnBrk="1" hangingPunct="1">
              <a:lnSpc>
                <a:spcPct val="98000"/>
              </a:lnSpc>
            </a:pPr>
            <a:endParaRPr lang="en-US" sz="1600" dirty="0">
              <a:solidFill>
                <a:srgbClr val="000000"/>
              </a:solidFill>
              <a:latin typeface="Tahoma" pitchFamily="34" charset="0"/>
            </a:endParaRPr>
          </a:p>
        </p:txBody>
      </p:sp>
      <p:grpSp>
        <p:nvGrpSpPr>
          <p:cNvPr id="12292" name="Gruppo 12"/>
          <p:cNvGrpSpPr>
            <a:grpSpLocks/>
          </p:cNvGrpSpPr>
          <p:nvPr/>
        </p:nvGrpSpPr>
        <p:grpSpPr bwMode="auto">
          <a:xfrm>
            <a:off x="4211638" y="549275"/>
            <a:ext cx="4716462" cy="5626100"/>
            <a:chOff x="1403648" y="251856"/>
            <a:chExt cx="5652605" cy="6211155"/>
          </a:xfrm>
        </p:grpSpPr>
        <p:pic>
          <p:nvPicPr>
            <p:cNvPr id="122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60648"/>
              <a:ext cx="5021263"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
            <p:cNvPicPr>
              <a:picLocks noChangeAspect="1" noChangeArrowheads="1"/>
            </p:cNvPicPr>
            <p:nvPr/>
          </p:nvPicPr>
          <p:blipFill>
            <a:blip r:embed="rId3">
              <a:extLst>
                <a:ext uri="{28A0092B-C50C-407E-A947-70E740481C1C}">
                  <a14:useLocalDpi xmlns:a14="http://schemas.microsoft.com/office/drawing/2010/main" val="0"/>
                </a:ext>
              </a:extLst>
            </a:blip>
            <a:srcRect l="70380"/>
            <a:stretch>
              <a:fillRect/>
            </a:stretch>
          </p:blipFill>
          <p:spPr bwMode="auto">
            <a:xfrm>
              <a:off x="5571320" y="251856"/>
              <a:ext cx="1484933"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 name="Connettore 1 11"/>
          <p:cNvCxnSpPr/>
          <p:nvPr/>
        </p:nvCxnSpPr>
        <p:spPr>
          <a:xfrm rot="5400000">
            <a:off x="6904037" y="5311776"/>
            <a:ext cx="158432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467780"/>
      </p:ext>
    </p:extLst>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jodel\Progetti di ricerca\Carotaggio Colle Gnifetti\Foto Roberto\Carotaggi_Colle_Gnifetti_2011_Jpg\Carotaggi_Colle_Gnifetti_2011_2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11" y="0"/>
            <a:ext cx="90577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4833" y="808232"/>
            <a:ext cx="8457889" cy="646331"/>
          </a:xfrm>
          <a:prstGeom prst="rect">
            <a:avLst/>
          </a:prstGeom>
          <a:solidFill>
            <a:srgbClr val="FFFFFF"/>
          </a:solidFill>
        </p:spPr>
        <p:txBody>
          <a:bodyPr wrap="none" rtlCol="0">
            <a:spAutoFit/>
          </a:bodyPr>
          <a:lstStyle/>
          <a:p>
            <a:r>
              <a:rPr lang="en-US" sz="3600" dirty="0" smtClean="0"/>
              <a:t>Helicopter rescue on summit of Monte Rosa</a:t>
            </a:r>
            <a:endParaRPr lang="en-US" sz="3600" dirty="0"/>
          </a:p>
        </p:txBody>
      </p:sp>
    </p:spTree>
    <p:extLst>
      <p:ext uri="{BB962C8B-B14F-4D97-AF65-F5344CB8AC3E}">
        <p14:creationId xmlns:p14="http://schemas.microsoft.com/office/powerpoint/2010/main" val="3588566316"/>
      </p:ext>
    </p:extLst>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8"/>
          <p:cNvSpPr txBox="1">
            <a:spLocks noChangeArrowheads="1"/>
          </p:cNvSpPr>
          <p:nvPr/>
        </p:nvSpPr>
        <p:spPr bwMode="auto">
          <a:xfrm>
            <a:off x="539750" y="188913"/>
            <a:ext cx="8135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sz="1000"/>
              <a:t>2. L’attività di ricerca nella Rete LTER</a:t>
            </a:r>
            <a:endParaRPr lang="it-IT"/>
          </a:p>
        </p:txBody>
      </p:sp>
      <p:pic>
        <p:nvPicPr>
          <p:cNvPr id="512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6921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11"/>
          <p:cNvSpPr>
            <a:spLocks noChangeArrowheads="1"/>
          </p:cNvSpPr>
          <p:nvPr/>
        </p:nvSpPr>
        <p:spPr bwMode="auto">
          <a:xfrm>
            <a:off x="179388" y="1803331"/>
            <a:ext cx="84963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it-IT" sz="4000" b="1" dirty="0">
                <a:solidFill>
                  <a:srgbClr val="E0FF0D"/>
                </a:solidFill>
              </a:rPr>
              <a:t>ILTER Network</a:t>
            </a:r>
          </a:p>
          <a:p>
            <a:endParaRPr lang="it-IT" sz="2400" b="1" dirty="0">
              <a:solidFill>
                <a:srgbClr val="E0FF0D"/>
              </a:solidFill>
            </a:endParaRPr>
          </a:p>
          <a:p>
            <a:pPr>
              <a:buFont typeface="Wingdings" pitchFamily="2" charset="2"/>
              <a:buChar char="§"/>
            </a:pPr>
            <a:r>
              <a:rPr lang="it-IT" sz="2400" dirty="0">
                <a:solidFill>
                  <a:srgbClr val="E0FF0D"/>
                </a:solidFill>
              </a:rPr>
              <a:t>Nasce nel </a:t>
            </a:r>
            <a:r>
              <a:rPr lang="it-IT" sz="2400" b="1" dirty="0">
                <a:solidFill>
                  <a:srgbClr val="E0FF0D"/>
                </a:solidFill>
              </a:rPr>
              <a:t>1993</a:t>
            </a:r>
          </a:p>
          <a:p>
            <a:pPr>
              <a:buFont typeface="Wingdings" pitchFamily="2" charset="2"/>
              <a:buChar char="§"/>
            </a:pPr>
            <a:endParaRPr lang="it-IT" b="1" dirty="0">
              <a:solidFill>
                <a:srgbClr val="E0FF0D"/>
              </a:solidFill>
            </a:endParaRPr>
          </a:p>
          <a:p>
            <a:pPr>
              <a:buFont typeface="Wingdings" pitchFamily="2" charset="2"/>
              <a:buChar char="§"/>
            </a:pPr>
            <a:r>
              <a:rPr lang="it-IT" sz="2400" dirty="0">
                <a:solidFill>
                  <a:srgbClr val="E0FF0D"/>
                </a:solidFill>
              </a:rPr>
              <a:t>ILTER</a:t>
            </a:r>
            <a:r>
              <a:rPr lang="it-IT" sz="2400" b="1" dirty="0">
                <a:solidFill>
                  <a:srgbClr val="E0FF0D"/>
                </a:solidFill>
              </a:rPr>
              <a:t> </a:t>
            </a:r>
            <a:r>
              <a:rPr lang="it-IT" sz="2400" dirty="0">
                <a:solidFill>
                  <a:srgbClr val="E0FF0D"/>
                </a:solidFill>
              </a:rPr>
              <a:t>comprende ora 38 reti nazionali, distribuite nei 5 </a:t>
            </a:r>
            <a:r>
              <a:rPr lang="it-IT" sz="2400" dirty="0" smtClean="0">
                <a:solidFill>
                  <a:srgbClr val="E0FF0D"/>
                </a:solidFill>
              </a:rPr>
              <a:t>Continenti</a:t>
            </a:r>
            <a:r>
              <a:rPr lang="it-IT" dirty="0" smtClean="0">
                <a:solidFill>
                  <a:srgbClr val="E0FF0D"/>
                </a:solidFill>
              </a:rPr>
              <a:t> </a:t>
            </a:r>
            <a:endParaRPr lang="it-IT" dirty="0">
              <a:solidFill>
                <a:srgbClr val="E0FF0D"/>
              </a:solidFill>
            </a:endParaRPr>
          </a:p>
          <a:p>
            <a:pPr>
              <a:buFont typeface="Wingdings" pitchFamily="2" charset="2"/>
              <a:buChar char="§"/>
            </a:pPr>
            <a:endParaRPr lang="it-IT" sz="2400" dirty="0">
              <a:solidFill>
                <a:srgbClr val="E0FF0D"/>
              </a:solidFill>
            </a:endParaRPr>
          </a:p>
          <a:p>
            <a:pPr>
              <a:buFont typeface="Wingdings" pitchFamily="2" charset="2"/>
              <a:buChar char="§"/>
            </a:pPr>
            <a:r>
              <a:rPr lang="it-IT" sz="2400" dirty="0">
                <a:solidFill>
                  <a:srgbClr val="E0FF0D"/>
                </a:solidFill>
              </a:rPr>
              <a:t>LTER-</a:t>
            </a:r>
            <a:r>
              <a:rPr lang="it-IT" sz="2400" dirty="0" err="1">
                <a:solidFill>
                  <a:srgbClr val="E0FF0D"/>
                </a:solidFill>
              </a:rPr>
              <a:t>Italy</a:t>
            </a:r>
            <a:r>
              <a:rPr lang="it-IT" sz="2400" dirty="0">
                <a:solidFill>
                  <a:srgbClr val="E0FF0D"/>
                </a:solidFill>
              </a:rPr>
              <a:t>: istituita nel 1996, comprende 20 siti. </a:t>
            </a:r>
          </a:p>
          <a:p>
            <a:pPr>
              <a:buFont typeface="Wingdings" pitchFamily="2" charset="2"/>
              <a:buChar char="§"/>
            </a:pPr>
            <a:endParaRPr lang="it-IT" dirty="0">
              <a:solidFill>
                <a:srgbClr val="E0FF0D"/>
              </a:solidFill>
            </a:endParaRPr>
          </a:p>
          <a:p>
            <a:pPr>
              <a:buFont typeface="Wingdings" pitchFamily="2" charset="2"/>
              <a:buChar char="§"/>
            </a:pPr>
            <a:r>
              <a:rPr lang="it-IT" dirty="0">
                <a:solidFill>
                  <a:srgbClr val="E0FF0D"/>
                </a:solidFill>
              </a:rPr>
              <a:t>Finanziamenti dal Progetto EU ALTER-Net (A Long–</a:t>
            </a:r>
            <a:r>
              <a:rPr lang="it-IT" dirty="0" err="1">
                <a:solidFill>
                  <a:srgbClr val="E0FF0D"/>
                </a:solidFill>
              </a:rPr>
              <a:t>Term</a:t>
            </a:r>
            <a:r>
              <a:rPr lang="it-IT" dirty="0">
                <a:solidFill>
                  <a:srgbClr val="E0FF0D"/>
                </a:solidFill>
              </a:rPr>
              <a:t> </a:t>
            </a:r>
            <a:r>
              <a:rPr lang="it-IT" dirty="0" err="1">
                <a:solidFill>
                  <a:srgbClr val="E0FF0D"/>
                </a:solidFill>
              </a:rPr>
              <a:t>Biodiversity</a:t>
            </a:r>
            <a:r>
              <a:rPr lang="it-IT" dirty="0">
                <a:solidFill>
                  <a:srgbClr val="E0FF0D"/>
                </a:solidFill>
              </a:rPr>
              <a:t>, </a:t>
            </a:r>
            <a:r>
              <a:rPr lang="it-IT" dirty="0" err="1">
                <a:solidFill>
                  <a:srgbClr val="E0FF0D"/>
                </a:solidFill>
              </a:rPr>
              <a:t>Ecosystem</a:t>
            </a:r>
            <a:r>
              <a:rPr lang="it-IT" dirty="0">
                <a:solidFill>
                  <a:srgbClr val="E0FF0D"/>
                </a:solidFill>
              </a:rPr>
              <a:t> and </a:t>
            </a:r>
            <a:r>
              <a:rPr lang="it-IT" dirty="0" err="1">
                <a:solidFill>
                  <a:srgbClr val="E0FF0D"/>
                </a:solidFill>
              </a:rPr>
              <a:t>Awareness</a:t>
            </a:r>
            <a:r>
              <a:rPr lang="it-IT" dirty="0">
                <a:solidFill>
                  <a:srgbClr val="E0FF0D"/>
                </a:solidFill>
              </a:rPr>
              <a:t> </a:t>
            </a:r>
            <a:r>
              <a:rPr lang="it-IT" dirty="0" err="1">
                <a:solidFill>
                  <a:srgbClr val="E0FF0D"/>
                </a:solidFill>
              </a:rPr>
              <a:t>Research</a:t>
            </a:r>
            <a:r>
              <a:rPr lang="it-IT" dirty="0">
                <a:solidFill>
                  <a:srgbClr val="E0FF0D"/>
                </a:solidFill>
              </a:rPr>
              <a:t> Network – Sesto Programma Quadro; </a:t>
            </a:r>
            <a:r>
              <a:rPr lang="it-IT" dirty="0" err="1">
                <a:solidFill>
                  <a:srgbClr val="E0FF0D"/>
                </a:solidFill>
              </a:rPr>
              <a:t>www.alter-net.info</a:t>
            </a:r>
            <a:r>
              <a:rPr lang="it-IT" dirty="0">
                <a:solidFill>
                  <a:srgbClr val="E0FF0D"/>
                </a:solidFill>
              </a:rPr>
              <a:t>)  e dal National </a:t>
            </a:r>
            <a:r>
              <a:rPr lang="it-IT" dirty="0" err="1">
                <a:solidFill>
                  <a:srgbClr val="E0FF0D"/>
                </a:solidFill>
              </a:rPr>
              <a:t>Forest</a:t>
            </a:r>
            <a:r>
              <a:rPr lang="it-IT" dirty="0">
                <a:solidFill>
                  <a:srgbClr val="E0FF0D"/>
                </a:solidFill>
              </a:rPr>
              <a:t> Service – </a:t>
            </a:r>
            <a:r>
              <a:rPr lang="it-IT" dirty="0" err="1">
                <a:solidFill>
                  <a:srgbClr val="E0FF0D"/>
                </a:solidFill>
              </a:rPr>
              <a:t>Conecofor</a:t>
            </a:r>
            <a:r>
              <a:rPr lang="it-IT" dirty="0">
                <a:solidFill>
                  <a:srgbClr val="E0FF0D"/>
                </a:solidFill>
              </a:rPr>
              <a:t> Office (Corpo Forestale dello Stato – Ufficio </a:t>
            </a:r>
            <a:r>
              <a:rPr lang="it-IT" dirty="0" err="1">
                <a:solidFill>
                  <a:srgbClr val="E0FF0D"/>
                </a:solidFill>
              </a:rPr>
              <a:t>Conecofor</a:t>
            </a:r>
            <a:r>
              <a:rPr lang="it-IT" dirty="0">
                <a:solidFill>
                  <a:srgbClr val="E0FF0D"/>
                </a:solidFill>
              </a:rPr>
              <a:t>) </a:t>
            </a:r>
          </a:p>
        </p:txBody>
      </p:sp>
      <p:pic>
        <p:nvPicPr>
          <p:cNvPr id="512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620713"/>
            <a:ext cx="26955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549275"/>
            <a:ext cx="16478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800827"/>
      </p:ext>
    </p:extLst>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1519" y="642168"/>
            <a:ext cx="8658809" cy="4339650"/>
          </a:xfrm>
          <a:prstGeom prst="rect">
            <a:avLst/>
          </a:prstGeom>
        </p:spPr>
        <p:txBody>
          <a:bodyPr wrap="square">
            <a:spAutoFit/>
          </a:bodyPr>
          <a:lstStyle/>
          <a:p>
            <a:r>
              <a:rPr lang="en-GB" sz="3600" b="1" dirty="0" smtClean="0">
                <a:solidFill>
                  <a:srgbClr val="000000"/>
                </a:solidFill>
              </a:rPr>
              <a:t>Research Questions</a:t>
            </a:r>
          </a:p>
          <a:p>
            <a:endParaRPr lang="en-GB" sz="2400" dirty="0">
              <a:solidFill>
                <a:srgbClr val="000000"/>
              </a:solidFill>
            </a:endParaRPr>
          </a:p>
          <a:p>
            <a:pPr marL="457200" indent="-457200" algn="just">
              <a:buFont typeface="+mj-lt"/>
              <a:buAutoNum type="arabicPeriod"/>
            </a:pPr>
            <a:r>
              <a:rPr lang="en-GB" sz="2800" dirty="0">
                <a:solidFill>
                  <a:srgbClr val="000000"/>
                </a:solidFill>
              </a:rPr>
              <a:t>What is the amount of soil that a </a:t>
            </a:r>
            <a:r>
              <a:rPr lang="en-GB" sz="2800" dirty="0" smtClean="0">
                <a:solidFill>
                  <a:srgbClr val="000000"/>
                </a:solidFill>
              </a:rPr>
              <a:t>snow </a:t>
            </a:r>
            <a:r>
              <a:rPr lang="en-GB" sz="2800" dirty="0">
                <a:solidFill>
                  <a:srgbClr val="000000"/>
                </a:solidFill>
              </a:rPr>
              <a:t>avalanche could transport</a:t>
            </a:r>
            <a:r>
              <a:rPr lang="en-GB" sz="2800" dirty="0" smtClean="0">
                <a:solidFill>
                  <a:srgbClr val="000000"/>
                </a:solidFill>
              </a:rPr>
              <a:t>?</a:t>
            </a:r>
          </a:p>
          <a:p>
            <a:pPr marL="457200" indent="-457200" algn="just">
              <a:buFont typeface="+mj-lt"/>
              <a:buAutoNum type="arabicPeriod"/>
            </a:pPr>
            <a:endParaRPr lang="en-GB" sz="2400" dirty="0">
              <a:solidFill>
                <a:srgbClr val="000000"/>
              </a:solidFill>
            </a:endParaRPr>
          </a:p>
          <a:p>
            <a:pPr marL="457200" indent="-457200" algn="just">
              <a:buFont typeface="+mj-lt"/>
              <a:buAutoNum type="arabicPeriod"/>
            </a:pPr>
            <a:r>
              <a:rPr lang="en-GB" sz="2800" dirty="0">
                <a:solidFill>
                  <a:srgbClr val="000000"/>
                </a:solidFill>
              </a:rPr>
              <a:t>What is the influence </a:t>
            </a:r>
            <a:r>
              <a:rPr lang="en-GB" sz="2800" dirty="0" smtClean="0">
                <a:solidFill>
                  <a:srgbClr val="000000"/>
                </a:solidFill>
              </a:rPr>
              <a:t>that snow movements could exert on soil properties, including C and N availability?</a:t>
            </a:r>
          </a:p>
          <a:p>
            <a:pPr marL="457200" indent="-457200" algn="just">
              <a:buFont typeface="+mj-lt"/>
              <a:buAutoNum type="arabicPeriod"/>
            </a:pPr>
            <a:endParaRPr lang="en-GB" sz="2400" dirty="0">
              <a:solidFill>
                <a:srgbClr val="000000"/>
              </a:solidFill>
            </a:endParaRPr>
          </a:p>
          <a:p>
            <a:pPr marL="457200" indent="-457200" algn="just">
              <a:buFont typeface="+mj-lt"/>
              <a:buAutoNum type="arabicPeriod"/>
            </a:pPr>
            <a:r>
              <a:rPr lang="en-GB" sz="2800" dirty="0" smtClean="0">
                <a:solidFill>
                  <a:srgbClr val="000000"/>
                </a:solidFill>
              </a:rPr>
              <a:t>What </a:t>
            </a:r>
            <a:r>
              <a:rPr lang="en-GB" sz="2800" dirty="0">
                <a:solidFill>
                  <a:srgbClr val="000000"/>
                </a:solidFill>
              </a:rPr>
              <a:t>is </a:t>
            </a:r>
            <a:r>
              <a:rPr lang="en-GB" sz="2800" dirty="0" smtClean="0">
                <a:solidFill>
                  <a:srgbClr val="000000"/>
                </a:solidFill>
              </a:rPr>
              <a:t>the</a:t>
            </a:r>
            <a:r>
              <a:rPr lang="en-GB" sz="2800" dirty="0">
                <a:solidFill>
                  <a:srgbClr val="000000"/>
                </a:solidFill>
              </a:rPr>
              <a:t> </a:t>
            </a:r>
            <a:r>
              <a:rPr lang="en-GB" sz="2800" dirty="0" smtClean="0">
                <a:solidFill>
                  <a:srgbClr val="000000"/>
                </a:solidFill>
              </a:rPr>
              <a:t>contribution of soil </a:t>
            </a:r>
            <a:r>
              <a:rPr lang="en-GB" sz="2800" dirty="0">
                <a:solidFill>
                  <a:srgbClr val="000000"/>
                </a:solidFill>
              </a:rPr>
              <a:t>properties </a:t>
            </a:r>
            <a:r>
              <a:rPr lang="en-GB" sz="2800" dirty="0" smtClean="0">
                <a:solidFill>
                  <a:srgbClr val="000000"/>
                </a:solidFill>
              </a:rPr>
              <a:t>to snow movements?</a:t>
            </a:r>
          </a:p>
        </p:txBody>
      </p:sp>
      <p:pic>
        <p:nvPicPr>
          <p:cNvPr id="5" name="Picture 2" descr="D:\jodel\Immagini\loghi\IPROMO\ln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4015" y="6381328"/>
            <a:ext cx="412628" cy="438418"/>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16"/>
          <p:cNvSpPr/>
          <p:nvPr/>
        </p:nvSpPr>
        <p:spPr>
          <a:xfrm>
            <a:off x="251519" y="4869160"/>
            <a:ext cx="8784977" cy="923330"/>
          </a:xfrm>
          <a:prstGeom prst="rect">
            <a:avLst/>
          </a:prstGeom>
        </p:spPr>
        <p:txBody>
          <a:bodyPr wrap="square">
            <a:spAutoFit/>
          </a:bodyPr>
          <a:lstStyle/>
          <a:p>
            <a:r>
              <a:rPr lang="fr-FR" dirty="0" smtClean="0">
                <a:solidFill>
                  <a:srgbClr val="000000"/>
                </a:solidFill>
              </a:rPr>
              <a:t>EU Project - </a:t>
            </a:r>
            <a:r>
              <a:rPr lang="fr-FR" b="1" dirty="0" smtClean="0">
                <a:solidFill>
                  <a:srgbClr val="000000"/>
                </a:solidFill>
              </a:rPr>
              <a:t>RISKNAT</a:t>
            </a:r>
            <a:r>
              <a:rPr lang="fr-FR" dirty="0" smtClean="0">
                <a:solidFill>
                  <a:srgbClr val="000000"/>
                </a:solidFill>
              </a:rPr>
              <a:t> - </a:t>
            </a:r>
            <a:r>
              <a:rPr lang="it-IT" dirty="0">
                <a:solidFill>
                  <a:srgbClr val="000000"/>
                </a:solidFill>
              </a:rPr>
              <a:t>G</a:t>
            </a:r>
            <a:r>
              <a:rPr lang="it-IT" dirty="0" smtClean="0">
                <a:solidFill>
                  <a:srgbClr val="000000"/>
                </a:solidFill>
              </a:rPr>
              <a:t>estione </a:t>
            </a:r>
            <a:r>
              <a:rPr lang="it-IT" dirty="0">
                <a:solidFill>
                  <a:srgbClr val="000000"/>
                </a:solidFill>
              </a:rPr>
              <a:t>in sicurezza dei territori di montagna transfrontalieri </a:t>
            </a:r>
            <a:endParaRPr lang="fr-FR" b="1" dirty="0" smtClean="0">
              <a:solidFill>
                <a:srgbClr val="000000"/>
              </a:solidFill>
            </a:endParaRPr>
          </a:p>
          <a:p>
            <a:r>
              <a:rPr lang="fr-FR" dirty="0" smtClean="0">
                <a:solidFill>
                  <a:srgbClr val="000000"/>
                </a:solidFill>
              </a:rPr>
              <a:t>EU Project </a:t>
            </a:r>
            <a:r>
              <a:rPr lang="fr-FR" dirty="0">
                <a:solidFill>
                  <a:srgbClr val="000000"/>
                </a:solidFill>
              </a:rPr>
              <a:t>-</a:t>
            </a:r>
            <a:r>
              <a:rPr lang="fr-FR" dirty="0" smtClean="0">
                <a:solidFill>
                  <a:srgbClr val="000000"/>
                </a:solidFill>
              </a:rPr>
              <a:t> </a:t>
            </a:r>
            <a:r>
              <a:rPr lang="fr-FR" b="1" dirty="0">
                <a:solidFill>
                  <a:srgbClr val="000000"/>
                </a:solidFill>
              </a:rPr>
              <a:t>DYNAVAL</a:t>
            </a:r>
            <a:r>
              <a:rPr lang="fr-FR" dirty="0">
                <a:solidFill>
                  <a:srgbClr val="000000"/>
                </a:solidFill>
              </a:rPr>
              <a:t> </a:t>
            </a:r>
            <a:r>
              <a:rPr lang="fr-FR" dirty="0" smtClean="0">
                <a:solidFill>
                  <a:srgbClr val="000000"/>
                </a:solidFill>
              </a:rPr>
              <a:t>- Dynamique </a:t>
            </a:r>
            <a:r>
              <a:rPr lang="fr-FR" dirty="0">
                <a:solidFill>
                  <a:srgbClr val="000000"/>
                </a:solidFill>
              </a:rPr>
              <a:t>des </a:t>
            </a:r>
            <a:r>
              <a:rPr lang="fr-FR" dirty="0" smtClean="0">
                <a:solidFill>
                  <a:srgbClr val="000000"/>
                </a:solidFill>
              </a:rPr>
              <a:t>avalanches</a:t>
            </a:r>
            <a:endParaRPr lang="fr-FR" dirty="0">
              <a:solidFill>
                <a:srgbClr val="000000"/>
              </a:solidFill>
            </a:endParaRPr>
          </a:p>
          <a:p>
            <a:r>
              <a:rPr lang="fr-FR" dirty="0" smtClean="0">
                <a:solidFill>
                  <a:srgbClr val="000000"/>
                </a:solidFill>
              </a:rPr>
              <a:t>EU Project </a:t>
            </a:r>
            <a:r>
              <a:rPr lang="fr-FR" dirty="0">
                <a:solidFill>
                  <a:srgbClr val="000000"/>
                </a:solidFill>
              </a:rPr>
              <a:t>-</a:t>
            </a:r>
            <a:r>
              <a:rPr lang="fr-FR" dirty="0" smtClean="0">
                <a:solidFill>
                  <a:srgbClr val="000000"/>
                </a:solidFill>
              </a:rPr>
              <a:t> </a:t>
            </a:r>
            <a:r>
              <a:rPr lang="fr-FR" b="1" dirty="0">
                <a:solidFill>
                  <a:srgbClr val="000000"/>
                </a:solidFill>
              </a:rPr>
              <a:t>MAP3</a:t>
            </a:r>
            <a:r>
              <a:rPr lang="fr-FR" dirty="0">
                <a:solidFill>
                  <a:srgbClr val="000000"/>
                </a:solidFill>
              </a:rPr>
              <a:t> - Monitoring for the Avalanche </a:t>
            </a:r>
            <a:r>
              <a:rPr lang="fr-FR" dirty="0" err="1">
                <a:solidFill>
                  <a:srgbClr val="000000"/>
                </a:solidFill>
              </a:rPr>
              <a:t>Prevision</a:t>
            </a:r>
            <a:r>
              <a:rPr lang="fr-FR" dirty="0">
                <a:solidFill>
                  <a:srgbClr val="000000"/>
                </a:solidFill>
              </a:rPr>
              <a:t>, </a:t>
            </a:r>
            <a:r>
              <a:rPr lang="fr-FR" dirty="0" err="1">
                <a:solidFill>
                  <a:srgbClr val="000000"/>
                </a:solidFill>
              </a:rPr>
              <a:t>Prediction</a:t>
            </a:r>
            <a:r>
              <a:rPr lang="fr-FR" dirty="0">
                <a:solidFill>
                  <a:srgbClr val="000000"/>
                </a:solidFill>
              </a:rPr>
              <a:t> and Protection</a:t>
            </a:r>
          </a:p>
        </p:txBody>
      </p:sp>
      <p:grpSp>
        <p:nvGrpSpPr>
          <p:cNvPr id="18" name="Group 1434"/>
          <p:cNvGrpSpPr>
            <a:grpSpLocks/>
          </p:cNvGrpSpPr>
          <p:nvPr/>
        </p:nvGrpSpPr>
        <p:grpSpPr bwMode="auto">
          <a:xfrm>
            <a:off x="4345146" y="5833035"/>
            <a:ext cx="3985868" cy="864096"/>
            <a:chOff x="13778" y="62"/>
            <a:chExt cx="5225" cy="1015"/>
          </a:xfrm>
        </p:grpSpPr>
        <p:pic>
          <p:nvPicPr>
            <p:cNvPr id="19" name="Picture 4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78" y="62"/>
              <a:ext cx="1021" cy="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3" descr="FMS_logo alta definizio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002" y="62"/>
              <a:ext cx="1089" cy="99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1424"/>
            <p:cNvGrpSpPr>
              <a:grpSpLocks/>
            </p:cNvGrpSpPr>
            <p:nvPr/>
          </p:nvGrpSpPr>
          <p:grpSpPr bwMode="auto">
            <a:xfrm>
              <a:off x="16294" y="68"/>
              <a:ext cx="2709" cy="1009"/>
              <a:chOff x="5545" y="317"/>
              <a:chExt cx="2903" cy="1055"/>
            </a:xfrm>
          </p:grpSpPr>
          <p:pic>
            <p:nvPicPr>
              <p:cNvPr id="22" name="Picture 142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45" y="317"/>
                <a:ext cx="1497" cy="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42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43" y="329"/>
                <a:ext cx="1905" cy="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24" name="Group 12"/>
          <p:cNvGrpSpPr>
            <a:grpSpLocks noChangeAspect="1"/>
          </p:cNvGrpSpPr>
          <p:nvPr/>
        </p:nvGrpSpPr>
        <p:grpSpPr bwMode="auto">
          <a:xfrm>
            <a:off x="510894" y="6082084"/>
            <a:ext cx="3097212" cy="598488"/>
            <a:chOff x="7599" y="171"/>
            <a:chExt cx="3875" cy="747"/>
          </a:xfrm>
        </p:grpSpPr>
        <p:pic>
          <p:nvPicPr>
            <p:cNvPr id="25" name="Picture 13" descr="FES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8" y="182"/>
              <a:ext cx="816" cy="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4" descr="Logo_ALCOTRA_RGB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3" y="240"/>
              <a:ext cx="1990"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5" descr="logoMinisteroAffariEster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9" y="171"/>
              <a:ext cx="796" cy="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333994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ChangeArrowheads="1"/>
          </p:cNvSpPr>
          <p:nvPr/>
        </p:nvSpPr>
        <p:spPr bwMode="auto">
          <a:xfrm>
            <a:off x="723713" y="765175"/>
            <a:ext cx="27538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4400" b="1" dirty="0">
                <a:solidFill>
                  <a:srgbClr val="000000"/>
                </a:solidFill>
              </a:rPr>
              <a:t>LTER - </a:t>
            </a:r>
            <a:r>
              <a:rPr lang="it-IT" sz="4400" b="1" dirty="0" err="1">
                <a:solidFill>
                  <a:srgbClr val="000000"/>
                </a:solidFill>
              </a:rPr>
              <a:t>Italy</a:t>
            </a:r>
            <a:endParaRPr lang="it-IT" sz="4400" b="1" dirty="0">
              <a:solidFill>
                <a:srgbClr val="000000"/>
              </a:solidFill>
            </a:endParaRPr>
          </a:p>
        </p:txBody>
      </p:sp>
      <p:sp>
        <p:nvSpPr>
          <p:cNvPr id="6147" name="Text Box 6"/>
          <p:cNvSpPr txBox="1">
            <a:spLocks noChangeArrowheads="1"/>
          </p:cNvSpPr>
          <p:nvPr/>
        </p:nvSpPr>
        <p:spPr bwMode="auto">
          <a:xfrm>
            <a:off x="539750" y="188913"/>
            <a:ext cx="8135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sz="1000"/>
              <a:t>2. L’attività di ricerca nella Rete LTER</a:t>
            </a:r>
            <a:endParaRPr lang="it-IT"/>
          </a:p>
        </p:txBody>
      </p:sp>
      <p:sp>
        <p:nvSpPr>
          <p:cNvPr id="6148" name="Rectangle 7"/>
          <p:cNvSpPr>
            <a:spLocks noChangeArrowheads="1"/>
          </p:cNvSpPr>
          <p:nvPr/>
        </p:nvSpPr>
        <p:spPr bwMode="auto">
          <a:xfrm>
            <a:off x="468313" y="4737758"/>
            <a:ext cx="820737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endParaRPr lang="en-US" sz="2400" dirty="0">
              <a:solidFill>
                <a:srgbClr val="E0FF0D"/>
              </a:solidFill>
            </a:endParaRPr>
          </a:p>
          <a:p>
            <a:pPr>
              <a:buFont typeface="Wingdings" pitchFamily="2" charset="2"/>
              <a:buChar char="§"/>
            </a:pPr>
            <a:endParaRPr lang="en-US" dirty="0">
              <a:solidFill>
                <a:srgbClr val="000000"/>
              </a:solidFill>
            </a:endParaRPr>
          </a:p>
          <a:p>
            <a:pPr>
              <a:buFont typeface="Wingdings" pitchFamily="2" charset="2"/>
              <a:buChar char="§"/>
            </a:pPr>
            <a:r>
              <a:rPr lang="en-US" sz="2400" b="1" dirty="0">
                <a:solidFill>
                  <a:srgbClr val="000000"/>
                </a:solidFill>
              </a:rPr>
              <a:t>R</a:t>
            </a:r>
            <a:r>
              <a:rPr lang="en-US" sz="2400" b="1" dirty="0" smtClean="0">
                <a:solidFill>
                  <a:srgbClr val="000000"/>
                </a:solidFill>
              </a:rPr>
              <a:t>esearch </a:t>
            </a:r>
            <a:r>
              <a:rPr lang="en-US" sz="2400" b="1" dirty="0">
                <a:solidFill>
                  <a:srgbClr val="000000"/>
                </a:solidFill>
              </a:rPr>
              <a:t>stations </a:t>
            </a:r>
            <a:r>
              <a:rPr lang="en-US" sz="2400" b="1" dirty="0" smtClean="0">
                <a:solidFill>
                  <a:srgbClr val="000000"/>
                </a:solidFill>
              </a:rPr>
              <a:t>also in Antarctica, K2, and Everest</a:t>
            </a:r>
          </a:p>
          <a:p>
            <a:pPr>
              <a:buFont typeface="Wingdings" pitchFamily="2" charset="2"/>
              <a:buChar char="§"/>
            </a:pPr>
            <a:r>
              <a:rPr lang="en-US" sz="2400" b="1" dirty="0" smtClean="0">
                <a:solidFill>
                  <a:srgbClr val="000000"/>
                </a:solidFill>
              </a:rPr>
              <a:t>Since </a:t>
            </a:r>
            <a:r>
              <a:rPr lang="en-US" sz="2400" b="1" dirty="0">
                <a:solidFill>
                  <a:srgbClr val="000000"/>
                </a:solidFill>
              </a:rPr>
              <a:t>2008: “High elevation sites in the Northwestern Alps” </a:t>
            </a:r>
          </a:p>
          <a:p>
            <a:pPr>
              <a:buFont typeface="Wingdings" pitchFamily="2" charset="2"/>
              <a:buChar char="§"/>
            </a:pPr>
            <a:r>
              <a:rPr lang="en-US" sz="2400" b="1" dirty="0" smtClean="0">
                <a:solidFill>
                  <a:srgbClr val="000000"/>
                </a:solidFill>
              </a:rPr>
              <a:t>NWT LTER helped start those sites</a:t>
            </a:r>
            <a:endParaRPr lang="en-US" sz="2400" dirty="0">
              <a:solidFill>
                <a:srgbClr val="000000"/>
              </a:solidFill>
            </a:endParaRPr>
          </a:p>
        </p:txBody>
      </p:sp>
      <p:pic>
        <p:nvPicPr>
          <p:cNvPr id="614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512" y="26235"/>
            <a:ext cx="4296649" cy="537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10"/>
          <p:cNvSpPr>
            <a:spLocks noChangeArrowheads="1"/>
          </p:cNvSpPr>
          <p:nvPr/>
        </p:nvSpPr>
        <p:spPr bwMode="auto">
          <a:xfrm>
            <a:off x="755650" y="1921130"/>
            <a:ext cx="2217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400" dirty="0" err="1">
                <a:solidFill>
                  <a:srgbClr val="000000"/>
                </a:solidFill>
              </a:rPr>
              <a:t>www.lteritalia.it</a:t>
            </a:r>
            <a:endParaRPr lang="it-IT" sz="2400" dirty="0">
              <a:solidFill>
                <a:srgbClr val="000000"/>
              </a:solidFill>
            </a:endParaRPr>
          </a:p>
        </p:txBody>
      </p:sp>
      <p:sp>
        <p:nvSpPr>
          <p:cNvPr id="2" name="Rectangle 1"/>
          <p:cNvSpPr/>
          <p:nvPr/>
        </p:nvSpPr>
        <p:spPr>
          <a:xfrm>
            <a:off x="755650" y="2679817"/>
            <a:ext cx="1787669" cy="646331"/>
          </a:xfrm>
          <a:prstGeom prst="rect">
            <a:avLst/>
          </a:prstGeom>
        </p:spPr>
        <p:txBody>
          <a:bodyPr wrap="none">
            <a:spAutoFit/>
          </a:bodyPr>
          <a:lstStyle/>
          <a:p>
            <a:pPr>
              <a:buFont typeface="Wingdings" pitchFamily="2" charset="2"/>
              <a:buChar char="§"/>
            </a:pPr>
            <a:r>
              <a:rPr lang="en-US" sz="3600" dirty="0">
                <a:solidFill>
                  <a:srgbClr val="000000"/>
                </a:solidFill>
              </a:rPr>
              <a:t>20 sites</a:t>
            </a:r>
          </a:p>
        </p:txBody>
      </p:sp>
    </p:spTree>
    <p:extLst>
      <p:ext uri="{BB962C8B-B14F-4D97-AF65-F5344CB8AC3E}">
        <p14:creationId xmlns:p14="http://schemas.microsoft.com/office/powerpoint/2010/main" val="3863630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45" y="2284035"/>
            <a:ext cx="8487455" cy="163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744" y="2186156"/>
            <a:ext cx="158115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11" y="3918203"/>
            <a:ext cx="8584769" cy="1585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395536" y="5250956"/>
            <a:ext cx="8280920" cy="1384995"/>
          </a:xfrm>
          <a:prstGeom prst="rect">
            <a:avLst/>
          </a:prstGeom>
          <a:noFill/>
        </p:spPr>
        <p:txBody>
          <a:bodyPr wrap="square" rtlCol="0">
            <a:spAutoFit/>
          </a:bodyPr>
          <a:lstStyle/>
          <a:p>
            <a:endParaRPr lang="it-IT" sz="2800" dirty="0"/>
          </a:p>
          <a:p>
            <a:r>
              <a:rPr lang="it-IT" sz="2800" dirty="0" err="1" smtClean="0"/>
              <a:t>Italian</a:t>
            </a:r>
            <a:r>
              <a:rPr lang="it-IT" sz="2800" dirty="0" smtClean="0"/>
              <a:t> </a:t>
            </a:r>
            <a:r>
              <a:rPr lang="it-IT" sz="2800" dirty="0" err="1" smtClean="0"/>
              <a:t>Environmental</a:t>
            </a:r>
            <a:r>
              <a:rPr lang="it-IT" sz="2800" dirty="0" smtClean="0"/>
              <a:t> </a:t>
            </a:r>
            <a:r>
              <a:rPr lang="it-IT" sz="2800" dirty="0" err="1" smtClean="0"/>
              <a:t>Regional</a:t>
            </a:r>
            <a:r>
              <a:rPr lang="it-IT" sz="2800" dirty="0" smtClean="0"/>
              <a:t> Agency and National </a:t>
            </a:r>
            <a:r>
              <a:rPr lang="it-IT" sz="2800" dirty="0" err="1" smtClean="0"/>
              <a:t>Research</a:t>
            </a:r>
            <a:r>
              <a:rPr lang="it-IT" sz="2800" dirty="0" smtClean="0"/>
              <a:t> </a:t>
            </a:r>
            <a:r>
              <a:rPr lang="it-IT" sz="2800" dirty="0" err="1" smtClean="0"/>
              <a:t>Council</a:t>
            </a:r>
            <a:endParaRPr lang="it-IT" sz="2800" dirty="0"/>
          </a:p>
        </p:txBody>
      </p:sp>
      <p:sp>
        <p:nvSpPr>
          <p:cNvPr id="3" name="Title 2"/>
          <p:cNvSpPr>
            <a:spLocks noGrp="1"/>
          </p:cNvSpPr>
          <p:nvPr>
            <p:ph type="title"/>
          </p:nvPr>
        </p:nvSpPr>
        <p:spPr/>
        <p:txBody>
          <a:bodyPr/>
          <a:lstStyle/>
          <a:p>
            <a:r>
              <a:rPr lang="en-US" dirty="0" smtClean="0"/>
              <a:t>Funding</a:t>
            </a:r>
            <a:endParaRPr lang="en-US" dirty="0"/>
          </a:p>
        </p:txBody>
      </p:sp>
    </p:spTree>
    <p:extLst>
      <p:ext uri="{BB962C8B-B14F-4D97-AF65-F5344CB8AC3E}">
        <p14:creationId xmlns:p14="http://schemas.microsoft.com/office/powerpoint/2010/main" val="23156853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txBox="1">
            <a:spLocks/>
          </p:cNvSpPr>
          <p:nvPr/>
        </p:nvSpPr>
        <p:spPr bwMode="auto">
          <a:xfrm>
            <a:off x="5562600" y="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it-IT" sz="2000" i="1" dirty="0" err="1" smtClean="0">
                <a:solidFill>
                  <a:srgbClr val="000000"/>
                </a:solidFill>
                <a:latin typeface="Calibri" pitchFamily="34" charset="0"/>
              </a:rPr>
              <a:t>Overview</a:t>
            </a:r>
            <a:endParaRPr lang="it-IT" sz="2000" i="1" dirty="0">
              <a:solidFill>
                <a:srgbClr val="000000"/>
              </a:solidFill>
              <a:latin typeface="Calibri" pitchFamily="34" charset="0"/>
            </a:endParaRPr>
          </a:p>
        </p:txBody>
      </p:sp>
      <p:cxnSp>
        <p:nvCxnSpPr>
          <p:cNvPr id="5" name="Connettore 1 4"/>
          <p:cNvCxnSpPr/>
          <p:nvPr/>
        </p:nvCxnSpPr>
        <p:spPr>
          <a:xfrm>
            <a:off x="304800" y="533400"/>
            <a:ext cx="8534400" cy="158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4100" name="CasellaDiTesto 6"/>
          <p:cNvSpPr txBox="1">
            <a:spLocks noChangeArrowheads="1"/>
          </p:cNvSpPr>
          <p:nvPr/>
        </p:nvSpPr>
        <p:spPr bwMode="auto">
          <a:xfrm>
            <a:off x="1981200" y="838200"/>
            <a:ext cx="5181600" cy="584776"/>
          </a:xfrm>
          <a:prstGeom prst="rect">
            <a:avLst/>
          </a:prstGeom>
          <a:noFill/>
          <a:ln w="9525">
            <a:noFill/>
            <a:miter lim="800000"/>
            <a:headEnd/>
            <a:tailEnd/>
          </a:ln>
        </p:spPr>
        <p:txBody>
          <a:bodyPr>
            <a:spAutoFit/>
          </a:bodyPr>
          <a:lstStyle/>
          <a:p>
            <a:pPr algn="ctr">
              <a:defRPr/>
            </a:pPr>
            <a:r>
              <a:rPr lang="en-US" sz="3200" dirty="0">
                <a:solidFill>
                  <a:srgbClr val="000000"/>
                </a:solidFill>
                <a:latin typeface="+mj-lt"/>
                <a:cs typeface="Arial" charset="0"/>
              </a:rPr>
              <a:t>The role </a:t>
            </a:r>
            <a:r>
              <a:rPr lang="en-US" sz="3200" dirty="0" smtClean="0">
                <a:solidFill>
                  <a:srgbClr val="000000"/>
                </a:solidFill>
                <a:latin typeface="+mj-lt"/>
                <a:cs typeface="Arial" charset="0"/>
              </a:rPr>
              <a:t>of </a:t>
            </a:r>
            <a:r>
              <a:rPr lang="en-US" sz="3200" dirty="0">
                <a:solidFill>
                  <a:srgbClr val="000000"/>
                </a:solidFill>
                <a:latin typeface="+mj-lt"/>
                <a:cs typeface="Arial" charset="0"/>
              </a:rPr>
              <a:t>seasonal </a:t>
            </a:r>
            <a:r>
              <a:rPr lang="en-US" sz="3200" dirty="0" smtClean="0">
                <a:solidFill>
                  <a:srgbClr val="000000"/>
                </a:solidFill>
                <a:latin typeface="+mj-lt"/>
                <a:cs typeface="Arial" charset="0"/>
              </a:rPr>
              <a:t>snow</a:t>
            </a:r>
            <a:endParaRPr lang="en-US" sz="3200" dirty="0">
              <a:solidFill>
                <a:srgbClr val="000000"/>
              </a:solidFill>
              <a:latin typeface="+mj-lt"/>
              <a:cs typeface="Arial" charset="0"/>
            </a:endParaRPr>
          </a:p>
        </p:txBody>
      </p:sp>
      <p:sp>
        <p:nvSpPr>
          <p:cNvPr id="4101" name="CasellaDiTesto 7"/>
          <p:cNvSpPr txBox="1">
            <a:spLocks noChangeArrowheads="1"/>
          </p:cNvSpPr>
          <p:nvPr/>
        </p:nvSpPr>
        <p:spPr bwMode="auto">
          <a:xfrm>
            <a:off x="2400300" y="1905000"/>
            <a:ext cx="434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800" dirty="0">
                <a:solidFill>
                  <a:srgbClr val="000000"/>
                </a:solidFill>
              </a:rPr>
              <a:t>Thermal insulator for soil</a:t>
            </a:r>
          </a:p>
        </p:txBody>
      </p:sp>
      <p:sp>
        <p:nvSpPr>
          <p:cNvPr id="4102" name="CasellaDiTesto 8"/>
          <p:cNvSpPr txBox="1">
            <a:spLocks noChangeArrowheads="1"/>
          </p:cNvSpPr>
          <p:nvPr/>
        </p:nvSpPr>
        <p:spPr bwMode="auto">
          <a:xfrm>
            <a:off x="1940379" y="2895600"/>
            <a:ext cx="5314881"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800" dirty="0">
                <a:solidFill>
                  <a:srgbClr val="000000"/>
                </a:solidFill>
              </a:rPr>
              <a:t>Trigger for soil biological activity</a:t>
            </a:r>
          </a:p>
        </p:txBody>
      </p:sp>
      <p:sp>
        <p:nvSpPr>
          <p:cNvPr id="4103" name="CasellaDiTesto 9"/>
          <p:cNvSpPr txBox="1">
            <a:spLocks noChangeArrowheads="1"/>
          </p:cNvSpPr>
          <p:nvPr/>
        </p:nvSpPr>
        <p:spPr bwMode="auto">
          <a:xfrm>
            <a:off x="655638" y="4191000"/>
            <a:ext cx="78486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rPr>
              <a:t>Specific microbial communities, high microbial biomass, significant C and N transformations in soil, emission of CO</a:t>
            </a:r>
            <a:r>
              <a:rPr lang="en-US" sz="2400" baseline="-25000" dirty="0">
                <a:solidFill>
                  <a:srgbClr val="000000"/>
                </a:solidFill>
              </a:rPr>
              <a:t>2</a:t>
            </a:r>
            <a:r>
              <a:rPr lang="en-US" sz="2400" dirty="0">
                <a:solidFill>
                  <a:srgbClr val="000000"/>
                </a:solidFill>
              </a:rPr>
              <a:t> and N</a:t>
            </a:r>
            <a:r>
              <a:rPr lang="en-US" sz="2400" baseline="-25000" dirty="0">
                <a:solidFill>
                  <a:srgbClr val="000000"/>
                </a:solidFill>
              </a:rPr>
              <a:t>2</a:t>
            </a:r>
            <a:r>
              <a:rPr lang="en-US" sz="2400" dirty="0">
                <a:solidFill>
                  <a:srgbClr val="000000"/>
                </a:solidFill>
              </a:rPr>
              <a:t>O</a:t>
            </a:r>
          </a:p>
        </p:txBody>
      </p:sp>
      <p:cxnSp>
        <p:nvCxnSpPr>
          <p:cNvPr id="11" name="Connettore 2 10"/>
          <p:cNvCxnSpPr/>
          <p:nvPr/>
        </p:nvCxnSpPr>
        <p:spPr>
          <a:xfrm rot="5400000">
            <a:off x="4382293" y="2640112"/>
            <a:ext cx="379413"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rot="5400000">
            <a:off x="4229100" y="3695700"/>
            <a:ext cx="685800" cy="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rot="5400000">
            <a:off x="4382293" y="1637507"/>
            <a:ext cx="379413"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CasellaDiTesto 7"/>
          <p:cNvSpPr txBox="1">
            <a:spLocks noChangeArrowheads="1"/>
          </p:cNvSpPr>
          <p:nvPr/>
        </p:nvSpPr>
        <p:spPr bwMode="auto">
          <a:xfrm>
            <a:off x="457200" y="5370015"/>
            <a:ext cx="8305800" cy="1384995"/>
          </a:xfrm>
          <a:prstGeom prst="rect">
            <a:avLst/>
          </a:prstGeom>
          <a:noFill/>
          <a:ln w="9525">
            <a:noFill/>
            <a:miter lim="800000"/>
            <a:headEnd/>
            <a:tailEnd/>
          </a:ln>
        </p:spPr>
        <p:txBody>
          <a:bodyPr>
            <a:spAutoFit/>
          </a:bodyPr>
          <a:lstStyle/>
          <a:p>
            <a:pPr algn="ctr">
              <a:defRPr/>
            </a:pPr>
            <a:r>
              <a:rPr lang="en-US" sz="2800" dirty="0" smtClean="0">
                <a:solidFill>
                  <a:srgbClr val="000000"/>
                </a:solidFill>
                <a:latin typeface="+mj-lt"/>
                <a:cs typeface="Arial" charset="0"/>
              </a:rPr>
              <a:t>What </a:t>
            </a:r>
            <a:r>
              <a:rPr lang="en-US" sz="2800" dirty="0">
                <a:solidFill>
                  <a:srgbClr val="000000"/>
                </a:solidFill>
                <a:latin typeface="+mj-lt"/>
                <a:cs typeface="Arial" charset="0"/>
              </a:rPr>
              <a:t>are the main processes involving soil C and N? </a:t>
            </a:r>
          </a:p>
          <a:p>
            <a:pPr algn="ctr">
              <a:defRPr/>
            </a:pPr>
            <a:r>
              <a:rPr lang="en-US" sz="2800" dirty="0">
                <a:solidFill>
                  <a:srgbClr val="000000"/>
                </a:solidFill>
                <a:latin typeface="+mj-lt"/>
                <a:cs typeface="Arial" charset="0"/>
              </a:rPr>
              <a:t>What is the magnitude of pools and fluxes? </a:t>
            </a:r>
          </a:p>
          <a:p>
            <a:pPr algn="ctr">
              <a:defRPr/>
            </a:pPr>
            <a:r>
              <a:rPr lang="en-US" sz="2800" dirty="0">
                <a:solidFill>
                  <a:srgbClr val="000000"/>
                </a:solidFill>
                <a:latin typeface="+mj-lt"/>
                <a:cs typeface="Arial" charset="0"/>
              </a:rPr>
              <a:t>What parameters control such fluxes? </a:t>
            </a:r>
          </a:p>
        </p:txBody>
      </p:sp>
    </p:spTree>
    <p:custDataLst>
      <p:tags r:id="rId1"/>
    </p:custDataLst>
    <p:extLst>
      <p:ext uri="{BB962C8B-B14F-4D97-AF65-F5344CB8AC3E}">
        <p14:creationId xmlns:p14="http://schemas.microsoft.com/office/powerpoint/2010/main" val="2305392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ppt_x"/>
                                          </p:val>
                                        </p:tav>
                                        <p:tav tm="100000">
                                          <p:val>
                                            <p:strVal val="#ppt_x"/>
                                          </p:val>
                                        </p:tav>
                                      </p:tavLst>
                                    </p:anim>
                                    <p:anim calcmode="lin" valueType="num">
                                      <p:cBhvr additive="base">
                                        <p:cTn id="12" dur="500" fill="hold"/>
                                        <p:tgtEl>
                                          <p:spTgt spid="41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03"/>
                                        </p:tgtEl>
                                        <p:attrNameLst>
                                          <p:attrName>style.visibility</p:attrName>
                                        </p:attrNameLst>
                                      </p:cBhvr>
                                      <p:to>
                                        <p:strVal val="visible"/>
                                      </p:to>
                                    </p:set>
                                    <p:anim calcmode="lin" valueType="num">
                                      <p:cBhvr additive="base">
                                        <p:cTn id="15" dur="500" fill="hold"/>
                                        <p:tgtEl>
                                          <p:spTgt spid="4103"/>
                                        </p:tgtEl>
                                        <p:attrNameLst>
                                          <p:attrName>ppt_x</p:attrName>
                                        </p:attrNameLst>
                                      </p:cBhvr>
                                      <p:tavLst>
                                        <p:tav tm="0">
                                          <p:val>
                                            <p:strVal val="#ppt_x"/>
                                          </p:val>
                                        </p:tav>
                                        <p:tav tm="100000">
                                          <p:val>
                                            <p:strVal val="#ppt_x"/>
                                          </p:val>
                                        </p:tav>
                                      </p:tavLst>
                                    </p:anim>
                                    <p:anim calcmode="lin" valueType="num">
                                      <p:cBhvr additive="base">
                                        <p:cTn id="16"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P spid="4102" grpId="0" animBg="1"/>
      <p:bldP spid="410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jodel\Progetti di ricerca\Carotaggio Colle Gnifetti\Foto Roberto\Carotaggi_Colle_Gnifetti_2011_Jpg\Carotaggi_Colle_Gnifetti_2011_7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3325" y="-342001"/>
            <a:ext cx="9980067" cy="75969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39535" y="192433"/>
            <a:ext cx="6294912" cy="1077218"/>
          </a:xfrm>
          <a:prstGeom prst="rect">
            <a:avLst/>
          </a:prstGeom>
          <a:solidFill>
            <a:srgbClr val="FFFFFF"/>
          </a:solidFill>
        </p:spPr>
        <p:txBody>
          <a:bodyPr wrap="none" rtlCol="0">
            <a:spAutoFit/>
          </a:bodyPr>
          <a:lstStyle/>
          <a:p>
            <a:r>
              <a:rPr lang="en-US" sz="3200" dirty="0" err="1" smtClean="0"/>
              <a:t>Snowpit</a:t>
            </a:r>
            <a:r>
              <a:rPr lang="en-US" sz="3200" dirty="0" smtClean="0"/>
              <a:t> near summit of Monte Rosa</a:t>
            </a:r>
          </a:p>
          <a:p>
            <a:r>
              <a:rPr lang="en-US" sz="3200" dirty="0" smtClean="0"/>
              <a:t>Mountain hut in background</a:t>
            </a:r>
            <a:endParaRPr lang="en-US" sz="3200" dirty="0"/>
          </a:p>
        </p:txBody>
      </p:sp>
    </p:spTree>
    <p:extLst>
      <p:ext uri="{BB962C8B-B14F-4D97-AF65-F5344CB8AC3E}">
        <p14:creationId xmlns:p14="http://schemas.microsoft.com/office/powerpoint/2010/main" val="4168823142"/>
      </p:ext>
    </p:extLst>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30.4|11.7|56.8"/>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iel">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703638" rtl="0" eaLnBrk="1" fontAlgn="base" latinLnBrk="0" hangingPunct="1">
          <a:lnSpc>
            <a:spcPct val="100000"/>
          </a:lnSpc>
          <a:spcBef>
            <a:spcPct val="0"/>
          </a:spcBef>
          <a:spcAft>
            <a:spcPct val="0"/>
          </a:spcAft>
          <a:buClrTx/>
          <a:buSzTx/>
          <a:buFontTx/>
          <a:buNone/>
          <a:tabLst/>
          <a:defRPr kumimoji="0" lang="en-US" sz="73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703638" rtl="0" eaLnBrk="1" fontAlgn="base" latinLnBrk="0" hangingPunct="1">
          <a:lnSpc>
            <a:spcPct val="100000"/>
          </a:lnSpc>
          <a:spcBef>
            <a:spcPct val="0"/>
          </a:spcBef>
          <a:spcAft>
            <a:spcPct val="0"/>
          </a:spcAft>
          <a:buClrTx/>
          <a:buSzTx/>
          <a:buFontTx/>
          <a:buNone/>
          <a:tabLst/>
          <a:defRPr kumimoji="0" lang="en-US" sz="73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1774</TotalTime>
  <Words>3114</Words>
  <Application>Microsoft Macintosh PowerPoint</Application>
  <PresentationFormat>On-screen Show (4:3)</PresentationFormat>
  <Paragraphs>329</Paragraphs>
  <Slides>56</Slides>
  <Notes>12</Notes>
  <HiddenSlides>0</HiddenSlides>
  <MMClips>0</MMClips>
  <ScaleCrop>false</ScaleCrop>
  <HeadingPairs>
    <vt:vector size="4" baseType="variant">
      <vt:variant>
        <vt:lpstr>Theme</vt:lpstr>
      </vt:variant>
      <vt:variant>
        <vt:i4>3</vt:i4>
      </vt:variant>
      <vt:variant>
        <vt:lpstr>Slide Titles</vt:lpstr>
      </vt:variant>
      <vt:variant>
        <vt:i4>56</vt:i4>
      </vt:variant>
    </vt:vector>
  </HeadingPairs>
  <TitlesOfParts>
    <vt:vector size="59" baseType="lpstr">
      <vt:lpstr>Office Theme</vt:lpstr>
      <vt:lpstr>Oriel</vt:lpstr>
      <vt:lpstr>Default Design</vt:lpstr>
      <vt:lpstr>PowerPoint Presentation</vt:lpstr>
      <vt:lpstr>LTER Mountain Initiative: Resilience and Sustainability of Complex Mountain Landscapes </vt:lpstr>
      <vt:lpstr>Overview</vt:lpstr>
      <vt:lpstr>PowerPoint Presentation</vt:lpstr>
      <vt:lpstr>ILTER Sites</vt:lpstr>
      <vt:lpstr>PowerPoint Presentation</vt:lpstr>
      <vt:lpstr>Funding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Indren Glacier and OM: Italian LTER</vt:lpstr>
      <vt:lpstr>Cryoconite holes in Italy</vt:lpstr>
      <vt:lpstr>PowerPoint Presentation</vt:lpstr>
      <vt:lpstr>PowerPoint Presentation</vt:lpstr>
      <vt:lpstr>PowerPoint Presentation</vt:lpstr>
      <vt:lpstr>PowerPoint Presentation</vt:lpstr>
      <vt:lpstr>Italian-Americans in Khumbu, 2012</vt:lpstr>
      <vt:lpstr>PowerPoint Presentation</vt:lpstr>
      <vt:lpstr>PowerPoint Presentation</vt:lpstr>
      <vt:lpstr>PowerPoint Presentation</vt:lpstr>
      <vt:lpstr>How Nepal Research Started: Joint LTER-OISE Workshop</vt:lpstr>
      <vt:lpstr>Partnerships for Enhanced Engagement in Research (PEER) Science</vt:lpstr>
      <vt:lpstr>Establishing a collaborative assessment of the impacts of climate change on the hydrological regime of the Langtang River Basin, central Nepal,</vt:lpstr>
      <vt:lpstr>PowerPoint Presentation</vt:lpstr>
      <vt:lpstr>Love to use the 5-year CHARIS project as the basis for long-term research in High Asia</vt:lpstr>
      <vt:lpstr>A High mountain LTER Network </vt:lpstr>
      <vt:lpstr>The Diversity of Mountains (Environmental Contrasts / Gradients)  – the need for a  network of sites</vt:lpstr>
      <vt:lpstr>PowerPoint Presentation</vt:lpstr>
      <vt:lpstr>LTERs in the Alpine and their influence on biodiversity research</vt:lpstr>
      <vt:lpstr>Global Network of alpine LTER sites</vt:lpstr>
      <vt:lpstr> Workshop at ASM 2012 (LTER, ILTER, Mountain LTER, and the CLM RCN)http://asm2012.lternet.edu/working-groups/resilience-and-sustainability-complex-mountain-landscapes  </vt:lpstr>
      <vt:lpstr>PowerPoint Presentation</vt:lpstr>
      <vt:lpstr>Next steps</vt:lpstr>
      <vt:lpstr>PowerPoint Presentation</vt:lpstr>
      <vt:lpstr>What are the spatial attributes of mountains?</vt:lpstr>
      <vt:lpstr>Parameters</vt:lpstr>
      <vt:lpstr>PowerPoint Presentation</vt:lpstr>
      <vt:lpstr>PowerPoint Presentation</vt:lpstr>
      <vt:lpstr>Next steps</vt:lpstr>
      <vt:lpstr>PowerPoint Presentation</vt:lpstr>
      <vt:lpstr>Expected Changes In Connectivity Among Elevation Zones and Disturbance Regimes Related To Climate And Land Use Change</vt:lpstr>
      <vt:lpstr>PowerPoint Presentation</vt:lpstr>
      <vt:lpstr>PowerPoint Presentation</vt:lpstr>
      <vt:lpstr>PowerPoint Presentation</vt:lpstr>
      <vt:lpstr>PowerPoint Presentation</vt:lpstr>
    </vt:vector>
  </TitlesOfParts>
  <Company>University of Colorado at Boulder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 and Sustainability of Complex Mountain Landscapes </dc:title>
  <dc:creator>Patrick Bourgeron</dc:creator>
  <cp:lastModifiedBy>Mark Williams</cp:lastModifiedBy>
  <cp:revision>140</cp:revision>
  <dcterms:created xsi:type="dcterms:W3CDTF">2012-09-11T19:51:31Z</dcterms:created>
  <dcterms:modified xsi:type="dcterms:W3CDTF">2013-02-27T21:47:45Z</dcterms:modified>
</cp:coreProperties>
</file>