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74" r:id="rId3"/>
    <p:sldId id="275" r:id="rId4"/>
    <p:sldId id="276" r:id="rId5"/>
    <p:sldId id="257" r:id="rId6"/>
    <p:sldId id="261" r:id="rId7"/>
    <p:sldId id="262" r:id="rId8"/>
    <p:sldId id="263" r:id="rId9"/>
    <p:sldId id="268" r:id="rId10"/>
    <p:sldId id="269" r:id="rId11"/>
    <p:sldId id="270" r:id="rId12"/>
    <p:sldId id="271" r:id="rId13"/>
    <p:sldId id="272" r:id="rId14"/>
    <p:sldId id="273"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3" autoAdjust="0"/>
    <p:restoredTop sz="94660"/>
  </p:normalViewPr>
  <p:slideViewPr>
    <p:cSldViewPr snapToGrid="0">
      <p:cViewPr varScale="1">
        <p:scale>
          <a:sx n="81" d="100"/>
          <a:sy n="81" d="100"/>
        </p:scale>
        <p:origin x="200" y="1872"/>
      </p:cViewPr>
      <p:guideLst/>
    </p:cSldViewPr>
  </p:slideViewPr>
  <p:notesTextViewPr>
    <p:cViewPr>
      <p:scale>
        <a:sx n="1" d="1"/>
        <a:sy n="1" d="1"/>
      </p:scale>
      <p:origin x="0" y="0"/>
    </p:cViewPr>
  </p:notesTextViewPr>
  <p:sorterViewPr>
    <p:cViewPr varScale="1">
      <p:scale>
        <a:sx n="100" d="100"/>
        <a:sy n="100" d="100"/>
      </p:scale>
      <p:origin x="0" y="-69"/>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699D3-7501-4B3C-9008-30405FE6D1A2}" type="datetimeFigureOut">
              <a:rPr lang="en-US" smtClean="0"/>
              <a:t>3/16/17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D031F-19C2-4710-9D27-0F4509014006}" type="slidenum">
              <a:rPr lang="en-US" smtClean="0"/>
              <a:t>‹#›</a:t>
            </a:fld>
            <a:endParaRPr lang="en-US"/>
          </a:p>
        </p:txBody>
      </p:sp>
    </p:spTree>
    <p:extLst>
      <p:ext uri="{BB962C8B-B14F-4D97-AF65-F5344CB8AC3E}">
        <p14:creationId xmlns:p14="http://schemas.microsoft.com/office/powerpoint/2010/main" val="229152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link.springer.com/article/10.1007/s10021-012-9589-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AA3C5-DAA3-EB42-B7EE-FA7AD54CDF1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0143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4A751B-E81F-4AB9-BB38-2930F3CECCD0}" type="slidenum">
              <a:rPr lang="en-US" altLang="en-US">
                <a:solidFill>
                  <a:srgbClr val="000000"/>
                </a:solidFill>
                <a:latin typeface="Calibri" panose="020F0502020204030204" pitchFamily="34" charset="0"/>
              </a:rPr>
              <a:pPr eaLnBrk="1" hangingPunct="1"/>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5577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8A1FF4B9-D418-4E2F-88A8-54C40BB7C565}" type="slidenum">
              <a:rPr lang="en-US" altLang="en-US" sz="1200"/>
              <a:pPr/>
              <a:t>13</a:t>
            </a:fld>
            <a:endParaRPr lang="en-US" altLang="en-US" sz="1200"/>
          </a:p>
        </p:txBody>
      </p:sp>
      <p:sp>
        <p:nvSpPr>
          <p:cNvPr id="40963" name="Rectangle 2"/>
          <p:cNvSpPr>
            <a:spLocks noGrp="1" noRot="1" noChangeAspect="1" noChangeArrowheads="1" noTextEdit="1"/>
          </p:cNvSpPr>
          <p:nvPr>
            <p:ph type="sldImg"/>
          </p:nvPr>
        </p:nvSpPr>
        <p:spPr>
          <a:xfrm>
            <a:off x="396875" y="692150"/>
            <a:ext cx="6142038" cy="3455988"/>
          </a:xfrm>
          <a:ln/>
        </p:spPr>
      </p:sp>
      <p:sp>
        <p:nvSpPr>
          <p:cNvPr id="40964" name="Rectangle 3"/>
          <p:cNvSpPr>
            <a:spLocks noGrp="1" noChangeArrowheads="1"/>
          </p:cNvSpPr>
          <p:nvPr>
            <p:ph type="body" idx="1"/>
          </p:nvPr>
        </p:nvSpPr>
        <p:spPr>
          <a:xfrm>
            <a:off x="923925" y="4378325"/>
            <a:ext cx="508635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9085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172801D9-0777-4D35-B917-E0B78869C4C7}" type="slidenum">
              <a:rPr lang="en-US" altLang="en-US" sz="1200">
                <a:solidFill>
                  <a:srgbClr val="000000"/>
                </a:solidFill>
              </a:rPr>
              <a:pPr/>
              <a:t>4</a:t>
            </a:fld>
            <a:endParaRPr lang="en-US" altLang="en-US" sz="1200">
              <a:solidFill>
                <a:srgbClr val="000000"/>
              </a:solidFill>
            </a:endParaRPr>
          </a:p>
        </p:txBody>
      </p:sp>
      <p:sp>
        <p:nvSpPr>
          <p:cNvPr id="27651" name="Rectangle 2"/>
          <p:cNvSpPr>
            <a:spLocks noGrp="1" noRot="1" noChangeAspect="1" noChangeArrowheads="1" noTextEdit="1"/>
          </p:cNvSpPr>
          <p:nvPr>
            <p:ph type="sldImg"/>
          </p:nvPr>
        </p:nvSpPr>
        <p:spPr>
          <a:xfrm>
            <a:off x="396875" y="692150"/>
            <a:ext cx="6142038" cy="3455988"/>
          </a:xfrm>
          <a:ln/>
        </p:spPr>
      </p:sp>
      <p:sp>
        <p:nvSpPr>
          <p:cNvPr id="27652" name="Rectangle 3"/>
          <p:cNvSpPr>
            <a:spLocks noGrp="1" noChangeArrowheads="1"/>
          </p:cNvSpPr>
          <p:nvPr>
            <p:ph type="body" idx="1"/>
          </p:nvPr>
        </p:nvSpPr>
        <p:spPr>
          <a:xfrm>
            <a:off x="923925" y="4378325"/>
            <a:ext cx="508635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7012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B08773F5-5C36-4C6B-8F16-EC50438CD37F}" type="slidenum">
              <a:rPr lang="en-US" altLang="en-US" sz="1200"/>
              <a:pPr/>
              <a:t>5</a:t>
            </a:fld>
            <a:endParaRPr lang="en-US" altLang="en-US" sz="1200"/>
          </a:p>
        </p:txBody>
      </p:sp>
    </p:spTree>
    <p:extLst>
      <p:ext uri="{BB962C8B-B14F-4D97-AF65-F5344CB8AC3E}">
        <p14:creationId xmlns:p14="http://schemas.microsoft.com/office/powerpoint/2010/main" val="108637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077E273E-FACF-4B66-BCA4-F970D27C8CF1}" type="slidenum">
              <a:rPr lang="en-US" altLang="en-US" sz="1200"/>
              <a:pPr/>
              <a:t>6</a:t>
            </a:fld>
            <a:endParaRPr lang="en-US" altLang="en-US" sz="1200"/>
          </a:p>
        </p:txBody>
      </p:sp>
    </p:spTree>
    <p:extLst>
      <p:ext uri="{BB962C8B-B14F-4D97-AF65-F5344CB8AC3E}">
        <p14:creationId xmlns:p14="http://schemas.microsoft.com/office/powerpoint/2010/main" val="290845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65A0D256-65AA-4B51-A2F5-13C282495111}" type="slidenum">
              <a:rPr lang="en-US" altLang="en-US" sz="1200"/>
              <a:pPr/>
              <a:t>7</a:t>
            </a:fld>
            <a:endParaRPr lang="en-US" altLang="en-US" sz="1200"/>
          </a:p>
        </p:txBody>
      </p:sp>
      <p:sp>
        <p:nvSpPr>
          <p:cNvPr id="33795" name="Rectangle 2"/>
          <p:cNvSpPr>
            <a:spLocks noGrp="1" noRot="1" noChangeAspect="1" noChangeArrowheads="1" noTextEdit="1"/>
          </p:cNvSpPr>
          <p:nvPr>
            <p:ph type="sldImg"/>
          </p:nvPr>
        </p:nvSpPr>
        <p:spPr>
          <a:xfrm>
            <a:off x="396875" y="692150"/>
            <a:ext cx="6142038" cy="3455988"/>
          </a:xfrm>
          <a:ln/>
        </p:spPr>
      </p:sp>
      <p:sp>
        <p:nvSpPr>
          <p:cNvPr id="33796" name="Rectangle 3"/>
          <p:cNvSpPr>
            <a:spLocks noGrp="1" noChangeArrowheads="1"/>
          </p:cNvSpPr>
          <p:nvPr>
            <p:ph type="body" idx="1"/>
          </p:nvPr>
        </p:nvSpPr>
        <p:spPr>
          <a:xfrm>
            <a:off x="923925" y="4378325"/>
            <a:ext cx="508635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8766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711FF7-CF81-4E68-B2E5-96CACB7B6989}"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384175" y="685800"/>
            <a:ext cx="6091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8312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51861B-90CB-481A-B435-072946E043F8}"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07220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dirty="0" smtClean="0"/>
              <a:t>The original question posed in this study was whether 3 years of post-cutting herbicide treatment affected resilience—defined here as the trajectory of </a:t>
            </a:r>
            <a:r>
              <a:rPr lang="en-US" dirty="0" err="1" smtClean="0"/>
              <a:t>regrowth</a:t>
            </a:r>
            <a:r>
              <a:rPr lang="en-US" dirty="0" smtClean="0"/>
              <a:t> as expressed by ANPP and biomass accumulation. There can be no question that those treatments reduced the fertility of the site with respect to nitrogen and major base </a:t>
            </a:r>
            <a:r>
              <a:rPr lang="en-US" dirty="0" err="1" smtClean="0"/>
              <a:t>cations</a:t>
            </a:r>
            <a:r>
              <a:rPr lang="en-US" dirty="0" smtClean="0"/>
              <a:t> (Likens and others </a:t>
            </a:r>
            <a:r>
              <a:rPr lang="en-US" u="sng" dirty="0" smtClean="0">
                <a:hlinkClick r:id="rId3" tooltip="View reference"/>
              </a:rPr>
              <a:t>1978</a:t>
            </a:r>
            <a:r>
              <a:rPr lang="en-US" dirty="0" smtClean="0"/>
              <a:t>). Our data show that densities of pin cherry, the primary early </a:t>
            </a:r>
            <a:r>
              <a:rPr lang="en-US" dirty="0" err="1" smtClean="0"/>
              <a:t>successional</a:t>
            </a:r>
            <a:r>
              <a:rPr lang="en-US" dirty="0" smtClean="0"/>
              <a:t>, woody species were initially lower than recorded in comparator, clear-cut sites in the region, but that these differences became increasingly smaller by the 31st year of recovery. Evidence suggests that sprouting was reduced by the herbicide treatment. We conclude that the herbicide treatment did diminish the three primary ingredients for promoting rapid growth: site fertility, sprouting, and pin cherry establishment.</a:t>
            </a:r>
          </a:p>
          <a:p>
            <a:pPr>
              <a:defRPr/>
            </a:pPr>
            <a:r>
              <a:rPr lang="en-US" dirty="0" smtClean="0"/>
              <a:t>ANPP was initially lower than found in comparator sites but within a decade, it fell within their range of variation. Thus, treatment effects on resilience as measured by ANPP were temporary and slight. Biomass accumulation for the lower, more fertile third of the watershed was indistinguishable from that of comparator sites, but the middle and upper two-thirds of the watershed appeared to increasingly lag by the 20th year. This lag may be exaggerated in that some comparator sites may not have been on terrain as steep and rocky as the upper two-thirds of W2. Furthermore, this apparent lag cannot be justified in terms of comparator data for lack of sufficient comparisons. A lag is more strongly suggested on the basis of a biomass accumulation trajectory formed by many young sites and a few sites older than W2. The herbicide treatment definitely influenced watershed-ecosystem resilience in the early years of recovery, but the reduction was relatively slight by 20 years and more detailed assessment is conditional to time of </a:t>
            </a:r>
            <a:r>
              <a:rPr lang="en-US" dirty="0" err="1" smtClean="0"/>
              <a:t>regrowth</a:t>
            </a:r>
            <a:r>
              <a:rPr lang="en-US" dirty="0" smtClean="0"/>
              <a:t> and place on the watershed landscape.</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7024BA-3106-44DC-9FE8-F4DEDCF3A39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60439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A935E-A7F4-4A98-AAF1-8729EAE96DEE}"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1243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E6A6B57F-7F27-4484-B140-19883A37762B}"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132343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9C05009C-8FA4-4783-800D-CD8BF5A64C3A}"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423321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4009B699-38B9-4A5F-B2CA-FEC91A190E16}"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40218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4963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62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33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31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05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677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17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7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4CB038D0-F67B-41D7-84D0-E50A1C86D378}"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2647340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761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93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20A9C-E64D-BD4B-A32B-03045321C667}" type="datetimeFigureOut">
              <a:rPr lang="en-US" smtClean="0">
                <a:solidFill>
                  <a:prstClr val="black">
                    <a:tint val="75000"/>
                  </a:prstClr>
                </a:solidFill>
              </a:rPr>
              <a:pPr/>
              <a:t>3/16/17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A68760-7E5A-7F40-A75C-C07C5B7567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7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B3A63CEE-9763-4DD7-87F0-AF709F43F67F}"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406433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7" name="Rectangle 6"/>
          <p:cNvSpPr>
            <a:spLocks noGrp="1" noChangeArrowheads="1"/>
          </p:cNvSpPr>
          <p:nvPr>
            <p:ph type="sldNum" sz="quarter" idx="12"/>
          </p:nvPr>
        </p:nvSpPr>
        <p:spPr>
          <a:ln/>
        </p:spPr>
        <p:txBody>
          <a:bodyPr/>
          <a:lstStyle>
            <a:lvl1pPr>
              <a:defRPr/>
            </a:lvl1pPr>
          </a:lstStyle>
          <a:p>
            <a:fld id="{134F9DE8-0516-4538-8AA9-8F955829614A}"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378244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9" name="Rectangle 6"/>
          <p:cNvSpPr>
            <a:spLocks noGrp="1" noChangeArrowheads="1"/>
          </p:cNvSpPr>
          <p:nvPr>
            <p:ph type="sldNum" sz="quarter" idx="12"/>
          </p:nvPr>
        </p:nvSpPr>
        <p:spPr>
          <a:ln/>
        </p:spPr>
        <p:txBody>
          <a:bodyPr/>
          <a:lstStyle>
            <a:lvl1pPr>
              <a:defRPr/>
            </a:lvl1pPr>
          </a:lstStyle>
          <a:p>
            <a:fld id="{F722B055-C9F2-4A7F-90BF-C0CD3DF70247}"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120336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5" name="Rectangle 6"/>
          <p:cNvSpPr>
            <a:spLocks noGrp="1" noChangeArrowheads="1"/>
          </p:cNvSpPr>
          <p:nvPr>
            <p:ph type="sldNum" sz="quarter" idx="12"/>
          </p:nvPr>
        </p:nvSpPr>
        <p:spPr>
          <a:ln/>
        </p:spPr>
        <p:txBody>
          <a:bodyPr/>
          <a:lstStyle>
            <a:lvl1pPr>
              <a:defRPr/>
            </a:lvl1pPr>
          </a:lstStyle>
          <a:p>
            <a:fld id="{16B2B139-EF81-4CFA-98EF-5B064D8C2303}"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162838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4" name="Rectangle 6"/>
          <p:cNvSpPr>
            <a:spLocks noGrp="1" noChangeArrowheads="1"/>
          </p:cNvSpPr>
          <p:nvPr>
            <p:ph type="sldNum" sz="quarter" idx="12"/>
          </p:nvPr>
        </p:nvSpPr>
        <p:spPr>
          <a:ln/>
        </p:spPr>
        <p:txBody>
          <a:bodyPr/>
          <a:lstStyle>
            <a:lvl1pPr>
              <a:defRPr/>
            </a:lvl1pPr>
          </a:lstStyle>
          <a:p>
            <a:fld id="{C5837876-F9BD-4E16-AAFC-8F76082DA5EE}"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32828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7" name="Rectangle 6"/>
          <p:cNvSpPr>
            <a:spLocks noGrp="1" noChangeArrowheads="1"/>
          </p:cNvSpPr>
          <p:nvPr>
            <p:ph type="sldNum" sz="quarter" idx="12"/>
          </p:nvPr>
        </p:nvSpPr>
        <p:spPr>
          <a:ln/>
        </p:spPr>
        <p:txBody>
          <a:bodyPr/>
          <a:lstStyle>
            <a:lvl1pPr>
              <a:defRPr/>
            </a:lvl1pPr>
          </a:lstStyle>
          <a:p>
            <a:fld id="{BC3B76CF-0161-45C2-A915-9F4C0A5F1561}"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130072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CC"/>
              </a:solidFill>
            </a:endParaRPr>
          </a:p>
        </p:txBody>
      </p:sp>
      <p:sp>
        <p:nvSpPr>
          <p:cNvPr id="7" name="Rectangle 6"/>
          <p:cNvSpPr>
            <a:spLocks noGrp="1" noChangeArrowheads="1"/>
          </p:cNvSpPr>
          <p:nvPr>
            <p:ph type="sldNum" sz="quarter" idx="12"/>
          </p:nvPr>
        </p:nvSpPr>
        <p:spPr>
          <a:ln/>
        </p:spPr>
        <p:txBody>
          <a:bodyPr/>
          <a:lstStyle>
            <a:lvl1pPr>
              <a:defRPr/>
            </a:lvl1pPr>
          </a:lstStyle>
          <a:p>
            <a:fld id="{31F033D3-1FAB-4A05-BA03-C667442F8A78}" type="slidenum">
              <a:rPr lang="en-US" altLang="en-US">
                <a:solidFill>
                  <a:srgbClr val="0033CC"/>
                </a:solidFill>
              </a:rPr>
              <a:pPr/>
              <a:t>‹#›</a:t>
            </a:fld>
            <a:endParaRPr lang="en-US" altLang="en-US">
              <a:solidFill>
                <a:srgbClr val="0033CC"/>
              </a:solidFill>
            </a:endParaRPr>
          </a:p>
        </p:txBody>
      </p:sp>
    </p:spTree>
    <p:extLst>
      <p:ext uri="{BB962C8B-B14F-4D97-AF65-F5344CB8AC3E}">
        <p14:creationId xmlns:p14="http://schemas.microsoft.com/office/powerpoint/2010/main" val="1510148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defRPr/>
            </a:pPr>
            <a:endParaRPr lang="en-US">
              <a:solidFill>
                <a:srgbClr val="0033CC"/>
              </a:solidFill>
            </a:endParaRPr>
          </a:p>
        </p:txBody>
      </p:sp>
      <p:sp>
        <p:nvSpPr>
          <p:cNvPr id="1085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endParaRPr lang="en-US">
              <a:solidFill>
                <a:srgbClr val="0033CC"/>
              </a:solidFill>
            </a:endParaRPr>
          </a:p>
        </p:txBody>
      </p:sp>
      <p:sp>
        <p:nvSpPr>
          <p:cNvPr id="10855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eaLnBrk="0" fontAlgn="base" hangingPunct="0">
              <a:spcBef>
                <a:spcPct val="0"/>
              </a:spcBef>
              <a:spcAft>
                <a:spcPct val="0"/>
              </a:spcAft>
            </a:pPr>
            <a:fld id="{A14692B2-0EAB-4075-B405-170F1B51407B}" type="slidenum">
              <a:rPr lang="en-US" altLang="en-US">
                <a:solidFill>
                  <a:srgbClr val="0033CC"/>
                </a:solidFill>
              </a:rPr>
              <a:pPr eaLnBrk="0" fontAlgn="base" hangingPunct="0">
                <a:spcBef>
                  <a:spcPct val="0"/>
                </a:spcBef>
                <a:spcAft>
                  <a:spcPct val="0"/>
                </a:spcAft>
              </a:pPr>
              <a:t>‹#›</a:t>
            </a:fld>
            <a:endParaRPr lang="en-US" altLang="en-US">
              <a:solidFill>
                <a:srgbClr val="0033CC"/>
              </a:solidFill>
            </a:endParaRPr>
          </a:p>
        </p:txBody>
      </p:sp>
    </p:spTree>
    <p:extLst>
      <p:ext uri="{BB962C8B-B14F-4D97-AF65-F5344CB8AC3E}">
        <p14:creationId xmlns:p14="http://schemas.microsoft.com/office/powerpoint/2010/main" val="122196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C8020A9C-E64D-BD4B-A32B-03045321C667}" type="datetimeFigureOut">
              <a:rPr lang="en-US" smtClean="0">
                <a:solidFill>
                  <a:prstClr val="black">
                    <a:tint val="75000"/>
                  </a:prstClr>
                </a:solidFill>
              </a:rPr>
              <a:pPr defTabSz="914377"/>
              <a:t>3/16/17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5A68760-7E5A-7F40-A75C-C07C5B75673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637171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tiff"/><Relationship Id="rId3" Type="http://schemas.openxmlformats.org/officeDocument/2006/relationships/image" Target="../media/image19.tif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8159" y="537796"/>
            <a:ext cx="5877575" cy="1187011"/>
          </a:xfrm>
        </p:spPr>
        <p:txBody>
          <a:bodyPr>
            <a:normAutofit/>
          </a:bodyPr>
          <a:lstStyle/>
          <a:p>
            <a:pPr algn="l"/>
            <a:r>
              <a:rPr lang="en-US" sz="3733" dirty="0">
                <a:latin typeface="+mn-lt"/>
              </a:rPr>
              <a:t>The Long-Term Ecological Research Network</a:t>
            </a:r>
          </a:p>
        </p:txBody>
      </p:sp>
      <p:sp>
        <p:nvSpPr>
          <p:cNvPr id="3" name="Subtitle 2"/>
          <p:cNvSpPr>
            <a:spLocks noGrp="1"/>
          </p:cNvSpPr>
          <p:nvPr>
            <p:ph type="subTitle" idx="1"/>
          </p:nvPr>
        </p:nvSpPr>
        <p:spPr>
          <a:xfrm>
            <a:off x="5126318" y="1972152"/>
            <a:ext cx="4759975" cy="2904779"/>
          </a:xfrm>
        </p:spPr>
        <p:txBody>
          <a:bodyPr>
            <a:noAutofit/>
          </a:bodyPr>
          <a:lstStyle/>
          <a:p>
            <a:pPr marL="457189" indent="-457189" algn="l">
              <a:buFont typeface="Arial" charset="0"/>
              <a:buChar char="•"/>
            </a:pPr>
            <a:r>
              <a:rPr lang="en-US" sz="3200" smtClean="0"/>
              <a:t>25 (soon to be 28) </a:t>
            </a:r>
            <a:r>
              <a:rPr lang="en-US" sz="3200" dirty="0"/>
              <a:t>sites</a:t>
            </a:r>
          </a:p>
          <a:p>
            <a:pPr marL="457189" indent="-457189" algn="l">
              <a:buFont typeface="Arial" charset="0"/>
              <a:buChar char="•"/>
            </a:pPr>
            <a:r>
              <a:rPr lang="en-US" sz="3200" dirty="0"/>
              <a:t>37 years</a:t>
            </a:r>
          </a:p>
          <a:p>
            <a:pPr marL="457189" indent="-457189" algn="l">
              <a:buFont typeface="Arial" charset="0"/>
              <a:buChar char="•"/>
            </a:pPr>
            <a:r>
              <a:rPr lang="en-US" sz="3200" dirty="0"/>
              <a:t>2300 investigators</a:t>
            </a:r>
          </a:p>
          <a:p>
            <a:pPr marL="457189" indent="-457189" algn="l">
              <a:buFont typeface="Arial" charset="0"/>
              <a:buChar char="•"/>
            </a:pPr>
            <a:r>
              <a:rPr lang="en-US" sz="3200" dirty="0"/>
              <a:t>&gt;5911 public datasets</a:t>
            </a:r>
          </a:p>
          <a:p>
            <a:pPr marL="457189" indent="-457189" algn="l">
              <a:buFont typeface="Arial" charset="0"/>
              <a:buChar char="•"/>
            </a:pPr>
            <a:r>
              <a:rPr lang="en-US" sz="3200" dirty="0"/>
              <a:t>&gt;16,000 journal articles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18" y="537796"/>
            <a:ext cx="847732" cy="1187011"/>
          </a:xfrm>
          <a:prstGeom prst="rect">
            <a:avLst/>
          </a:prstGeom>
          <a:noFill/>
        </p:spPr>
      </p:pic>
      <p:sp>
        <p:nvSpPr>
          <p:cNvPr id="9" name="TextBox 8"/>
          <p:cNvSpPr txBox="1"/>
          <p:nvPr/>
        </p:nvSpPr>
        <p:spPr>
          <a:xfrm>
            <a:off x="34723979" y="21500937"/>
            <a:ext cx="7498080" cy="6933821"/>
          </a:xfrm>
          <a:prstGeom prst="rect">
            <a:avLst/>
          </a:prstGeom>
          <a:solidFill>
            <a:schemeClr val="bg1">
              <a:lumMod val="85000"/>
            </a:schemeClr>
          </a:solidFill>
          <a:ln w="25400">
            <a:solidFill>
              <a:srgbClr val="378EA2"/>
            </a:solidFill>
          </a:ln>
          <a:effectLst>
            <a:outerShdw blurRad="50800" dist="152400" dir="2700000" algn="tl" rotWithShape="0">
              <a:srgbClr val="004E6B">
                <a:alpha val="40000"/>
              </a:srgbClr>
            </a:outerShdw>
          </a:effectLst>
        </p:spPr>
        <p:txBody>
          <a:bodyPr wrap="square" lIns="457200" tIns="457200" rIns="457200" bIns="457200" rtlCol="0">
            <a:spAutoFit/>
          </a:bodyPr>
          <a:lstStyle>
            <a:defPPr>
              <a:defRPr lang="en-US"/>
            </a:defPPr>
            <a:lvl1pPr>
              <a:defRPr sz="3984"/>
            </a:lvl1pPr>
          </a:lstStyle>
          <a:p>
            <a:pPr defTabSz="914377"/>
            <a:r>
              <a:rPr lang="en-US" dirty="0">
                <a:solidFill>
                  <a:prstClr val="black"/>
                </a:solidFill>
              </a:rPr>
              <a:t>Long-term ecological and environmental studies allow us to better understand the inherent variability of natural systems, to discern trends and shifting baselines, and to witness rare events and unanticipated ecological surprises.</a:t>
            </a:r>
          </a:p>
          <a:p>
            <a:pPr algn="r" defTabSz="914377"/>
            <a:r>
              <a:rPr lang="en-US" sz="3200" dirty="0">
                <a:solidFill>
                  <a:prstClr val="black"/>
                </a:solidFill>
              </a:rPr>
              <a:t>--Hughes et al. Bioscience, 2017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2431"/>
          <a:stretch/>
        </p:blipFill>
        <p:spPr>
          <a:xfrm>
            <a:off x="404010" y="432147"/>
            <a:ext cx="3630108" cy="5984790"/>
          </a:xfrm>
          <a:prstGeom prst="rect">
            <a:avLst/>
          </a:prstGeom>
        </p:spPr>
      </p:pic>
      <p:sp>
        <p:nvSpPr>
          <p:cNvPr id="7" name="TextBox 6"/>
          <p:cNvSpPr txBox="1"/>
          <p:nvPr/>
        </p:nvSpPr>
        <p:spPr>
          <a:xfrm>
            <a:off x="4636546" y="5099125"/>
            <a:ext cx="6572922" cy="646331"/>
          </a:xfrm>
          <a:prstGeom prst="rect">
            <a:avLst/>
          </a:prstGeom>
          <a:noFill/>
        </p:spPr>
        <p:txBody>
          <a:bodyPr wrap="square" rtlCol="0">
            <a:spAutoFit/>
          </a:bodyPr>
          <a:lstStyle/>
          <a:p>
            <a:r>
              <a:rPr lang="en-US" dirty="0" smtClean="0"/>
              <a:t>Welcome to: Northeastern U.S. Shelf (NES), Northern Gulf of Alaska (NGA), and Beaufort Lagoon Ecosystem (BLE), starting autumn 2017.</a:t>
            </a:r>
            <a:endParaRPr lang="en-US" dirty="0"/>
          </a:p>
        </p:txBody>
      </p:sp>
    </p:spTree>
    <p:extLst>
      <p:ext uri="{BB962C8B-B14F-4D97-AF65-F5344CB8AC3E}">
        <p14:creationId xmlns:p14="http://schemas.microsoft.com/office/powerpoint/2010/main" val="424479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745105" y="152400"/>
            <a:ext cx="8229600" cy="1143000"/>
          </a:xfrm>
        </p:spPr>
        <p:txBody>
          <a:bodyPr/>
          <a:lstStyle/>
          <a:p>
            <a:pPr algn="l" eaLnBrk="1" hangingPunct="1"/>
            <a:r>
              <a:rPr lang="en-US" altLang="en-US" sz="3600" b="1" dirty="0">
                <a:solidFill>
                  <a:srgbClr val="006600"/>
                </a:solidFill>
                <a:latin typeface="Calibri" panose="020F0502020204030204" pitchFamily="34" charset="0"/>
                <a:cs typeface="Calibri" panose="020F0502020204030204" pitchFamily="34" charset="0"/>
              </a:rPr>
              <a:t>Resilience:  </a:t>
            </a:r>
            <a:r>
              <a:rPr lang="en-US" altLang="en-US" sz="3600" b="1" dirty="0" smtClean="0">
                <a:solidFill>
                  <a:srgbClr val="006600"/>
                </a:solidFill>
                <a:latin typeface="Calibri" panose="020F0502020204030204" pitchFamily="34" charset="0"/>
                <a:cs typeface="Calibri" panose="020F0502020204030204" pitchFamily="34" charset="0"/>
              </a:rPr>
              <a:t>After 30 years, productivity and composition similar </a:t>
            </a:r>
            <a:r>
              <a:rPr lang="en-US" altLang="en-US" sz="3600" b="1" dirty="0">
                <a:solidFill>
                  <a:srgbClr val="006600"/>
                </a:solidFill>
                <a:latin typeface="Calibri" panose="020F0502020204030204" pitchFamily="34" charset="0"/>
                <a:cs typeface="Calibri" panose="020F0502020204030204" pitchFamily="34" charset="0"/>
              </a:rPr>
              <a:t>to other sites in the region:</a:t>
            </a:r>
            <a:r>
              <a:rPr lang="en-US" altLang="en-US" sz="3600" dirty="0">
                <a:latin typeface="Calibri" panose="020F0502020204030204" pitchFamily="34" charset="0"/>
                <a:cs typeface="Calibri" panose="020F0502020204030204" pitchFamily="34" charset="0"/>
              </a:rPr>
              <a:t>  </a:t>
            </a:r>
          </a:p>
        </p:txBody>
      </p:sp>
      <p:pic>
        <p:nvPicPr>
          <p:cNvPr id="87043" name="Content Placeholder 3" descr="10021_2012_9589_Fig3_HTML.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91000" y="1311276"/>
            <a:ext cx="6400800" cy="5394325"/>
          </a:xfrm>
        </p:spPr>
      </p:pic>
      <p:sp>
        <p:nvSpPr>
          <p:cNvPr id="87044" name="Text Box 5"/>
          <p:cNvSpPr txBox="1">
            <a:spLocks noChangeArrowheads="1"/>
          </p:cNvSpPr>
          <p:nvPr/>
        </p:nvSpPr>
        <p:spPr bwMode="auto">
          <a:xfrm>
            <a:off x="1600200" y="63246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Calibri" panose="020F0502020204030204" pitchFamily="34" charset="0"/>
              </a:rPr>
              <a:t>Reiners et al. (2012)</a:t>
            </a:r>
          </a:p>
        </p:txBody>
      </p:sp>
    </p:spTree>
    <p:extLst>
      <p:ext uri="{BB962C8B-B14F-4D97-AF65-F5344CB8AC3E}">
        <p14:creationId xmlns:p14="http://schemas.microsoft.com/office/powerpoint/2010/main" val="167849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descr="Changes in the calcium cyc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67818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p:cNvSpPr txBox="1">
            <a:spLocks noChangeArrowheads="1"/>
          </p:cNvSpPr>
          <p:nvPr/>
        </p:nvSpPr>
        <p:spPr bwMode="auto">
          <a:xfrm>
            <a:off x="1676400" y="645795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Calibri" panose="020F0502020204030204" pitchFamily="34" charset="0"/>
              </a:rPr>
              <a:t>Driscoll et al. (2001)</a:t>
            </a:r>
          </a:p>
        </p:txBody>
      </p:sp>
      <p:sp>
        <p:nvSpPr>
          <p:cNvPr id="4" name="Title 1"/>
          <p:cNvSpPr txBox="1">
            <a:spLocks/>
          </p:cNvSpPr>
          <p:nvPr/>
        </p:nvSpPr>
        <p:spPr bwMode="auto">
          <a:xfrm>
            <a:off x="1600200" y="76200"/>
            <a:ext cx="9144000" cy="1143000"/>
          </a:xfrm>
          <a:prstGeom prst="rect">
            <a:avLst/>
          </a:prstGeom>
          <a:noFill/>
          <a:ln w="9525">
            <a:noFill/>
            <a:miter lim="800000"/>
            <a:headEnd/>
            <a:tailEnd/>
          </a:ln>
        </p:spPr>
        <p:txBody>
          <a:bodyPr anchor="ctr"/>
          <a:lstStyle/>
          <a:p>
            <a:pPr>
              <a:defRPr/>
            </a:pPr>
            <a:r>
              <a:rPr lang="en-US" sz="3600" b="1" i="1" dirty="0">
                <a:solidFill>
                  <a:srgbClr val="006600"/>
                </a:solidFill>
                <a:latin typeface="Calibri" panose="020F0502020204030204" pitchFamily="34" charset="0"/>
                <a:ea typeface="+mj-ea"/>
                <a:cs typeface="Calibri" panose="020F0502020204030204" pitchFamily="34" charset="0"/>
              </a:rPr>
              <a:t>Would we get the same response now after 50 years of acid rain and base cation depletion?</a:t>
            </a:r>
          </a:p>
        </p:txBody>
      </p:sp>
    </p:spTree>
    <p:extLst>
      <p:ext uri="{BB962C8B-B14F-4D97-AF65-F5344CB8AC3E}">
        <p14:creationId xmlns:p14="http://schemas.microsoft.com/office/powerpoint/2010/main" val="3418057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676400" y="304800"/>
            <a:ext cx="9144000" cy="1143000"/>
          </a:xfrm>
          <a:prstGeom prst="rect">
            <a:avLst/>
          </a:prstGeom>
          <a:noFill/>
          <a:ln w="9525">
            <a:noFill/>
            <a:miter lim="800000"/>
            <a:headEnd/>
            <a:tailEnd/>
          </a:ln>
        </p:spPr>
        <p:txBody>
          <a:bodyPr anchor="ctr"/>
          <a:lstStyle/>
          <a:p>
            <a:pPr>
              <a:defRPr/>
            </a:pPr>
            <a:r>
              <a:rPr lang="en-US" sz="3600" b="1" i="1" dirty="0">
                <a:solidFill>
                  <a:srgbClr val="006600"/>
                </a:solidFill>
                <a:latin typeface="Calibri" panose="020F0502020204030204" pitchFamily="34" charset="0"/>
                <a:ea typeface="+mj-ea"/>
                <a:cs typeface="Calibri" panose="020F0502020204030204" pitchFamily="34" charset="0"/>
              </a:rPr>
              <a:t>Would we get the same response after 50 years of climate </a:t>
            </a:r>
            <a:r>
              <a:rPr lang="en-US" sz="3600" b="1" i="1" dirty="0" smtClean="0">
                <a:solidFill>
                  <a:srgbClr val="006600"/>
                </a:solidFill>
                <a:latin typeface="Calibri" panose="020F0502020204030204" pitchFamily="34" charset="0"/>
                <a:ea typeface="+mj-ea"/>
                <a:cs typeface="Calibri" panose="020F0502020204030204" pitchFamily="34" charset="0"/>
              </a:rPr>
              <a:t>change-driven  </a:t>
            </a:r>
            <a:r>
              <a:rPr lang="en-US" sz="3600" b="1" i="1" dirty="0">
                <a:solidFill>
                  <a:srgbClr val="006600"/>
                </a:solidFill>
                <a:latin typeface="Calibri" panose="020F0502020204030204" pitchFamily="34" charset="0"/>
                <a:ea typeface="+mj-ea"/>
                <a:cs typeface="Calibri" panose="020F0502020204030204" pitchFamily="34" charset="0"/>
              </a:rPr>
              <a:t>nitrogen oligotrophication?</a:t>
            </a:r>
          </a:p>
        </p:txBody>
      </p:sp>
      <p:sp>
        <p:nvSpPr>
          <p:cNvPr id="89091" name="Text Box 5"/>
          <p:cNvSpPr txBox="1">
            <a:spLocks noChangeArrowheads="1"/>
          </p:cNvSpPr>
          <p:nvPr/>
        </p:nvSpPr>
        <p:spPr bwMode="auto">
          <a:xfrm>
            <a:off x="1676400" y="62484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Calibri" panose="020F0502020204030204" pitchFamily="34" charset="0"/>
              </a:rPr>
              <a:t>Duràn et al. (2016)</a:t>
            </a:r>
          </a:p>
        </p:txBody>
      </p:sp>
      <p:pic>
        <p:nvPicPr>
          <p:cNvPr id="890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472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7" descr="Historic climate one panel compres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05000"/>
            <a:ext cx="441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21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2600" y="304800"/>
            <a:ext cx="8382000" cy="838200"/>
          </a:xfrm>
        </p:spPr>
        <p:txBody>
          <a:bodyPr/>
          <a:lstStyle/>
          <a:p>
            <a:pPr algn="l"/>
            <a:r>
              <a:rPr lang="en-US" altLang="en-US" sz="3800" b="1" dirty="0">
                <a:latin typeface="Calibri" panose="020F0502020204030204" pitchFamily="34" charset="0"/>
                <a:cs typeface="Calibri" panose="020F0502020204030204" pitchFamily="34" charset="0"/>
              </a:rPr>
              <a:t>Taking </a:t>
            </a:r>
            <a:r>
              <a:rPr lang="en-US" altLang="en-US" sz="3800" b="1" dirty="0" smtClean="0">
                <a:latin typeface="Calibri" panose="020F0502020204030204" pitchFamily="34" charset="0"/>
                <a:cs typeface="Calibri" panose="020F0502020204030204" pitchFamily="34" charset="0"/>
              </a:rPr>
              <a:t>ecological change to </a:t>
            </a:r>
            <a:r>
              <a:rPr lang="en-US" altLang="en-US" sz="3800" b="1" dirty="0">
                <a:latin typeface="Calibri" panose="020F0502020204030204" pitchFamily="34" charset="0"/>
                <a:cs typeface="Calibri" panose="020F0502020204030204" pitchFamily="34" charset="0"/>
              </a:rPr>
              <a:t>the next level:</a:t>
            </a:r>
          </a:p>
        </p:txBody>
      </p:sp>
      <p:sp>
        <p:nvSpPr>
          <p:cNvPr id="17411" name="Rectangle 3"/>
          <p:cNvSpPr>
            <a:spLocks noGrp="1" noChangeArrowheads="1"/>
          </p:cNvSpPr>
          <p:nvPr>
            <p:ph type="body" idx="1"/>
          </p:nvPr>
        </p:nvSpPr>
        <p:spPr>
          <a:xfrm>
            <a:off x="1676400" y="1524000"/>
            <a:ext cx="8458200" cy="4876800"/>
          </a:xfrm>
        </p:spPr>
        <p:txBody>
          <a:bodyPr>
            <a:normAutofit fontScale="92500" lnSpcReduction="20000"/>
          </a:bodyPr>
          <a:lstStyle/>
          <a:p>
            <a:r>
              <a:rPr lang="en-US" altLang="en-US" sz="3000" b="1" dirty="0">
                <a:solidFill>
                  <a:schemeClr val="accent4"/>
                </a:solidFill>
                <a:latin typeface="Calibri" panose="020F0502020204030204" pitchFamily="34" charset="0"/>
                <a:cs typeface="Calibri" panose="020F0502020204030204" pitchFamily="34" charset="0"/>
              </a:rPr>
              <a:t>Need to be able to make some predictions:</a:t>
            </a:r>
          </a:p>
          <a:p>
            <a:pPr lvl="1">
              <a:lnSpc>
                <a:spcPct val="120000"/>
              </a:lnSpc>
            </a:pPr>
            <a:r>
              <a:rPr lang="en-US" altLang="en-US" sz="2600" dirty="0">
                <a:solidFill>
                  <a:schemeClr val="accent4"/>
                </a:solidFill>
                <a:latin typeface="Calibri" panose="020F0502020204030204" pitchFamily="34" charset="0"/>
                <a:cs typeface="Calibri" panose="020F0502020204030204" pitchFamily="34" charset="0"/>
              </a:rPr>
              <a:t>How</a:t>
            </a:r>
          </a:p>
          <a:p>
            <a:pPr lvl="1">
              <a:lnSpc>
                <a:spcPct val="120000"/>
              </a:lnSpc>
            </a:pPr>
            <a:r>
              <a:rPr lang="en-US" altLang="en-US" sz="2600" dirty="0">
                <a:solidFill>
                  <a:schemeClr val="accent4"/>
                </a:solidFill>
                <a:latin typeface="Calibri" panose="020F0502020204030204" pitchFamily="34" charset="0"/>
                <a:cs typeface="Calibri" panose="020F0502020204030204" pitchFamily="34" charset="0"/>
              </a:rPr>
              <a:t>Where</a:t>
            </a:r>
          </a:p>
          <a:p>
            <a:pPr lvl="1">
              <a:lnSpc>
                <a:spcPct val="120000"/>
              </a:lnSpc>
              <a:spcAft>
                <a:spcPts val="600"/>
              </a:spcAft>
            </a:pPr>
            <a:r>
              <a:rPr lang="en-US" altLang="en-US" sz="2600" dirty="0">
                <a:solidFill>
                  <a:schemeClr val="accent4"/>
                </a:solidFill>
                <a:latin typeface="Calibri" panose="020F0502020204030204" pitchFamily="34" charset="0"/>
                <a:cs typeface="Calibri" panose="020F0502020204030204" pitchFamily="34" charset="0"/>
              </a:rPr>
              <a:t>What</a:t>
            </a:r>
          </a:p>
          <a:p>
            <a:pPr>
              <a:lnSpc>
                <a:spcPct val="120000"/>
              </a:lnSpc>
            </a:pPr>
            <a:r>
              <a:rPr lang="en-US" altLang="en-US" sz="2900" b="1" dirty="0" smtClean="0">
                <a:solidFill>
                  <a:schemeClr val="accent4"/>
                </a:solidFill>
                <a:latin typeface="Calibri" panose="020F0502020204030204" pitchFamily="34" charset="0"/>
                <a:cs typeface="Calibri" panose="020F0502020204030204" pitchFamily="34" charset="0"/>
              </a:rPr>
              <a:t>Need </a:t>
            </a:r>
            <a:r>
              <a:rPr lang="en-US" altLang="en-US" sz="2900" b="1" dirty="0">
                <a:solidFill>
                  <a:schemeClr val="accent4"/>
                </a:solidFill>
                <a:latin typeface="Calibri" panose="020F0502020204030204" pitchFamily="34" charset="0"/>
                <a:cs typeface="Calibri" panose="020F0502020204030204" pitchFamily="34" charset="0"/>
              </a:rPr>
              <a:t>to be able to do something about it:</a:t>
            </a:r>
          </a:p>
          <a:p>
            <a:pPr lvl="1">
              <a:lnSpc>
                <a:spcPct val="120000"/>
              </a:lnSpc>
            </a:pPr>
            <a:r>
              <a:rPr lang="en-US" altLang="en-US" sz="2600" dirty="0">
                <a:solidFill>
                  <a:schemeClr val="accent4"/>
                </a:solidFill>
                <a:latin typeface="Calibri" panose="020F0502020204030204" pitchFamily="34" charset="0"/>
                <a:cs typeface="Calibri" panose="020F0502020204030204" pitchFamily="34" charset="0"/>
              </a:rPr>
              <a:t>How can we manage for resilience?</a:t>
            </a:r>
          </a:p>
          <a:p>
            <a:pPr lvl="1">
              <a:lnSpc>
                <a:spcPct val="120000"/>
              </a:lnSpc>
            </a:pPr>
            <a:r>
              <a:rPr lang="en-US" altLang="en-US" sz="2600" dirty="0">
                <a:solidFill>
                  <a:schemeClr val="accent4"/>
                </a:solidFill>
                <a:latin typeface="Calibri" panose="020F0502020204030204" pitchFamily="34" charset="0"/>
                <a:cs typeface="Calibri" panose="020F0502020204030204" pitchFamily="34" charset="0"/>
              </a:rPr>
              <a:t>Can we reverse regime shifts?</a:t>
            </a:r>
          </a:p>
          <a:p>
            <a:pPr lvl="1">
              <a:lnSpc>
                <a:spcPct val="120000"/>
              </a:lnSpc>
              <a:spcAft>
                <a:spcPts val="600"/>
              </a:spcAft>
            </a:pPr>
            <a:r>
              <a:rPr lang="en-US" altLang="en-US" sz="2600" dirty="0">
                <a:solidFill>
                  <a:schemeClr val="accent4"/>
                </a:solidFill>
                <a:latin typeface="Calibri" panose="020F0502020204030204" pitchFamily="34" charset="0"/>
                <a:cs typeface="Calibri" panose="020F0502020204030204" pitchFamily="34" charset="0"/>
              </a:rPr>
              <a:t>Can we monitor more effectively</a:t>
            </a:r>
            <a:r>
              <a:rPr lang="en-US" altLang="en-US" sz="2600" dirty="0" smtClean="0">
                <a:solidFill>
                  <a:schemeClr val="accent4"/>
                </a:solidFill>
                <a:latin typeface="Calibri" panose="020F0502020204030204" pitchFamily="34" charset="0"/>
                <a:cs typeface="Calibri" panose="020F0502020204030204" pitchFamily="34" charset="0"/>
              </a:rPr>
              <a:t>?</a:t>
            </a:r>
          </a:p>
          <a:p>
            <a:pPr>
              <a:lnSpc>
                <a:spcPct val="130000"/>
              </a:lnSpc>
            </a:pPr>
            <a:r>
              <a:rPr lang="en-US" altLang="en-US" sz="3000" b="1" dirty="0" smtClean="0">
                <a:solidFill>
                  <a:schemeClr val="accent4"/>
                </a:solidFill>
                <a:latin typeface="Calibri" panose="020F0502020204030204" pitchFamily="34" charset="0"/>
                <a:cs typeface="Calibri" panose="020F0502020204030204" pitchFamily="34" charset="0"/>
              </a:rPr>
              <a:t>These things can only be accomplished with long (and very long) term ecological research.</a:t>
            </a:r>
            <a:endParaRPr lang="en-US" altLang="en-US" sz="30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62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2076"/>
            <a:ext cx="9681882" cy="1143000"/>
          </a:xfrm>
        </p:spPr>
        <p:txBody>
          <a:bodyPr/>
          <a:lstStyle/>
          <a:p>
            <a:r>
              <a:rPr lang="en-US" dirty="0" smtClean="0">
                <a:latin typeface="Calibri" charset="0"/>
                <a:ea typeface="Calibri" charset="0"/>
                <a:cs typeface="Calibri" charset="0"/>
              </a:rPr>
              <a:t>Dedication</a:t>
            </a:r>
            <a:endParaRPr lang="en-US" dirty="0">
              <a:latin typeface="Calibri" charset="0"/>
              <a:ea typeface="Calibri" charset="0"/>
              <a:cs typeface="Calibri" charset="0"/>
            </a:endParaRPr>
          </a:p>
        </p:txBody>
      </p:sp>
      <p:pic>
        <p:nvPicPr>
          <p:cNvPr id="9" name="Content Placeholder 8"/>
          <p:cNvPicPr>
            <a:picLocks noGrp="1" noChangeAspect="1"/>
          </p:cNvPicPr>
          <p:nvPr>
            <p:ph sz="half" idx="1"/>
          </p:nvPr>
        </p:nvPicPr>
        <p:blipFill rotWithShape="1">
          <a:blip r:embed="rId2"/>
          <a:srcRect l="36000" t="15751" r="33056" b="38655"/>
          <a:stretch/>
        </p:blipFill>
        <p:spPr>
          <a:xfrm>
            <a:off x="2065467" y="1560424"/>
            <a:ext cx="3737472" cy="3657600"/>
          </a:xfrm>
          <a:prstGeom prst="rect">
            <a:avLst/>
          </a:prstGeom>
        </p:spPr>
      </p:pic>
      <p:pic>
        <p:nvPicPr>
          <p:cNvPr id="7" name="Content Placeholder 6"/>
          <p:cNvPicPr>
            <a:picLocks noGrp="1" noChangeAspect="1"/>
          </p:cNvPicPr>
          <p:nvPr>
            <p:ph sz="half" idx="2"/>
          </p:nvPr>
        </p:nvPicPr>
        <p:blipFill>
          <a:blip r:embed="rId3"/>
          <a:stretch>
            <a:fillRect/>
          </a:stretch>
        </p:blipFill>
        <p:spPr>
          <a:xfrm>
            <a:off x="6043160" y="1560424"/>
            <a:ext cx="3807912" cy="3657600"/>
          </a:xfrm>
          <a:prstGeom prst="rect">
            <a:avLst/>
          </a:prstGeom>
        </p:spPr>
      </p:pic>
      <p:sp>
        <p:nvSpPr>
          <p:cNvPr id="8" name="TextBox 7"/>
          <p:cNvSpPr txBox="1"/>
          <p:nvPr/>
        </p:nvSpPr>
        <p:spPr>
          <a:xfrm>
            <a:off x="5720234" y="5186418"/>
            <a:ext cx="4283901" cy="923330"/>
          </a:xfrm>
          <a:prstGeom prst="rect">
            <a:avLst/>
          </a:prstGeom>
          <a:noFill/>
        </p:spPr>
        <p:txBody>
          <a:bodyPr wrap="square" rtlCol="0">
            <a:spAutoFit/>
          </a:bodyPr>
          <a:lstStyle/>
          <a:p>
            <a:pPr algn="ctr"/>
            <a:r>
              <a:rPr lang="en-US" dirty="0">
                <a:solidFill>
                  <a:srgbClr val="002060"/>
                </a:solidFill>
                <a:latin typeface="Calibri" charset="0"/>
                <a:ea typeface="Calibri" charset="0"/>
                <a:cs typeface="Calibri" charset="0"/>
              </a:rPr>
              <a:t>Suzanne Jean </a:t>
            </a:r>
            <a:r>
              <a:rPr lang="en-US" dirty="0" err="1" smtClean="0">
                <a:solidFill>
                  <a:srgbClr val="002060"/>
                </a:solidFill>
                <a:latin typeface="Calibri" charset="0"/>
                <a:ea typeface="Calibri" charset="0"/>
                <a:cs typeface="Calibri" charset="0"/>
              </a:rPr>
              <a:t>Sippel</a:t>
            </a:r>
            <a:endParaRPr lang="en-US" dirty="0" smtClean="0">
              <a:solidFill>
                <a:srgbClr val="002060"/>
              </a:solidFill>
              <a:latin typeface="Calibri" charset="0"/>
              <a:ea typeface="Calibri" charset="0"/>
              <a:cs typeface="Calibri" charset="0"/>
            </a:endParaRPr>
          </a:p>
          <a:p>
            <a:pPr algn="ctr"/>
            <a:r>
              <a:rPr lang="en-US" dirty="0" smtClean="0">
                <a:solidFill>
                  <a:srgbClr val="002060"/>
                </a:solidFill>
                <a:latin typeface="Calibri" charset="0"/>
                <a:ea typeface="Calibri" charset="0"/>
                <a:cs typeface="Calibri" charset="0"/>
              </a:rPr>
              <a:t>Kellogg Biological Station LTER </a:t>
            </a:r>
          </a:p>
          <a:p>
            <a:pPr algn="ctr"/>
            <a:r>
              <a:rPr lang="en-US" dirty="0" smtClean="0">
                <a:solidFill>
                  <a:srgbClr val="002060"/>
                </a:solidFill>
                <a:latin typeface="Calibri" charset="0"/>
                <a:ea typeface="Calibri" charset="0"/>
                <a:cs typeface="Calibri" charset="0"/>
              </a:rPr>
              <a:t>Data Manager</a:t>
            </a:r>
            <a:endParaRPr lang="en-US" dirty="0">
              <a:solidFill>
                <a:srgbClr val="002060"/>
              </a:solidFill>
            </a:endParaRPr>
          </a:p>
        </p:txBody>
      </p:sp>
      <p:sp>
        <p:nvSpPr>
          <p:cNvPr id="10" name="Rectangle 9"/>
          <p:cNvSpPr/>
          <p:nvPr/>
        </p:nvSpPr>
        <p:spPr>
          <a:xfrm>
            <a:off x="1662584" y="5286791"/>
            <a:ext cx="4057650" cy="1200329"/>
          </a:xfrm>
          <a:prstGeom prst="rect">
            <a:avLst/>
          </a:prstGeom>
        </p:spPr>
        <p:txBody>
          <a:bodyPr wrap="square">
            <a:spAutoFit/>
          </a:bodyPr>
          <a:lstStyle/>
          <a:p>
            <a:pPr algn="ctr"/>
            <a:r>
              <a:rPr lang="en-US" dirty="0" smtClean="0">
                <a:solidFill>
                  <a:srgbClr val="002060"/>
                </a:solidFill>
                <a:latin typeface="Calibri" charset="0"/>
                <a:ea typeface="Calibri" charset="0"/>
                <a:cs typeface="Calibri" charset="0"/>
              </a:rPr>
              <a:t>Art </a:t>
            </a:r>
            <a:r>
              <a:rPr lang="en-US" dirty="0" err="1" smtClean="0">
                <a:solidFill>
                  <a:srgbClr val="002060"/>
                </a:solidFill>
                <a:latin typeface="Calibri" charset="0"/>
                <a:ea typeface="Calibri" charset="0"/>
                <a:cs typeface="Calibri" charset="0"/>
              </a:rPr>
              <a:t>Schwartzchild</a:t>
            </a:r>
            <a:endParaRPr lang="en-US" dirty="0">
              <a:solidFill>
                <a:srgbClr val="002060"/>
              </a:solidFill>
              <a:latin typeface="Calibri" charset="0"/>
              <a:ea typeface="Calibri" charset="0"/>
              <a:cs typeface="Calibri" charset="0"/>
            </a:endParaRPr>
          </a:p>
          <a:p>
            <a:pPr algn="ctr"/>
            <a:r>
              <a:rPr lang="en-US" dirty="0">
                <a:solidFill>
                  <a:srgbClr val="002060"/>
                </a:solidFill>
                <a:latin typeface="Calibri" charset="0"/>
                <a:ea typeface="Calibri" charset="0"/>
                <a:cs typeface="Calibri" charset="0"/>
              </a:rPr>
              <a:t>Virginia Coast Reserve </a:t>
            </a:r>
            <a:r>
              <a:rPr lang="en-US" dirty="0" smtClean="0">
                <a:solidFill>
                  <a:srgbClr val="002060"/>
                </a:solidFill>
                <a:latin typeface="Calibri" charset="0"/>
                <a:ea typeface="Calibri" charset="0"/>
                <a:cs typeface="Calibri" charset="0"/>
              </a:rPr>
              <a:t>LTER and </a:t>
            </a:r>
            <a:endParaRPr lang="en-US" dirty="0">
              <a:solidFill>
                <a:srgbClr val="002060"/>
              </a:solidFill>
              <a:latin typeface="Calibri" charset="0"/>
              <a:ea typeface="Calibri" charset="0"/>
              <a:cs typeface="Calibri" charset="0"/>
            </a:endParaRPr>
          </a:p>
          <a:p>
            <a:pPr algn="ctr"/>
            <a:r>
              <a:rPr lang="en-US" dirty="0">
                <a:solidFill>
                  <a:srgbClr val="002060"/>
                </a:solidFill>
                <a:latin typeface="Calibri" charset="0"/>
                <a:ea typeface="Calibri" charset="0"/>
                <a:cs typeface="Calibri" charset="0"/>
              </a:rPr>
              <a:t>Anheuser Busch Coastal Research Center</a:t>
            </a:r>
          </a:p>
          <a:p>
            <a:pPr algn="ctr"/>
            <a:r>
              <a:rPr lang="en-US" dirty="0" smtClean="0">
                <a:solidFill>
                  <a:srgbClr val="002060"/>
                </a:solidFill>
                <a:latin typeface="Calibri" charset="0"/>
                <a:ea typeface="Calibri" charset="0"/>
                <a:cs typeface="Calibri" charset="0"/>
              </a:rPr>
              <a:t>Site Manager/Education Coordinator</a:t>
            </a:r>
            <a:endParaRPr lang="en-US" dirty="0">
              <a:solidFill>
                <a:srgbClr val="002060"/>
              </a:solidFill>
              <a:latin typeface="Calibri" charset="0"/>
              <a:ea typeface="Calibri" charset="0"/>
              <a:cs typeface="Calibri" charset="0"/>
            </a:endParaRPr>
          </a:p>
        </p:txBody>
      </p:sp>
      <p:sp>
        <p:nvSpPr>
          <p:cNvPr id="11" name="TextBox 10"/>
          <p:cNvSpPr txBox="1"/>
          <p:nvPr/>
        </p:nvSpPr>
        <p:spPr>
          <a:xfrm>
            <a:off x="9653498" y="873576"/>
            <a:ext cx="2366010" cy="32624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600" dirty="0" smtClean="0">
                <a:solidFill>
                  <a:srgbClr val="002060"/>
                </a:solidFill>
                <a:latin typeface="Calibri" charset="0"/>
                <a:ea typeface="Calibri" charset="0"/>
                <a:cs typeface="Calibri" charset="0"/>
              </a:rPr>
              <a:t>“Suzanne </a:t>
            </a:r>
            <a:r>
              <a:rPr lang="en-US" sz="1600" dirty="0">
                <a:solidFill>
                  <a:srgbClr val="002060"/>
                </a:solidFill>
                <a:latin typeface="Calibri" charset="0"/>
                <a:ea typeface="Calibri" charset="0"/>
                <a:cs typeface="Calibri" charset="0"/>
              </a:rPr>
              <a:t>was a valued and cherished member of the KBS community who impacted the lives of many of us in her role as a science data manager and enthusiastic supporter for bike riding and educational activities in the community. She will be sorely missed by all of us</a:t>
            </a:r>
            <a:r>
              <a:rPr lang="en-US" sz="1600" dirty="0" smtClean="0">
                <a:solidFill>
                  <a:srgbClr val="002060"/>
                </a:solidFill>
                <a:latin typeface="Calibri" charset="0"/>
                <a:ea typeface="Calibri" charset="0"/>
                <a:cs typeface="Calibri" charset="0"/>
              </a:rPr>
              <a:t>.”</a:t>
            </a:r>
          </a:p>
          <a:p>
            <a:r>
              <a:rPr lang="en-US" sz="1400" dirty="0">
                <a:latin typeface="Calibri" charset="0"/>
                <a:ea typeface="Calibri" charset="0"/>
                <a:cs typeface="Calibri" charset="0"/>
              </a:rPr>
              <a:t>	</a:t>
            </a:r>
          </a:p>
        </p:txBody>
      </p:sp>
      <p:sp>
        <p:nvSpPr>
          <p:cNvPr id="12" name="TextBox 11"/>
          <p:cNvSpPr txBox="1"/>
          <p:nvPr/>
        </p:nvSpPr>
        <p:spPr>
          <a:xfrm>
            <a:off x="385508" y="873576"/>
            <a:ext cx="1828800" cy="255454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600" dirty="0" smtClean="0">
                <a:solidFill>
                  <a:srgbClr val="002060"/>
                </a:solidFill>
                <a:latin typeface="Calibri" charset="0"/>
                <a:ea typeface="Calibri" charset="0"/>
                <a:cs typeface="Calibri" charset="0"/>
              </a:rPr>
              <a:t>“Art </a:t>
            </a:r>
            <a:r>
              <a:rPr lang="en-US" sz="1600" dirty="0">
                <a:solidFill>
                  <a:srgbClr val="002060"/>
                </a:solidFill>
                <a:latin typeface="Calibri" charset="0"/>
                <a:ea typeface="Calibri" charset="0"/>
                <a:cs typeface="Calibri" charset="0"/>
              </a:rPr>
              <a:t>was a wonderful person who cared a great deal about LTER and worked tirelessly for education, </a:t>
            </a:r>
            <a:r>
              <a:rPr lang="en-US" sz="1600" dirty="0" err="1">
                <a:solidFill>
                  <a:srgbClr val="002060"/>
                </a:solidFill>
                <a:latin typeface="Calibri" charset="0"/>
                <a:ea typeface="Calibri" charset="0"/>
                <a:cs typeface="Calibri" charset="0"/>
              </a:rPr>
              <a:t>sci</a:t>
            </a:r>
            <a:r>
              <a:rPr lang="en-US" sz="1600" dirty="0">
                <a:solidFill>
                  <a:srgbClr val="002060"/>
                </a:solidFill>
                <a:latin typeface="Calibri" charset="0"/>
                <a:ea typeface="Calibri" charset="0"/>
                <a:cs typeface="Calibri" charset="0"/>
              </a:rPr>
              <a:t>-art collaboration, and diversity and inclusion</a:t>
            </a:r>
            <a:r>
              <a:rPr lang="en-US" sz="1600" dirty="0" smtClean="0">
                <a:solidFill>
                  <a:srgbClr val="002060"/>
                </a:solidFill>
                <a:latin typeface="Calibri" charset="0"/>
                <a:ea typeface="Calibri" charset="0"/>
                <a:cs typeface="Calibri" charset="0"/>
              </a:rPr>
              <a:t>.”</a:t>
            </a:r>
            <a:endParaRPr lang="en-US" sz="1600" dirty="0">
              <a:solidFill>
                <a:srgbClr val="002060"/>
              </a:solidFill>
              <a:latin typeface="Calibri" charset="0"/>
              <a:ea typeface="Calibri" charset="0"/>
              <a:cs typeface="Calibri" charset="0"/>
            </a:endParaRPr>
          </a:p>
        </p:txBody>
      </p:sp>
    </p:spTree>
    <p:extLst>
      <p:ext uri="{BB962C8B-B14F-4D97-AF65-F5344CB8AC3E}">
        <p14:creationId xmlns:p14="http://schemas.microsoft.com/office/powerpoint/2010/main" val="123074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hqprint">
            <a:extLst>
              <a:ext uri="{28A0092B-C50C-407E-A947-70E740481C1C}">
                <a14:useLocalDpi xmlns:a14="http://schemas.microsoft.com/office/drawing/2010/main"/>
              </a:ext>
            </a:extLst>
          </a:blip>
          <a:srcRect t="10371" b="10371"/>
          <a:stretch/>
        </p:blipFill>
        <p:spPr>
          <a:xfrm>
            <a:off x="6059531" y="11895"/>
            <a:ext cx="6096000" cy="3429000"/>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a:ext>
            </a:extLst>
          </a:blip>
          <a:srcRect t="1067" b="23933"/>
          <a:stretch/>
        </p:blipFill>
        <p:spPr>
          <a:xfrm>
            <a:off x="-43186" y="3454201"/>
            <a:ext cx="6090795" cy="3426072"/>
          </a:xfrm>
          <a:prstGeom prst="rect">
            <a:avLst/>
          </a:prstGeom>
        </p:spPr>
      </p:pic>
      <p:pic>
        <p:nvPicPr>
          <p:cNvPr id="13" name="Picture 12"/>
          <p:cNvPicPr>
            <a:picLocks noChangeAspect="1"/>
          </p:cNvPicPr>
          <p:nvPr/>
        </p:nvPicPr>
        <p:blipFill rotWithShape="1">
          <a:blip r:embed="rId4" cstate="hqprint">
            <a:extLst>
              <a:ext uri="{28A0092B-C50C-407E-A947-70E740481C1C}">
                <a14:useLocalDpi xmlns:a14="http://schemas.microsoft.com/office/drawing/2010/main"/>
              </a:ext>
            </a:extLst>
          </a:blip>
          <a:srcRect t="7654" b="7654"/>
          <a:stretch/>
        </p:blipFill>
        <p:spPr>
          <a:xfrm>
            <a:off x="-45788" y="11895"/>
            <a:ext cx="6096000" cy="3429000"/>
          </a:xfrm>
          <a:prstGeom prst="rect">
            <a:avLst/>
          </a:prstGeom>
        </p:spPr>
      </p:pic>
      <p:sp>
        <p:nvSpPr>
          <p:cNvPr id="5" name="TextBox 4"/>
          <p:cNvSpPr txBox="1"/>
          <p:nvPr/>
        </p:nvSpPr>
        <p:spPr>
          <a:xfrm>
            <a:off x="563812" y="729541"/>
            <a:ext cx="4876800" cy="1966949"/>
          </a:xfrm>
          <a:prstGeom prst="rect">
            <a:avLst/>
          </a:prstGeom>
          <a:solidFill>
            <a:srgbClr val="FFFFFF">
              <a:alpha val="68000"/>
            </a:srgbClr>
          </a:solidFill>
        </p:spPr>
        <p:txBody>
          <a:bodyPr wrap="square" rtlCol="0">
            <a:spAutoFit/>
          </a:bodyPr>
          <a:lstStyle/>
          <a:p>
            <a:pPr algn="ctr" defTabSz="914377">
              <a:spcAft>
                <a:spcPts val="1500"/>
              </a:spcAft>
            </a:pPr>
            <a:r>
              <a:rPr lang="en-US" sz="2400" b="1" dirty="0">
                <a:solidFill>
                  <a:srgbClr val="004E6B"/>
                </a:solidFill>
              </a:rPr>
              <a:t>Long-Term Observations</a:t>
            </a:r>
          </a:p>
          <a:p>
            <a:pPr algn="ctr" defTabSz="914377"/>
            <a:r>
              <a:rPr lang="en-US" sz="2133" spc="-107" dirty="0">
                <a:solidFill>
                  <a:prstClr val="black"/>
                </a:solidFill>
              </a:rPr>
              <a:t>Each site maintains long-term records of key parameters for that ecosystem, providing critical context for shorter-term studies and cross-system comparisons.</a:t>
            </a:r>
          </a:p>
        </p:txBody>
      </p:sp>
      <p:sp>
        <p:nvSpPr>
          <p:cNvPr id="8" name="Rectangle 7"/>
          <p:cNvSpPr/>
          <p:nvPr/>
        </p:nvSpPr>
        <p:spPr>
          <a:xfrm>
            <a:off x="6669131" y="729541"/>
            <a:ext cx="4876800" cy="1966949"/>
          </a:xfrm>
          <a:prstGeom prst="rect">
            <a:avLst/>
          </a:prstGeom>
          <a:solidFill>
            <a:srgbClr val="FFFFFF">
              <a:alpha val="65000"/>
            </a:srgbClr>
          </a:solidFill>
        </p:spPr>
        <p:txBody>
          <a:bodyPr wrap="square">
            <a:spAutoFit/>
          </a:bodyPr>
          <a:lstStyle/>
          <a:p>
            <a:pPr algn="ctr" defTabSz="914377">
              <a:spcAft>
                <a:spcPts val="1500"/>
              </a:spcAft>
            </a:pPr>
            <a:r>
              <a:rPr lang="en-US" sz="2400" b="1" dirty="0">
                <a:solidFill>
                  <a:srgbClr val="004E6B"/>
                </a:solidFill>
              </a:rPr>
              <a:t>Long-Term Experiments</a:t>
            </a:r>
          </a:p>
          <a:p>
            <a:pPr algn="ctr" defTabSz="914377"/>
            <a:r>
              <a:rPr lang="en-US" sz="2133" dirty="0">
                <a:solidFill>
                  <a:prstClr val="black"/>
                </a:solidFill>
              </a:rPr>
              <a:t>LTERs maintain experimental manipulations that test potential influences on ecosystem change, which extends the range of simulation models.</a:t>
            </a:r>
          </a:p>
        </p:txBody>
      </p:sp>
      <p:sp>
        <p:nvSpPr>
          <p:cNvPr id="9" name="Rectangle 8"/>
          <p:cNvSpPr/>
          <p:nvPr/>
        </p:nvSpPr>
        <p:spPr>
          <a:xfrm>
            <a:off x="563812" y="4334531"/>
            <a:ext cx="4876800" cy="1638718"/>
          </a:xfrm>
          <a:prstGeom prst="rect">
            <a:avLst/>
          </a:prstGeom>
          <a:solidFill>
            <a:srgbClr val="FFFFFF">
              <a:alpha val="65000"/>
            </a:srgbClr>
          </a:solidFill>
        </p:spPr>
        <p:txBody>
          <a:bodyPr wrap="square">
            <a:spAutoFit/>
          </a:bodyPr>
          <a:lstStyle/>
          <a:p>
            <a:pPr algn="ctr" defTabSz="914377">
              <a:spcAft>
                <a:spcPts val="1500"/>
              </a:spcAft>
            </a:pPr>
            <a:r>
              <a:rPr lang="en-US" sz="2400" b="1" dirty="0">
                <a:solidFill>
                  <a:srgbClr val="004E6B"/>
                </a:solidFill>
              </a:rPr>
              <a:t>Long-Term Relationships</a:t>
            </a:r>
          </a:p>
          <a:p>
            <a:pPr algn="ctr" defTabSz="914377"/>
            <a:r>
              <a:rPr lang="en-US" sz="2133" dirty="0">
                <a:solidFill>
                  <a:prstClr val="black"/>
                </a:solidFill>
              </a:rPr>
              <a:t>LTER sites build trusting relationships with resource managers, educators, and landowners in their regions.</a:t>
            </a:r>
          </a:p>
        </p:txBody>
      </p:sp>
      <p:pic>
        <p:nvPicPr>
          <p:cNvPr id="10" name="Picture 9"/>
          <p:cNvPicPr>
            <a:picLocks noChangeAspect="1"/>
          </p:cNvPicPr>
          <p:nvPr/>
        </p:nvPicPr>
        <p:blipFill rotWithShape="1">
          <a:blip r:embed="rId5" cstate="hqprint">
            <a:extLst>
              <a:ext uri="{28A0092B-C50C-407E-A947-70E740481C1C}">
                <a14:useLocalDpi xmlns:a14="http://schemas.microsoft.com/office/drawing/2010/main"/>
              </a:ext>
            </a:extLst>
          </a:blip>
          <a:srcRect t="12500" b="12500"/>
          <a:stretch/>
        </p:blipFill>
        <p:spPr>
          <a:xfrm>
            <a:off x="6059531" y="3452737"/>
            <a:ext cx="6096000" cy="3429000"/>
          </a:xfrm>
          <a:prstGeom prst="rect">
            <a:avLst/>
          </a:prstGeom>
        </p:spPr>
      </p:pic>
      <p:sp>
        <p:nvSpPr>
          <p:cNvPr id="11" name="Rectangle 10"/>
          <p:cNvSpPr/>
          <p:nvPr/>
        </p:nvSpPr>
        <p:spPr>
          <a:xfrm>
            <a:off x="6634093" y="4006236"/>
            <a:ext cx="4946875" cy="2295180"/>
          </a:xfrm>
          <a:prstGeom prst="rect">
            <a:avLst/>
          </a:prstGeom>
          <a:solidFill>
            <a:srgbClr val="FFFFFF">
              <a:alpha val="66000"/>
            </a:srgbClr>
          </a:solidFill>
        </p:spPr>
        <p:txBody>
          <a:bodyPr wrap="square">
            <a:spAutoFit/>
          </a:bodyPr>
          <a:lstStyle/>
          <a:p>
            <a:pPr algn="ctr" defTabSz="914377">
              <a:spcAft>
                <a:spcPts val="1500"/>
              </a:spcAft>
            </a:pPr>
            <a:r>
              <a:rPr lang="en-US" sz="2400" b="1" dirty="0">
                <a:solidFill>
                  <a:srgbClr val="0F4B6B"/>
                </a:solidFill>
              </a:rPr>
              <a:t>Expanding Opportunities</a:t>
            </a:r>
          </a:p>
          <a:p>
            <a:pPr algn="ctr" defTabSz="914377"/>
            <a:r>
              <a:rPr lang="en-US" sz="2133" dirty="0">
                <a:solidFill>
                  <a:prstClr val="black"/>
                </a:solidFill>
              </a:rPr>
              <a:t>LTERs bring together groups of researchers with diverse backgrounds. Each new generation of scientists applies new tools and explores new questions in systems where the context is well understood.</a:t>
            </a:r>
          </a:p>
        </p:txBody>
      </p:sp>
      <p:sp>
        <p:nvSpPr>
          <p:cNvPr id="4" name="TextBox 3"/>
          <p:cNvSpPr txBox="1"/>
          <p:nvPr/>
        </p:nvSpPr>
        <p:spPr>
          <a:xfrm>
            <a:off x="2747041" y="1726395"/>
            <a:ext cx="6536267" cy="3371561"/>
          </a:xfrm>
          <a:prstGeom prst="roundRect">
            <a:avLst/>
          </a:prstGeom>
          <a:solidFill>
            <a:srgbClr val="0F4B6B">
              <a:alpha val="74902"/>
            </a:srgb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914377"/>
            <a:r>
              <a:rPr lang="en-US" sz="2667" dirty="0">
                <a:solidFill>
                  <a:prstClr val="white"/>
                </a:solidFill>
              </a:rPr>
              <a:t>Long-term ecological and environmental studies allow us to better understand the inherent variability of natural systems, to discern trends and shifting baselines, and to witness rare events and unanticipated ecological surprises.</a:t>
            </a:r>
          </a:p>
          <a:p>
            <a:pPr defTabSz="914377"/>
            <a:endParaRPr lang="en-US" sz="1600" dirty="0">
              <a:solidFill>
                <a:prstClr val="white"/>
              </a:solidFill>
            </a:endParaRPr>
          </a:p>
          <a:p>
            <a:pPr algn="r" defTabSz="914377"/>
            <a:r>
              <a:rPr lang="en-US" sz="1600" dirty="0">
                <a:solidFill>
                  <a:prstClr val="white"/>
                </a:solidFill>
              </a:rPr>
              <a:t>—Hughes et al. Bioscience, 2017</a:t>
            </a:r>
          </a:p>
        </p:txBody>
      </p:sp>
    </p:spTree>
    <p:extLst>
      <p:ext uri="{BB962C8B-B14F-4D97-AF65-F5344CB8AC3E}">
        <p14:creationId xmlns:p14="http://schemas.microsoft.com/office/powerpoint/2010/main" val="6131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65126"/>
            <a:ext cx="9067800" cy="960468"/>
          </a:xfrm>
        </p:spPr>
        <p:txBody>
          <a:bodyPr/>
          <a:lstStyle/>
          <a:p>
            <a:r>
              <a:rPr lang="en-US" dirty="0" smtClean="0">
                <a:latin typeface="+mn-lt"/>
              </a:rPr>
              <a:t>LTER Network Communications Office</a:t>
            </a:r>
            <a:endParaRPr lang="en-US"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060" y="1465697"/>
            <a:ext cx="5763680" cy="476896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533" y="444682"/>
            <a:ext cx="770467" cy="801353"/>
          </a:xfrm>
          <a:prstGeom prst="rect">
            <a:avLst/>
          </a:prstGeom>
        </p:spPr>
      </p:pic>
      <p:sp>
        <p:nvSpPr>
          <p:cNvPr id="7" name="TextBox 6"/>
          <p:cNvSpPr txBox="1"/>
          <p:nvPr/>
        </p:nvSpPr>
        <p:spPr>
          <a:xfrm>
            <a:off x="681957" y="1602758"/>
            <a:ext cx="4555067" cy="2213727"/>
          </a:xfrm>
          <a:prstGeom prst="roundRect">
            <a:avLst/>
          </a:prstGeom>
          <a:gradFill>
            <a:gsLst>
              <a:gs pos="100000">
                <a:schemeClr val="accent1">
                  <a:lumMod val="5000"/>
                  <a:lumOff val="95000"/>
                  <a:alpha val="0"/>
                </a:schemeClr>
              </a:gs>
              <a:gs pos="0">
                <a:srgbClr val="EE8783"/>
              </a:gs>
            </a:gsLst>
            <a:lin ang="5400000" scaled="1"/>
          </a:gradFill>
        </p:spPr>
        <p:txBody>
          <a:bodyPr wrap="square" rtlCol="0">
            <a:spAutoFit/>
          </a:bodyPr>
          <a:lstStyle/>
          <a:p>
            <a:pPr defTabSz="914377">
              <a:spcAft>
                <a:spcPts val="800"/>
              </a:spcAft>
            </a:pPr>
            <a:r>
              <a:rPr lang="en-US" sz="2400" dirty="0">
                <a:solidFill>
                  <a:prstClr val="black"/>
                </a:solidFill>
              </a:rPr>
              <a:t>Synthesis Working Groups	</a:t>
            </a:r>
            <a:endParaRPr lang="en-US" sz="2400" cap="all" dirty="0">
              <a:solidFill>
                <a:prstClr val="black"/>
              </a:solidFill>
            </a:endParaRPr>
          </a:p>
          <a:p>
            <a:pPr marL="380990" indent="-380990" defTabSz="914377">
              <a:buFont typeface="Arial" charset="0"/>
              <a:buChar char="•"/>
            </a:pPr>
            <a:r>
              <a:rPr lang="en-US" sz="1867" dirty="0">
                <a:solidFill>
                  <a:prstClr val="black"/>
                </a:solidFill>
              </a:rPr>
              <a:t>Stream Elemental Cycling</a:t>
            </a:r>
          </a:p>
          <a:p>
            <a:pPr marL="380990" indent="-380990" defTabSz="914377">
              <a:buFont typeface="Arial" charset="0"/>
              <a:buChar char="•"/>
            </a:pPr>
            <a:r>
              <a:rPr lang="en-US" sz="1867" dirty="0">
                <a:solidFill>
                  <a:prstClr val="black"/>
                </a:solidFill>
              </a:rPr>
              <a:t>LTER Metacommunities</a:t>
            </a:r>
          </a:p>
          <a:p>
            <a:pPr marL="380990" indent="-380990" defTabSz="914377">
              <a:buFont typeface="Arial" charset="0"/>
              <a:buChar char="•"/>
            </a:pPr>
            <a:r>
              <a:rPr lang="en-US" sz="1867" dirty="0">
                <a:solidFill>
                  <a:prstClr val="black"/>
                </a:solidFill>
              </a:rPr>
              <a:t>Communities-to-ecosystems</a:t>
            </a:r>
          </a:p>
          <a:p>
            <a:pPr marL="380990" indent="-380990" defTabSz="914377">
              <a:buFont typeface="Arial" charset="0"/>
              <a:buChar char="•"/>
            </a:pPr>
            <a:r>
              <a:rPr lang="en-US" sz="1867" dirty="0">
                <a:solidFill>
                  <a:prstClr val="black"/>
                </a:solidFill>
              </a:rPr>
              <a:t>LTER Synchrony</a:t>
            </a:r>
          </a:p>
          <a:p>
            <a:pPr marL="380990" indent="-380990" defTabSz="914377">
              <a:buFont typeface="Arial" charset="0"/>
              <a:buChar char="•"/>
            </a:pPr>
            <a:r>
              <a:rPr lang="en-US" sz="1867" dirty="0">
                <a:solidFill>
                  <a:prstClr val="black"/>
                </a:solidFill>
              </a:rPr>
              <a:t>Biodiversity &amp; Productivity</a:t>
            </a:r>
          </a:p>
        </p:txBody>
      </p:sp>
      <p:sp>
        <p:nvSpPr>
          <p:cNvPr id="10" name="TextBox 9"/>
          <p:cNvSpPr txBox="1"/>
          <p:nvPr/>
        </p:nvSpPr>
        <p:spPr>
          <a:xfrm>
            <a:off x="681957" y="4359815"/>
            <a:ext cx="4555067" cy="2281050"/>
          </a:xfrm>
          <a:prstGeom prst="roundRect">
            <a:avLst/>
          </a:prstGeom>
          <a:gradFill>
            <a:gsLst>
              <a:gs pos="100000">
                <a:schemeClr val="accent1">
                  <a:lumMod val="5000"/>
                  <a:lumOff val="95000"/>
                  <a:alpha val="0"/>
                </a:schemeClr>
              </a:gs>
              <a:gs pos="0">
                <a:srgbClr val="AFC2ED"/>
              </a:gs>
            </a:gsLst>
            <a:lin ang="5400000" scaled="1"/>
          </a:gradFill>
        </p:spPr>
        <p:txBody>
          <a:bodyPr wrap="square" rtlCol="0">
            <a:spAutoFit/>
          </a:bodyPr>
          <a:lstStyle/>
          <a:p>
            <a:pPr marL="380990" indent="-380990" defTabSz="914377">
              <a:buFont typeface="Arial" charset="0"/>
              <a:buChar char="•"/>
            </a:pPr>
            <a:r>
              <a:rPr lang="en-US" sz="2133" dirty="0">
                <a:solidFill>
                  <a:prstClr val="black"/>
                </a:solidFill>
              </a:rPr>
              <a:t>Education &amp; training partnerships</a:t>
            </a:r>
          </a:p>
          <a:p>
            <a:pPr marL="380990" indent="-380990" defTabSz="914377">
              <a:buFont typeface="Arial" charset="0"/>
              <a:buChar char="•"/>
            </a:pPr>
            <a:r>
              <a:rPr lang="en-US" sz="2133" dirty="0">
                <a:solidFill>
                  <a:prstClr val="black"/>
                </a:solidFill>
              </a:rPr>
              <a:t>Data nuggets</a:t>
            </a:r>
          </a:p>
          <a:p>
            <a:pPr marL="380990" indent="-380990" defTabSz="914377">
              <a:buFont typeface="Arial" charset="0"/>
              <a:buChar char="•"/>
            </a:pPr>
            <a:r>
              <a:rPr lang="en-US" sz="2133" dirty="0">
                <a:solidFill>
                  <a:prstClr val="black"/>
                </a:solidFill>
              </a:rPr>
              <a:t>Schoolyard LTER book series</a:t>
            </a:r>
          </a:p>
          <a:p>
            <a:pPr marL="380990" indent="-380990" defTabSz="914377">
              <a:buFont typeface="Arial" charset="0"/>
              <a:buChar char="•"/>
            </a:pPr>
            <a:r>
              <a:rPr lang="en-US" sz="2133" dirty="0">
                <a:solidFill>
                  <a:prstClr val="black"/>
                </a:solidFill>
              </a:rPr>
              <a:t>ESA workshops</a:t>
            </a:r>
          </a:p>
          <a:p>
            <a:pPr marL="380990" indent="-380990" defTabSz="914377">
              <a:buFont typeface="Arial" charset="0"/>
              <a:buChar char="•"/>
            </a:pPr>
            <a:r>
              <a:rPr lang="en-US" sz="2133" dirty="0">
                <a:solidFill>
                  <a:prstClr val="black"/>
                </a:solidFill>
              </a:rPr>
              <a:t>Distributed graduate seminar</a:t>
            </a:r>
          </a:p>
        </p:txBody>
      </p:sp>
      <p:sp>
        <p:nvSpPr>
          <p:cNvPr id="11" name="TextBox 10"/>
          <p:cNvSpPr txBox="1"/>
          <p:nvPr/>
        </p:nvSpPr>
        <p:spPr>
          <a:xfrm>
            <a:off x="8746457" y="2158940"/>
            <a:ext cx="3445543" cy="2847496"/>
          </a:xfrm>
          <a:prstGeom prst="roundRect">
            <a:avLst>
              <a:gd name="adj" fmla="val 11752"/>
            </a:avLst>
          </a:prstGeom>
          <a:gradFill>
            <a:gsLst>
              <a:gs pos="100000">
                <a:schemeClr val="accent1">
                  <a:lumMod val="5000"/>
                  <a:lumOff val="95000"/>
                  <a:alpha val="0"/>
                </a:schemeClr>
              </a:gs>
              <a:gs pos="0">
                <a:srgbClr val="EEED90"/>
              </a:gs>
            </a:gsLst>
            <a:lin ang="5400000" scaled="1"/>
          </a:gradFill>
          <a:ln>
            <a:noFill/>
          </a:ln>
        </p:spPr>
        <p:txBody>
          <a:bodyPr wrap="square" rtlCol="0">
            <a:spAutoFit/>
          </a:bodyPr>
          <a:lstStyle/>
          <a:p>
            <a:pPr marL="380990" indent="-380990" defTabSz="914377">
              <a:buFont typeface="Arial" charset="0"/>
              <a:buChar char="•"/>
            </a:pPr>
            <a:r>
              <a:rPr lang="en-US" sz="2133" dirty="0">
                <a:solidFill>
                  <a:prstClr val="black"/>
                </a:solidFill>
              </a:rPr>
              <a:t>Science Update (monthly)</a:t>
            </a:r>
          </a:p>
          <a:p>
            <a:pPr marL="380990" indent="-380990" defTabSz="914377">
              <a:buFont typeface="Arial" charset="0"/>
              <a:buChar char="•"/>
            </a:pPr>
            <a:r>
              <a:rPr lang="en-US" sz="2133" dirty="0">
                <a:solidFill>
                  <a:prstClr val="black"/>
                </a:solidFill>
              </a:rPr>
              <a:t>News from the NCO</a:t>
            </a:r>
          </a:p>
          <a:p>
            <a:pPr marL="380990" indent="-380990" defTabSz="914377">
              <a:buFont typeface="Arial" charset="0"/>
              <a:buChar char="•"/>
            </a:pPr>
            <a:r>
              <a:rPr lang="en-US" sz="2133" dirty="0">
                <a:solidFill>
                  <a:prstClr val="black"/>
                </a:solidFill>
              </a:rPr>
              <a:t>Web sites</a:t>
            </a:r>
          </a:p>
          <a:p>
            <a:pPr marL="380990" indent="-380990" defTabSz="914377">
              <a:buFont typeface="Arial" charset="0"/>
              <a:buChar char="•"/>
            </a:pPr>
            <a:r>
              <a:rPr lang="en-US" sz="2133" dirty="0">
                <a:solidFill>
                  <a:prstClr val="black"/>
                </a:solidFill>
              </a:rPr>
              <a:t>Social media</a:t>
            </a:r>
          </a:p>
          <a:p>
            <a:pPr marL="380990" indent="-380990" defTabSz="914377">
              <a:buFont typeface="Arial" charset="0"/>
              <a:buChar char="•"/>
            </a:pPr>
            <a:r>
              <a:rPr lang="en-US" sz="2133" dirty="0">
                <a:solidFill>
                  <a:prstClr val="black"/>
                </a:solidFill>
              </a:rPr>
              <a:t>Print materials</a:t>
            </a:r>
          </a:p>
          <a:p>
            <a:pPr marL="380990" indent="-380990" defTabSz="914377">
              <a:buFont typeface="Arial" charset="0"/>
              <a:buChar char="•"/>
            </a:pPr>
            <a:r>
              <a:rPr lang="en-US" sz="2133" dirty="0">
                <a:solidFill>
                  <a:prstClr val="black"/>
                </a:solidFill>
              </a:rPr>
              <a:t>Meeting outreach</a:t>
            </a:r>
            <a:endParaRPr lang="en-US" sz="2400" dirty="0">
              <a:solidFill>
                <a:prstClr val="black"/>
              </a:solidFill>
            </a:endParaRPr>
          </a:p>
          <a:p>
            <a:pPr defTabSz="914377">
              <a:spcAft>
                <a:spcPts val="800"/>
              </a:spcAft>
            </a:pPr>
            <a:endParaRPr lang="en-US" dirty="0">
              <a:solidFill>
                <a:prstClr val="black"/>
              </a:solidFill>
            </a:endParaRPr>
          </a:p>
        </p:txBody>
      </p:sp>
    </p:spTree>
    <p:extLst>
      <p:ext uri="{BB962C8B-B14F-4D97-AF65-F5344CB8AC3E}">
        <p14:creationId xmlns:p14="http://schemas.microsoft.com/office/powerpoint/2010/main" val="236632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4780" y="144780"/>
            <a:ext cx="9867900" cy="944880"/>
          </a:xfrm>
        </p:spPr>
        <p:txBody>
          <a:bodyPr/>
          <a:lstStyle/>
          <a:p>
            <a:pPr algn="l"/>
            <a:r>
              <a:rPr lang="en-US" altLang="en-US" sz="3600" b="1" dirty="0" smtClean="0">
                <a:latin typeface="Calibri" panose="020F0502020204030204" pitchFamily="34" charset="0"/>
                <a:cs typeface="Calibri" panose="020F0502020204030204" pitchFamily="34" charset="0"/>
              </a:rPr>
              <a:t>The nature of ecological change:</a:t>
            </a:r>
            <a:endParaRPr lang="en-US" altLang="en-US" sz="3600" b="1" dirty="0">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4294967295"/>
          </p:nvPr>
        </p:nvSpPr>
        <p:spPr>
          <a:xfrm>
            <a:off x="0" y="1219200"/>
            <a:ext cx="8686800" cy="5410200"/>
          </a:xfrm>
        </p:spPr>
        <p:txBody>
          <a:bodyPr>
            <a:normAutofit fontScale="92500" lnSpcReduction="10000"/>
          </a:bodyPr>
          <a:lstStyle/>
          <a:p>
            <a:pPr>
              <a:spcAft>
                <a:spcPts val="600"/>
              </a:spcAft>
            </a:pPr>
            <a:r>
              <a:rPr lang="en-US" altLang="en-US" dirty="0" smtClean="0">
                <a:solidFill>
                  <a:schemeClr val="accent4"/>
                </a:solidFill>
                <a:latin typeface="Calibri" panose="020F0502020204030204" pitchFamily="34" charset="0"/>
                <a:cs typeface="Calibri" panose="020F0502020204030204" pitchFamily="34" charset="0"/>
              </a:rPr>
              <a:t>Has been a signature topic in Ecosystem Science since the 1960s.</a:t>
            </a:r>
          </a:p>
          <a:p>
            <a:pPr>
              <a:spcAft>
                <a:spcPts val="600"/>
              </a:spcAft>
            </a:pPr>
            <a:r>
              <a:rPr lang="en-US" altLang="en-US" dirty="0" smtClean="0">
                <a:solidFill>
                  <a:schemeClr val="accent4"/>
                </a:solidFill>
                <a:latin typeface="Calibri" panose="020F0502020204030204" pitchFamily="34" charset="0"/>
                <a:cs typeface="Calibri" panose="020F0502020204030204" pitchFamily="34" charset="0"/>
              </a:rPr>
              <a:t>A challenge to our fundamental understanding of ecosystems as units of nature and units of study.</a:t>
            </a:r>
          </a:p>
          <a:p>
            <a:pPr>
              <a:spcAft>
                <a:spcPts val="600"/>
              </a:spcAft>
            </a:pPr>
            <a:r>
              <a:rPr lang="en-US" altLang="en-US" dirty="0" smtClean="0">
                <a:solidFill>
                  <a:schemeClr val="accent4"/>
                </a:solidFill>
                <a:latin typeface="Calibri" panose="020F0502020204030204" pitchFamily="34" charset="0"/>
                <a:cs typeface="Calibri" panose="020F0502020204030204" pitchFamily="34" charset="0"/>
              </a:rPr>
              <a:t>Response to “disturbance” has been a critical topic at the interface between science and society.</a:t>
            </a:r>
          </a:p>
          <a:p>
            <a:pPr>
              <a:spcAft>
                <a:spcPts val="600"/>
              </a:spcAft>
            </a:pPr>
            <a:r>
              <a:rPr lang="en-US" altLang="en-US" dirty="0" smtClean="0">
                <a:solidFill>
                  <a:schemeClr val="accent4"/>
                </a:solidFill>
                <a:latin typeface="Calibri" panose="020F0502020204030204" pitchFamily="34" charset="0"/>
                <a:cs typeface="Calibri" panose="020F0502020204030204" pitchFamily="34" charset="0"/>
              </a:rPr>
              <a:t>Interest in ecological change has accelerated with the nature and extent of global environmental change.</a:t>
            </a:r>
          </a:p>
          <a:p>
            <a:pPr>
              <a:spcAft>
                <a:spcPts val="600"/>
              </a:spcAft>
            </a:pPr>
            <a:r>
              <a:rPr lang="en-US" altLang="en-US" dirty="0" smtClean="0">
                <a:solidFill>
                  <a:schemeClr val="accent4"/>
                </a:solidFill>
                <a:latin typeface="Calibri" panose="020F0502020204030204" pitchFamily="34" charset="0"/>
                <a:cs typeface="Calibri" panose="020F0502020204030204" pitchFamily="34" charset="0"/>
              </a:rPr>
              <a:t>Long-term ecological research (LTER) is critical for progress in this important area.</a:t>
            </a:r>
          </a:p>
        </p:txBody>
      </p:sp>
    </p:spTree>
    <p:extLst>
      <p:ext uri="{BB962C8B-B14F-4D97-AF65-F5344CB8AC3E}">
        <p14:creationId xmlns:p14="http://schemas.microsoft.com/office/powerpoint/2010/main" val="145523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Jornada pic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1828800"/>
            <a:ext cx="85836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3352800" y="4953001"/>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t>1933</a:t>
            </a:r>
          </a:p>
        </p:txBody>
      </p:sp>
      <p:sp>
        <p:nvSpPr>
          <p:cNvPr id="8196" name="TextBox 3"/>
          <p:cNvSpPr txBox="1">
            <a:spLocks noChangeArrowheads="1"/>
          </p:cNvSpPr>
          <p:nvPr/>
        </p:nvSpPr>
        <p:spPr bwMode="auto">
          <a:xfrm>
            <a:off x="7696200" y="4953001"/>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t>2003</a:t>
            </a:r>
          </a:p>
        </p:txBody>
      </p:sp>
      <p:sp>
        <p:nvSpPr>
          <p:cNvPr id="8197" name="TextBox 4"/>
          <p:cNvSpPr txBox="1">
            <a:spLocks noChangeArrowheads="1"/>
          </p:cNvSpPr>
          <p:nvPr/>
        </p:nvSpPr>
        <p:spPr bwMode="auto">
          <a:xfrm>
            <a:off x="1676400" y="5557838"/>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solidFill>
                  <a:srgbClr val="FF0000"/>
                </a:solidFill>
              </a:rPr>
              <a:t>Source:  Brandon Bestelmeyer</a:t>
            </a:r>
          </a:p>
        </p:txBody>
      </p:sp>
      <p:sp>
        <p:nvSpPr>
          <p:cNvPr id="6" name="Rectangle 2"/>
          <p:cNvSpPr txBox="1">
            <a:spLocks noChangeArrowheads="1"/>
          </p:cNvSpPr>
          <p:nvPr/>
        </p:nvSpPr>
        <p:spPr>
          <a:xfrm>
            <a:off x="1752600" y="304800"/>
            <a:ext cx="8382000" cy="838200"/>
          </a:xfrm>
          <a:prstGeom prst="rect">
            <a:avLst/>
          </a:prstGeom>
        </p:spPr>
        <p:txBody>
          <a:bodyPr/>
          <a:lstStyle/>
          <a:p>
            <a:pPr>
              <a:defRPr/>
            </a:pPr>
            <a:r>
              <a:rPr lang="en-US" sz="4000" b="1" kern="0" dirty="0">
                <a:solidFill>
                  <a:schemeClr val="tx2"/>
                </a:solidFill>
                <a:latin typeface="Calibri" panose="020F0502020204030204" pitchFamily="34" charset="0"/>
                <a:ea typeface="+mj-ea"/>
                <a:cs typeface="Calibri" panose="020F0502020204030204" pitchFamily="34" charset="0"/>
              </a:rPr>
              <a:t>Grasslands to </a:t>
            </a:r>
            <a:r>
              <a:rPr lang="en-US" sz="4000" b="1" kern="0" dirty="0" err="1">
                <a:solidFill>
                  <a:schemeClr val="tx2"/>
                </a:solidFill>
                <a:latin typeface="Calibri" panose="020F0502020204030204" pitchFamily="34" charset="0"/>
                <a:ea typeface="+mj-ea"/>
                <a:cs typeface="Calibri" panose="020F0502020204030204" pitchFamily="34" charset="0"/>
              </a:rPr>
              <a:t>shrublands</a:t>
            </a:r>
            <a:r>
              <a:rPr lang="en-US" sz="4000" b="1" kern="0" dirty="0">
                <a:solidFill>
                  <a:schemeClr val="tx2"/>
                </a:solidFill>
                <a:latin typeface="Calibri" panose="020F0502020204030204" pitchFamily="34" charset="0"/>
                <a:ea typeface="+mj-ea"/>
                <a:cs typeface="Calibri" panose="020F0502020204030204" pitchFamily="34" charset="0"/>
              </a:rPr>
              <a:t> . . . .</a:t>
            </a:r>
          </a:p>
        </p:txBody>
      </p:sp>
    </p:spTree>
    <p:extLst>
      <p:ext uri="{BB962C8B-B14F-4D97-AF65-F5344CB8AC3E}">
        <p14:creationId xmlns:p14="http://schemas.microsoft.com/office/powerpoint/2010/main" val="248229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6400" y="152400"/>
            <a:ext cx="8686800" cy="1219200"/>
          </a:xfrm>
        </p:spPr>
        <p:txBody>
          <a:bodyPr/>
          <a:lstStyle/>
          <a:p>
            <a:pPr algn="l"/>
            <a:r>
              <a:rPr lang="en-US" altLang="en-US" sz="3400" b="1" dirty="0">
                <a:latin typeface="Calibri" panose="020F0502020204030204" pitchFamily="34" charset="0"/>
                <a:cs typeface="Calibri" panose="020F0502020204030204" pitchFamily="34" charset="0"/>
              </a:rPr>
              <a:t>Cross-scale interactions, non-</a:t>
            </a:r>
            <a:r>
              <a:rPr lang="en-US" altLang="en-US" sz="3400" b="1" dirty="0" err="1">
                <a:latin typeface="Calibri" panose="020F0502020204030204" pitchFamily="34" charset="0"/>
                <a:cs typeface="Calibri" panose="020F0502020204030204" pitchFamily="34" charset="0"/>
              </a:rPr>
              <a:t>linearities</a:t>
            </a:r>
            <a:r>
              <a:rPr lang="en-US" altLang="en-US" sz="3400" b="1" dirty="0">
                <a:latin typeface="Calibri" panose="020F0502020204030204" pitchFamily="34" charset="0"/>
                <a:cs typeface="Calibri" panose="020F0502020204030204" pitchFamily="34" charset="0"/>
              </a:rPr>
              <a:t>, and irreversible change . . </a:t>
            </a:r>
            <a:r>
              <a:rPr lang="en-US" altLang="en-US" sz="3400" b="1" dirty="0" smtClean="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pic>
        <p:nvPicPr>
          <p:cNvPr id="9219" name="Content Placeholder 3" descr="Peters Figur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51100" y="1219200"/>
            <a:ext cx="7340600" cy="5029200"/>
          </a:xfrm>
        </p:spPr>
      </p:pic>
      <p:sp>
        <p:nvSpPr>
          <p:cNvPr id="9220" name="TextBox 4"/>
          <p:cNvSpPr txBox="1">
            <a:spLocks noChangeArrowheads="1"/>
          </p:cNvSpPr>
          <p:nvPr/>
        </p:nvSpPr>
        <p:spPr bwMode="auto">
          <a:xfrm>
            <a:off x="1676400" y="6319838"/>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solidFill>
                  <a:srgbClr val="FF0000"/>
                </a:solidFill>
              </a:rPr>
              <a:t>Source:  Peters et al. (2004)</a:t>
            </a:r>
          </a:p>
        </p:txBody>
      </p:sp>
    </p:spTree>
    <p:extLst>
      <p:ext uri="{BB962C8B-B14F-4D97-AF65-F5344CB8AC3E}">
        <p14:creationId xmlns:p14="http://schemas.microsoft.com/office/powerpoint/2010/main" val="95893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0" y="152400"/>
            <a:ext cx="8610600" cy="685800"/>
          </a:xfrm>
        </p:spPr>
        <p:txBody>
          <a:bodyPr/>
          <a:lstStyle/>
          <a:p>
            <a:pPr algn="l"/>
            <a:r>
              <a:rPr lang="en-US" altLang="en-US" sz="4000" b="1" dirty="0">
                <a:latin typeface="Calibri" panose="020F0502020204030204" pitchFamily="34" charset="0"/>
                <a:cs typeface="Calibri" panose="020F0502020204030204" pitchFamily="34" charset="0"/>
              </a:rPr>
              <a:t>Regime shifts in lakes:</a:t>
            </a:r>
          </a:p>
        </p:txBody>
      </p:sp>
      <p:sp>
        <p:nvSpPr>
          <p:cNvPr id="10243" name="Rectangle 3"/>
          <p:cNvSpPr>
            <a:spLocks noGrp="1" noChangeArrowheads="1"/>
          </p:cNvSpPr>
          <p:nvPr>
            <p:ph type="body" idx="1"/>
          </p:nvPr>
        </p:nvSpPr>
        <p:spPr>
          <a:xfrm>
            <a:off x="1676400" y="990600"/>
            <a:ext cx="8763000" cy="5943600"/>
          </a:xfrm>
        </p:spPr>
        <p:txBody>
          <a:bodyPr/>
          <a:lstStyle/>
          <a:p>
            <a:r>
              <a:rPr lang="en-US" altLang="en-US" dirty="0" smtClean="0">
                <a:solidFill>
                  <a:schemeClr val="accent4"/>
                </a:solidFill>
                <a:latin typeface="Calibri" panose="020F0502020204030204" pitchFamily="34" charset="0"/>
                <a:cs typeface="Calibri" panose="020F0502020204030204" pitchFamily="34" charset="0"/>
              </a:rPr>
              <a:t>Shift from clear to turbid state driven by:</a:t>
            </a:r>
          </a:p>
          <a:p>
            <a:pPr lvl="1"/>
            <a:r>
              <a:rPr lang="en-US" altLang="en-US" dirty="0" smtClean="0">
                <a:solidFill>
                  <a:schemeClr val="accent4"/>
                </a:solidFill>
                <a:latin typeface="Calibri" panose="020F0502020204030204" pitchFamily="34" charset="0"/>
                <a:cs typeface="Calibri" panose="020F0502020204030204" pitchFamily="34" charset="0"/>
              </a:rPr>
              <a:t>Eutrophication, e.g., P input.</a:t>
            </a:r>
          </a:p>
          <a:p>
            <a:pPr lvl="1">
              <a:spcAft>
                <a:spcPts val="600"/>
              </a:spcAft>
            </a:pPr>
            <a:r>
              <a:rPr lang="en-US" altLang="en-US" dirty="0" smtClean="0">
                <a:solidFill>
                  <a:schemeClr val="accent4"/>
                </a:solidFill>
                <a:latin typeface="Calibri" panose="020F0502020204030204" pitchFamily="34" charset="0"/>
                <a:cs typeface="Calibri" panose="020F0502020204030204" pitchFamily="34" charset="0"/>
              </a:rPr>
              <a:t>Trophic cascades, e.g., decline of </a:t>
            </a:r>
            <a:r>
              <a:rPr lang="en-US" altLang="en-US" i="1" dirty="0" smtClean="0">
                <a:solidFill>
                  <a:schemeClr val="accent4"/>
                </a:solidFill>
                <a:latin typeface="Calibri" panose="020F0502020204030204" pitchFamily="34" charset="0"/>
                <a:cs typeface="Calibri" panose="020F0502020204030204" pitchFamily="34" charset="0"/>
              </a:rPr>
              <a:t>Daphnia</a:t>
            </a:r>
            <a:endParaRPr lang="en-US" altLang="en-US" dirty="0" smtClean="0">
              <a:solidFill>
                <a:schemeClr val="accent4"/>
              </a:solidFill>
              <a:latin typeface="Calibri" panose="020F0502020204030204" pitchFamily="34" charset="0"/>
              <a:cs typeface="Calibri" panose="020F0502020204030204" pitchFamily="34" charset="0"/>
            </a:endParaRPr>
          </a:p>
          <a:p>
            <a:r>
              <a:rPr lang="en-US" altLang="en-US" dirty="0" smtClean="0">
                <a:solidFill>
                  <a:schemeClr val="accent4"/>
                </a:solidFill>
                <a:latin typeface="Calibri" panose="020F0502020204030204" pitchFamily="34" charset="0"/>
                <a:cs typeface="Calibri" panose="020F0502020204030204" pitchFamily="34" charset="0"/>
              </a:rPr>
              <a:t>Sometimes reversible, sometimes not . . . </a:t>
            </a:r>
          </a:p>
          <a:p>
            <a:pPr lvl="1">
              <a:spcAft>
                <a:spcPts val="600"/>
              </a:spcAft>
            </a:pPr>
            <a:r>
              <a:rPr lang="en-US" altLang="en-US" dirty="0" smtClean="0">
                <a:solidFill>
                  <a:schemeClr val="accent4"/>
                </a:solidFill>
                <a:latin typeface="Calibri" panose="020F0502020204030204" pitchFamily="34" charset="0"/>
                <a:cs typeface="Calibri" panose="020F0502020204030204" pitchFamily="34" charset="0"/>
              </a:rPr>
              <a:t>Sediment P pools provide internal source (e.g. </a:t>
            </a:r>
            <a:r>
              <a:rPr lang="en-US" altLang="en-US" dirty="0" err="1" smtClean="0">
                <a:solidFill>
                  <a:schemeClr val="accent4"/>
                </a:solidFill>
                <a:latin typeface="Calibri" panose="020F0502020204030204" pitchFamily="34" charset="0"/>
                <a:cs typeface="Calibri" panose="020F0502020204030204" pitchFamily="34" charset="0"/>
              </a:rPr>
              <a:t>Okechobee</a:t>
            </a:r>
            <a:r>
              <a:rPr lang="en-US" altLang="en-US" dirty="0" smtClean="0">
                <a:solidFill>
                  <a:schemeClr val="accent4"/>
                </a:solidFill>
                <a:latin typeface="Calibri" panose="020F0502020204030204" pitchFamily="34" charset="0"/>
                <a:cs typeface="Calibri" panose="020F0502020204030204" pitchFamily="34" charset="0"/>
              </a:rPr>
              <a:t>, Mendota).</a:t>
            </a:r>
          </a:p>
          <a:p>
            <a:r>
              <a:rPr lang="en-US" altLang="en-US" dirty="0" smtClean="0">
                <a:solidFill>
                  <a:schemeClr val="accent4"/>
                </a:solidFill>
                <a:latin typeface="Calibri" panose="020F0502020204030204" pitchFamily="34" charset="0"/>
                <a:cs typeface="Calibri" panose="020F0502020204030204" pitchFamily="34" charset="0"/>
              </a:rPr>
              <a:t>Predictable?</a:t>
            </a:r>
          </a:p>
          <a:p>
            <a:pPr lvl="1"/>
            <a:r>
              <a:rPr lang="en-US" altLang="en-US" dirty="0" smtClean="0">
                <a:solidFill>
                  <a:schemeClr val="accent4"/>
                </a:solidFill>
                <a:latin typeface="Calibri" panose="020F0502020204030204" pitchFamily="34" charset="0"/>
                <a:cs typeface="Calibri" panose="020F0502020204030204" pitchFamily="34" charset="0"/>
              </a:rPr>
              <a:t>Changes in variability as an indicator of change?</a:t>
            </a:r>
          </a:p>
          <a:p>
            <a:pPr lvl="1"/>
            <a:r>
              <a:rPr lang="en-US" altLang="en-US" dirty="0" smtClean="0">
                <a:solidFill>
                  <a:schemeClr val="accent4"/>
                </a:solidFill>
                <a:latin typeface="Calibri" panose="020F0502020204030204" pitchFamily="34" charset="0"/>
                <a:cs typeface="Calibri" panose="020F0502020204030204" pitchFamily="34" charset="0"/>
              </a:rPr>
              <a:t>Facilitated by new sensors, new networks, new models.</a:t>
            </a:r>
            <a:endParaRPr lang="en-US" altLang="en-US" sz="1600" dirty="0">
              <a:solidFill>
                <a:schemeClr val="accent4"/>
              </a:solidFill>
              <a:latin typeface="Calibri" panose="020F0502020204030204" pitchFamily="34" charset="0"/>
              <a:cs typeface="Calibri" panose="020F0502020204030204" pitchFamily="34" charset="0"/>
            </a:endParaRPr>
          </a:p>
        </p:txBody>
      </p:sp>
      <p:sp>
        <p:nvSpPr>
          <p:cNvPr id="10244" name="TextBox 4"/>
          <p:cNvSpPr txBox="1">
            <a:spLocks noChangeArrowheads="1"/>
          </p:cNvSpPr>
          <p:nvPr/>
        </p:nvSpPr>
        <p:spPr bwMode="auto">
          <a:xfrm>
            <a:off x="5486400" y="6243638"/>
            <a:ext cx="510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dirty="0">
                <a:solidFill>
                  <a:srgbClr val="FF0000"/>
                </a:solidFill>
              </a:rPr>
              <a:t>Source:  Carpenter </a:t>
            </a:r>
            <a:r>
              <a:rPr lang="en-US" altLang="en-US" dirty="0" smtClean="0">
                <a:solidFill>
                  <a:srgbClr val="FF0000"/>
                </a:solidFill>
              </a:rPr>
              <a:t>et al. (2011)</a:t>
            </a:r>
            <a:endParaRPr lang="en-US" altLang="en-US" dirty="0">
              <a:solidFill>
                <a:srgbClr val="FF0000"/>
              </a:solidFill>
            </a:endParaRPr>
          </a:p>
        </p:txBody>
      </p:sp>
    </p:spTree>
    <p:extLst>
      <p:ext uri="{BB962C8B-B14F-4D97-AF65-F5344CB8AC3E}">
        <p14:creationId xmlns:p14="http://schemas.microsoft.com/office/powerpoint/2010/main" val="78008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00200" y="1828800"/>
            <a:ext cx="8839200" cy="4724400"/>
          </a:xfrm>
        </p:spPr>
        <p:txBody>
          <a:bodyPr/>
          <a:lstStyle/>
          <a:p>
            <a:pPr>
              <a:spcAft>
                <a:spcPts val="1200"/>
              </a:spcAft>
              <a:defRPr/>
            </a:pPr>
            <a:r>
              <a:rPr lang="en-US" dirty="0" smtClean="0">
                <a:solidFill>
                  <a:schemeClr val="accent4"/>
                </a:solidFill>
                <a:latin typeface="Calibri" pitchFamily="34" charset="0"/>
                <a:cs typeface="Arial" charset="0"/>
              </a:rPr>
              <a:t>Extreme </a:t>
            </a:r>
            <a:r>
              <a:rPr lang="en-US" dirty="0" err="1" smtClean="0">
                <a:solidFill>
                  <a:schemeClr val="accent4"/>
                </a:solidFill>
                <a:latin typeface="Calibri" pitchFamily="34" charset="0"/>
                <a:cs typeface="Arial" charset="0"/>
              </a:rPr>
              <a:t>clearcutting</a:t>
            </a:r>
            <a:r>
              <a:rPr lang="en-US" dirty="0" smtClean="0">
                <a:solidFill>
                  <a:schemeClr val="accent4"/>
                </a:solidFill>
                <a:latin typeface="Calibri" pitchFamily="34" charset="0"/>
                <a:cs typeface="Arial" charset="0"/>
              </a:rPr>
              <a:t> experiments at Hubbard Brook (watershed 2) suggest remarkable resilience.</a:t>
            </a:r>
          </a:p>
          <a:p>
            <a:pPr>
              <a:spcAft>
                <a:spcPts val="600"/>
              </a:spcAft>
              <a:defRPr/>
            </a:pPr>
            <a:r>
              <a:rPr lang="en-US" dirty="0" smtClean="0">
                <a:solidFill>
                  <a:schemeClr val="accent4"/>
                </a:solidFill>
                <a:latin typeface="Calibri" pitchFamily="34" charset="0"/>
                <a:cs typeface="Arial" charset="0"/>
              </a:rPr>
              <a:t>Would we get the same response after 50 years of acid rain and climate change?</a:t>
            </a:r>
          </a:p>
          <a:p>
            <a:pPr>
              <a:defRPr/>
            </a:pPr>
            <a:r>
              <a:rPr lang="en-US" dirty="0" smtClean="0">
                <a:solidFill>
                  <a:schemeClr val="accent4"/>
                </a:solidFill>
                <a:latin typeface="Calibri" pitchFamily="34" charset="0"/>
                <a:cs typeface="Arial" charset="0"/>
              </a:rPr>
              <a:t>What do we learn from 50 years of LTER research that we can’t learn from 30 years of research? </a:t>
            </a:r>
            <a:endParaRPr lang="en-US" dirty="0">
              <a:solidFill>
                <a:schemeClr val="accent4"/>
              </a:solidFill>
              <a:latin typeface="Calibri" pitchFamily="34" charset="0"/>
              <a:cs typeface="Arial" charset="0"/>
            </a:endParaRPr>
          </a:p>
        </p:txBody>
      </p:sp>
      <p:sp>
        <p:nvSpPr>
          <p:cNvPr id="5" name="Rectangle 2"/>
          <p:cNvSpPr txBox="1">
            <a:spLocks noChangeArrowheads="1"/>
          </p:cNvSpPr>
          <p:nvPr/>
        </p:nvSpPr>
        <p:spPr bwMode="auto">
          <a:xfrm>
            <a:off x="1524000" y="76200"/>
            <a:ext cx="9372600" cy="1371600"/>
          </a:xfrm>
          <a:prstGeom prst="rect">
            <a:avLst/>
          </a:prstGeom>
          <a:noFill/>
          <a:ln w="9525">
            <a:noFill/>
            <a:miter lim="800000"/>
            <a:headEnd/>
            <a:tailEnd/>
          </a:ln>
        </p:spPr>
        <p:txBody>
          <a:bodyPr anchor="ctr"/>
          <a:lstStyle/>
          <a:p>
            <a:pPr eaLnBrk="0" hangingPunct="0">
              <a:defRPr/>
            </a:pPr>
            <a:r>
              <a:rPr lang="en-US" sz="3600" b="1" kern="0" dirty="0" smtClean="0">
                <a:solidFill>
                  <a:schemeClr val="tx2"/>
                </a:solidFill>
                <a:latin typeface="Calibri" pitchFamily="34" charset="0"/>
                <a:ea typeface="+mj-ea"/>
                <a:cs typeface="Arial" charset="0"/>
              </a:rPr>
              <a:t>Moving from LTER to very (V)-LTER to address the hardest questions about ecological change:</a:t>
            </a:r>
            <a:endParaRPr lang="en-US" sz="3600" b="1" kern="0" dirty="0">
              <a:solidFill>
                <a:schemeClr val="tx2"/>
              </a:solidFill>
              <a:latin typeface="Calibri" pitchFamily="34" charset="0"/>
              <a:ea typeface="+mj-ea"/>
              <a:cs typeface="Arial" charset="0"/>
            </a:endParaRPr>
          </a:p>
        </p:txBody>
      </p:sp>
    </p:spTree>
    <p:extLst>
      <p:ext uri="{BB962C8B-B14F-4D97-AF65-F5344CB8AC3E}">
        <p14:creationId xmlns:p14="http://schemas.microsoft.com/office/powerpoint/2010/main" val="241601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descr="HBEF_T1200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9576" y="76200"/>
            <a:ext cx="5102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4" descr="HBEF_T20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3429000"/>
            <a:ext cx="50673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itle 6"/>
          <p:cNvSpPr>
            <a:spLocks noGrp="1"/>
          </p:cNvSpPr>
          <p:nvPr>
            <p:ph type="title"/>
          </p:nvPr>
        </p:nvSpPr>
        <p:spPr>
          <a:xfrm>
            <a:off x="1600200" y="76200"/>
            <a:ext cx="3810000" cy="1143000"/>
          </a:xfrm>
        </p:spPr>
        <p:txBody>
          <a:bodyPr/>
          <a:lstStyle/>
          <a:p>
            <a:pPr algn="l"/>
            <a:r>
              <a:rPr lang="en-US" altLang="en-US" sz="3200" b="1">
                <a:latin typeface="Calibri" panose="020F0502020204030204" pitchFamily="34" charset="0"/>
              </a:rPr>
              <a:t>The watershed 2 experiment at Hubbard Brook:</a:t>
            </a:r>
          </a:p>
        </p:txBody>
      </p:sp>
      <p:sp>
        <p:nvSpPr>
          <p:cNvPr id="86021" name="Content Placeholder 7"/>
          <p:cNvSpPr>
            <a:spLocks noGrp="1"/>
          </p:cNvSpPr>
          <p:nvPr>
            <p:ph idx="1"/>
          </p:nvPr>
        </p:nvSpPr>
        <p:spPr>
          <a:xfrm>
            <a:off x="1600200" y="1371600"/>
            <a:ext cx="3657600" cy="3124200"/>
          </a:xfrm>
        </p:spPr>
        <p:txBody>
          <a:bodyPr/>
          <a:lstStyle/>
          <a:p>
            <a:r>
              <a:rPr lang="en-US" altLang="en-US" sz="2800" dirty="0">
                <a:latin typeface="Calibri" panose="020F0502020204030204" pitchFamily="34" charset="0"/>
              </a:rPr>
              <a:t>All trees cut and left on top of the snow (1965). </a:t>
            </a:r>
          </a:p>
          <a:p>
            <a:r>
              <a:rPr lang="en-US" altLang="en-US" sz="2800" dirty="0">
                <a:latin typeface="Calibri" panose="020F0502020204030204" pitchFamily="34" charset="0"/>
              </a:rPr>
              <a:t>Herbicides applied to prevent regrowth for three years (1966, 1967, 1968.</a:t>
            </a:r>
          </a:p>
        </p:txBody>
      </p:sp>
      <p:pic>
        <p:nvPicPr>
          <p:cNvPr id="86022" name="Picture 8" descr="HBEF_T1200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419600"/>
            <a:ext cx="3506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Text Box 5"/>
          <p:cNvSpPr txBox="1">
            <a:spLocks noChangeArrowheads="1"/>
          </p:cNvSpPr>
          <p:nvPr/>
        </p:nvSpPr>
        <p:spPr bwMode="auto">
          <a:xfrm>
            <a:off x="5562600" y="3276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Calibri" panose="020F0502020204030204" pitchFamily="34" charset="0"/>
              </a:rPr>
              <a:t>Photos from:  http://hubbardbrook.org</a:t>
            </a:r>
          </a:p>
        </p:txBody>
      </p:sp>
    </p:spTree>
    <p:extLst>
      <p:ext uri="{BB962C8B-B14F-4D97-AF65-F5344CB8AC3E}">
        <p14:creationId xmlns:p14="http://schemas.microsoft.com/office/powerpoint/2010/main" val="2630459266"/>
      </p:ext>
    </p:extLst>
  </p:cSld>
  <p:clrMapOvr>
    <a:masterClrMapping/>
  </p:clrMapOvr>
</p:sld>
</file>

<file path=ppt/theme/theme1.xml><?xml version="1.0" encoding="utf-8"?>
<a:theme xmlns:a="http://schemas.openxmlformats.org/drawingml/2006/main" name="Blank">
  <a:themeElements>
    <a:clrScheme name="">
      <a:dk1>
        <a:srgbClr val="0033CC"/>
      </a:dk1>
      <a:lt1>
        <a:srgbClr val="FFFFFF"/>
      </a:lt1>
      <a:dk2>
        <a:srgbClr val="006600"/>
      </a:dk2>
      <a:lt2>
        <a:srgbClr val="808080"/>
      </a:lt2>
      <a:accent1>
        <a:srgbClr val="00CC99"/>
      </a:accent1>
      <a:accent2>
        <a:srgbClr val="3333CC"/>
      </a:accent2>
      <a:accent3>
        <a:srgbClr val="FFFFFF"/>
      </a:accent3>
      <a:accent4>
        <a:srgbClr val="002AAE"/>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843</Words>
  <Application>Microsoft Macintosh PowerPoint</Application>
  <PresentationFormat>Widescreen</PresentationFormat>
  <Paragraphs>108</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Calibri Light</vt:lpstr>
      <vt:lpstr>Times New Roman</vt:lpstr>
      <vt:lpstr>Arial</vt:lpstr>
      <vt:lpstr>Blank</vt:lpstr>
      <vt:lpstr>Office Theme</vt:lpstr>
      <vt:lpstr>The Long-Term Ecological Research Network</vt:lpstr>
      <vt:lpstr>PowerPoint Presentation</vt:lpstr>
      <vt:lpstr>LTER Network Communications Office</vt:lpstr>
      <vt:lpstr>The nature of ecological change:</vt:lpstr>
      <vt:lpstr>PowerPoint Presentation</vt:lpstr>
      <vt:lpstr>Cross-scale interactions, non-linearities, and irreversible change . . .</vt:lpstr>
      <vt:lpstr>Regime shifts in lakes:</vt:lpstr>
      <vt:lpstr>PowerPoint Presentation</vt:lpstr>
      <vt:lpstr>The watershed 2 experiment at Hubbard Brook:</vt:lpstr>
      <vt:lpstr>Resilience:  After 30 years, productivity and composition similar to other sites in the region:  </vt:lpstr>
      <vt:lpstr>PowerPoint Presentation</vt:lpstr>
      <vt:lpstr>PowerPoint Presentation</vt:lpstr>
      <vt:lpstr>Taking ecological change to the next level:</vt:lpstr>
      <vt:lpstr>Dedication</vt:lpstr>
    </vt:vector>
  </TitlesOfParts>
  <Company>The City University of New York</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ecological change:</dc:title>
  <dc:creator>Peter Groffman</dc:creator>
  <cp:lastModifiedBy>Marty Downs</cp:lastModifiedBy>
  <cp:revision>15</cp:revision>
  <dcterms:created xsi:type="dcterms:W3CDTF">2017-03-07T00:59:30Z</dcterms:created>
  <dcterms:modified xsi:type="dcterms:W3CDTF">2017-03-16T21:15:38Z</dcterms:modified>
</cp:coreProperties>
</file>