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57" r:id="rId3"/>
    <p:sldId id="257" r:id="rId4"/>
    <p:sldId id="353" r:id="rId5"/>
    <p:sldId id="354" r:id="rId6"/>
    <p:sldId id="265" r:id="rId7"/>
    <p:sldId id="358" r:id="rId8"/>
    <p:sldId id="336" r:id="rId9"/>
    <p:sldId id="342" r:id="rId10"/>
    <p:sldId id="359" r:id="rId11"/>
    <p:sldId id="360" r:id="rId12"/>
    <p:sldId id="363" r:id="rId13"/>
    <p:sldId id="312" r:id="rId14"/>
    <p:sldId id="368" r:id="rId15"/>
    <p:sldId id="317" r:id="rId16"/>
    <p:sldId id="315" r:id="rId17"/>
    <p:sldId id="316" r:id="rId18"/>
    <p:sldId id="310" r:id="rId19"/>
    <p:sldId id="311" r:id="rId20"/>
    <p:sldId id="267" r:id="rId21"/>
    <p:sldId id="369" r:id="rId22"/>
    <p:sldId id="269" r:id="rId23"/>
    <p:sldId id="362" r:id="rId24"/>
    <p:sldId id="341" r:id="rId25"/>
    <p:sldId id="280" r:id="rId26"/>
    <p:sldId id="281" r:id="rId27"/>
    <p:sldId id="282" r:id="rId28"/>
    <p:sldId id="351" r:id="rId29"/>
    <p:sldId id="350" r:id="rId30"/>
    <p:sldId id="370" r:id="rId31"/>
    <p:sldId id="386" r:id="rId32"/>
    <p:sldId id="371" r:id="rId33"/>
    <p:sldId id="373" r:id="rId34"/>
    <p:sldId id="293" r:id="rId35"/>
    <p:sldId id="378" r:id="rId36"/>
    <p:sldId id="367" r:id="rId37"/>
    <p:sldId id="365" r:id="rId38"/>
    <p:sldId id="366" r:id="rId39"/>
    <p:sldId id="377" r:id="rId40"/>
    <p:sldId id="379" r:id="rId41"/>
    <p:sldId id="343" r:id="rId42"/>
    <p:sldId id="320" r:id="rId43"/>
    <p:sldId id="344" r:id="rId44"/>
    <p:sldId id="286" r:id="rId45"/>
    <p:sldId id="345" r:id="rId46"/>
    <p:sldId id="346" r:id="rId47"/>
    <p:sldId id="380" r:id="rId48"/>
    <p:sldId id="299" r:id="rId49"/>
    <p:sldId id="381" r:id="rId50"/>
    <p:sldId id="301" r:id="rId51"/>
    <p:sldId id="382" r:id="rId52"/>
    <p:sldId id="352" r:id="rId53"/>
    <p:sldId id="383" r:id="rId54"/>
    <p:sldId id="384" r:id="rId55"/>
    <p:sldId id="326" r:id="rId56"/>
    <p:sldId id="330" r:id="rId57"/>
    <p:sldId id="356" r:id="rId58"/>
    <p:sldId id="302" r:id="rId59"/>
    <p:sldId id="323" r:id="rId60"/>
    <p:sldId id="26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531" autoAdjust="0"/>
    <p:restoredTop sz="86492" autoAdjust="0"/>
  </p:normalViewPr>
  <p:slideViewPr>
    <p:cSldViewPr>
      <p:cViewPr varScale="1">
        <p:scale>
          <a:sx n="122" d="100"/>
          <a:sy n="122" d="100"/>
        </p:scale>
        <p:origin x="-1458" y="-90"/>
      </p:cViewPr>
      <p:guideLst>
        <p:guide orient="horz" pos="2160"/>
        <p:guide pos="2880"/>
      </p:guideLst>
    </p:cSldViewPr>
  </p:slideViewPr>
  <p:outlineViewPr>
    <p:cViewPr>
      <p:scale>
        <a:sx n="33" d="100"/>
        <a:sy n="33" d="100"/>
      </p:scale>
      <p:origin x="0" y="29088"/>
    </p:cViewPr>
  </p:outlineViewPr>
  <p:notesTextViewPr>
    <p:cViewPr>
      <p:scale>
        <a:sx n="1" d="1"/>
        <a:sy n="1" d="1"/>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tha%20Raynolds\Documents\Contract%20work\MALS%20North%20Slope%20mapping\Map32%20area%20summaries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lineMarker"/>
        <c:ser>
          <c:idx val="2"/>
          <c:order val="0"/>
          <c:tx>
            <c:strRef>
              <c:f>'human dist'!$C$6</c:f>
              <c:strCache>
                <c:ptCount val="1"/>
                <c:pt idx="0">
                  <c:v>gravel roads</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dist'!$D$6:$M$6</c:f>
              <c:numCache>
                <c:formatCode>0</c:formatCode>
                <c:ptCount val="10"/>
                <c:pt idx="0" formatCode="General">
                  <c:v>1</c:v>
                </c:pt>
                <c:pt idx="1">
                  <c:v>21.613805070233663</c:v>
                </c:pt>
                <c:pt idx="2">
                  <c:v>24.940361609250154</c:v>
                </c:pt>
                <c:pt idx="3">
                  <c:v>31.060814387137121</c:v>
                </c:pt>
                <c:pt idx="4">
                  <c:v>40.72035542829088</c:v>
                </c:pt>
                <c:pt idx="5">
                  <c:v>48.100223007125585</c:v>
                </c:pt>
                <c:pt idx="6">
                  <c:v>51.399868356520059</c:v>
                </c:pt>
                <c:pt idx="7">
                  <c:v>47.614743591385434</c:v>
                </c:pt>
                <c:pt idx="8">
                  <c:v>47.785356851086348</c:v>
                </c:pt>
                <c:pt idx="9">
                  <c:v>46.899479464187074</c:v>
                </c:pt>
              </c:numCache>
            </c:numRef>
          </c:yVal>
        </c:ser>
        <c:ser>
          <c:idx val="3"/>
          <c:order val="1"/>
          <c:tx>
            <c:strRef>
              <c:f>'human dist'!$C$7</c:f>
              <c:strCache>
                <c:ptCount val="1"/>
                <c:pt idx="0">
                  <c:v>peat roads</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dist'!$D$7:$M$7</c:f>
              <c:numCache>
                <c:formatCode>0</c:formatCode>
                <c:ptCount val="10"/>
                <c:pt idx="0" formatCode="General">
                  <c:v>2</c:v>
                </c:pt>
                <c:pt idx="1">
                  <c:v>1.968111964757699</c:v>
                </c:pt>
                <c:pt idx="2">
                  <c:v>1.968111964757699</c:v>
                </c:pt>
                <c:pt idx="3">
                  <c:v>1.968111964757699</c:v>
                </c:pt>
                <c:pt idx="4">
                  <c:v>1.968111964757699</c:v>
                </c:pt>
                <c:pt idx="5">
                  <c:v>1.968111964757699</c:v>
                </c:pt>
                <c:pt idx="6">
                  <c:v>1.9012419617714602</c:v>
                </c:pt>
                <c:pt idx="7">
                  <c:v>0.3617682719903389</c:v>
                </c:pt>
                <c:pt idx="8">
                  <c:v>0.3617682719903389</c:v>
                </c:pt>
                <c:pt idx="9">
                  <c:v>0.3617682719903389</c:v>
                </c:pt>
              </c:numCache>
            </c:numRef>
          </c:yVal>
        </c:ser>
        <c:ser>
          <c:idx val="4"/>
          <c:order val="2"/>
          <c:tx>
            <c:strRef>
              <c:f>'human dist'!$C$8</c:f>
              <c:strCache>
                <c:ptCount val="1"/>
                <c:pt idx="0">
                  <c:v>gravel pads</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dist'!$D$8:$M$8</c:f>
              <c:numCache>
                <c:formatCode>0</c:formatCode>
                <c:ptCount val="10"/>
                <c:pt idx="0" formatCode="General">
                  <c:v>3</c:v>
                </c:pt>
                <c:pt idx="1">
                  <c:v>4.8124416232695584</c:v>
                </c:pt>
                <c:pt idx="2">
                  <c:v>5.0059941614932635</c:v>
                </c:pt>
                <c:pt idx="3">
                  <c:v>9.915008560726724</c:v>
                </c:pt>
                <c:pt idx="4">
                  <c:v>34.571257430837619</c:v>
                </c:pt>
                <c:pt idx="5">
                  <c:v>48.656888564459109</c:v>
                </c:pt>
                <c:pt idx="6">
                  <c:v>74.017983279645605</c:v>
                </c:pt>
                <c:pt idx="7">
                  <c:v>84.248723636479781</c:v>
                </c:pt>
                <c:pt idx="8">
                  <c:v>85.26600610064898</c:v>
                </c:pt>
                <c:pt idx="9">
                  <c:v>88.545461133139568</c:v>
                </c:pt>
              </c:numCache>
            </c:numRef>
          </c:yVal>
        </c:ser>
        <c:ser>
          <c:idx val="5"/>
          <c:order val="3"/>
          <c:tx>
            <c:strRef>
              <c:f>'human dist'!$C$9</c:f>
              <c:strCache>
                <c:ptCount val="1"/>
                <c:pt idx="0">
                  <c:v>continous flooding</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dist'!$D$9:$M$9</c:f>
              <c:numCache>
                <c:formatCode>0</c:formatCode>
                <c:ptCount val="10"/>
                <c:pt idx="0" formatCode="General">
                  <c:v>4</c:v>
                </c:pt>
                <c:pt idx="1">
                  <c:v>36.544815585163221</c:v>
                </c:pt>
                <c:pt idx="2">
                  <c:v>4.7533479382035351</c:v>
                </c:pt>
                <c:pt idx="3">
                  <c:v>19.13536944101417</c:v>
                </c:pt>
                <c:pt idx="4">
                  <c:v>15.298927341824086</c:v>
                </c:pt>
                <c:pt idx="5">
                  <c:v>60.2233499575199</c:v>
                </c:pt>
                <c:pt idx="6">
                  <c:v>68.088305319627366</c:v>
                </c:pt>
                <c:pt idx="7">
                  <c:v>69.27050951929165</c:v>
                </c:pt>
                <c:pt idx="8">
                  <c:v>65.139781179559733</c:v>
                </c:pt>
                <c:pt idx="9">
                  <c:v>78.3225280164895</c:v>
                </c:pt>
              </c:numCache>
            </c:numRef>
          </c:yVal>
        </c:ser>
        <c:ser>
          <c:idx val="6"/>
          <c:order val="4"/>
          <c:tx>
            <c:strRef>
              <c:f>'human dist'!$C$10</c:f>
              <c:strCache>
                <c:ptCount val="1"/>
                <c:pt idx="0">
                  <c:v>discontinous flooding</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dist'!$D$10:$M$10</c:f>
              <c:numCache>
                <c:formatCode>0</c:formatCode>
                <c:ptCount val="10"/>
                <c:pt idx="0" formatCode="General">
                  <c:v>5</c:v>
                </c:pt>
                <c:pt idx="1">
                  <c:v>1.2683605166463325</c:v>
                </c:pt>
                <c:pt idx="2">
                  <c:v>25.740667558340789</c:v>
                </c:pt>
                <c:pt idx="3">
                  <c:v>29.24408454689825</c:v>
                </c:pt>
                <c:pt idx="4">
                  <c:v>14.533038514730766</c:v>
                </c:pt>
                <c:pt idx="5">
                  <c:v>26.201331039764153</c:v>
                </c:pt>
                <c:pt idx="6">
                  <c:v>39.831137052496366</c:v>
                </c:pt>
                <c:pt idx="7">
                  <c:v>32.793414763929775</c:v>
                </c:pt>
                <c:pt idx="8">
                  <c:v>45.176310314575367</c:v>
                </c:pt>
                <c:pt idx="9">
                  <c:v>57.714858924541332</c:v>
                </c:pt>
              </c:numCache>
            </c:numRef>
          </c:yVal>
        </c:ser>
        <c:ser>
          <c:idx val="7"/>
          <c:order val="5"/>
          <c:tx>
            <c:strRef>
              <c:f>'human dist'!$C$11</c:f>
              <c:strCache>
                <c:ptCount val="1"/>
                <c:pt idx="0">
                  <c:v>thermokarst</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dist'!$D$11:$M$11</c:f>
              <c:numCache>
                <c:formatCode>0</c:formatCode>
                <c:ptCount val="10"/>
                <c:pt idx="0" formatCode="General">
                  <c:v>6</c:v>
                </c:pt>
                <c:pt idx="1">
                  <c:v>2.4188591021525636</c:v>
                </c:pt>
                <c:pt idx="2">
                  <c:v>2.7648240956431565</c:v>
                </c:pt>
                <c:pt idx="3">
                  <c:v>3.9170104996807309</c:v>
                </c:pt>
                <c:pt idx="4">
                  <c:v>12.739501311339444</c:v>
                </c:pt>
                <c:pt idx="5">
                  <c:v>14.005258280761065</c:v>
                </c:pt>
                <c:pt idx="6">
                  <c:v>23.948783514682422</c:v>
                </c:pt>
                <c:pt idx="7">
                  <c:v>27.76780317871669</c:v>
                </c:pt>
                <c:pt idx="8">
                  <c:v>83.604996723254814</c:v>
                </c:pt>
                <c:pt idx="9">
                  <c:v>85.450139568519361</c:v>
                </c:pt>
              </c:numCache>
            </c:numRef>
          </c:yVal>
        </c:ser>
        <c:ser>
          <c:idx val="8"/>
          <c:order val="6"/>
          <c:tx>
            <c:strRef>
              <c:f>'human dist'!$C$12</c:f>
              <c:strCache>
                <c:ptCount val="1"/>
                <c:pt idx="0">
                  <c:v>deep tracks </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dist'!$D$12:$M$12</c:f>
              <c:numCache>
                <c:formatCode>0</c:formatCode>
                <c:ptCount val="10"/>
                <c:pt idx="0" formatCode="General">
                  <c:v>7</c:v>
                </c:pt>
                <c:pt idx="1">
                  <c:v>4.5290225994893873</c:v>
                </c:pt>
                <c:pt idx="2">
                  <c:v>4.7076620889747671</c:v>
                </c:pt>
                <c:pt idx="3">
                  <c:v>8.4249529542571544</c:v>
                </c:pt>
                <c:pt idx="4">
                  <c:v>5.3462605683083719</c:v>
                </c:pt>
                <c:pt idx="5">
                  <c:v>4.4732489204114563</c:v>
                </c:pt>
                <c:pt idx="6">
                  <c:v>4.4066307370962639</c:v>
                </c:pt>
                <c:pt idx="7">
                  <c:v>3.176729190967913</c:v>
                </c:pt>
                <c:pt idx="8">
                  <c:v>2.562023751645738</c:v>
                </c:pt>
                <c:pt idx="9">
                  <c:v>2.5730068705289062</c:v>
                </c:pt>
              </c:numCache>
            </c:numRef>
          </c:yVal>
        </c:ser>
        <c:ser>
          <c:idx val="9"/>
          <c:order val="7"/>
          <c:tx>
            <c:strRef>
              <c:f>'human dist'!$C$13</c:f>
              <c:strCache>
                <c:ptCount val="1"/>
                <c:pt idx="0">
                  <c:v>tracks</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dist'!$D$13:$M$13</c:f>
              <c:numCache>
                <c:formatCode>0</c:formatCode>
                <c:ptCount val="10"/>
                <c:pt idx="0" formatCode="General">
                  <c:v>8</c:v>
                </c:pt>
                <c:pt idx="1">
                  <c:v>19.186366812553043</c:v>
                </c:pt>
                <c:pt idx="2">
                  <c:v>20.475778209173082</c:v>
                </c:pt>
                <c:pt idx="3">
                  <c:v>20.393213208392201</c:v>
                </c:pt>
                <c:pt idx="4">
                  <c:v>35.046718933671208</c:v>
                </c:pt>
                <c:pt idx="5">
                  <c:v>33.603488815277025</c:v>
                </c:pt>
                <c:pt idx="6">
                  <c:v>28.197248497311122</c:v>
                </c:pt>
                <c:pt idx="7">
                  <c:v>45.332988444755536</c:v>
                </c:pt>
                <c:pt idx="8">
                  <c:v>52.942872295852048</c:v>
                </c:pt>
                <c:pt idx="9">
                  <c:v>54.447899270460617</c:v>
                </c:pt>
              </c:numCache>
            </c:numRef>
          </c:yVal>
        </c:ser>
        <c:ser>
          <c:idx val="10"/>
          <c:order val="8"/>
          <c:tx>
            <c:strRef>
              <c:f>'human dist'!$C$14</c:f>
              <c:strCache>
                <c:ptCount val="1"/>
                <c:pt idx="0">
                  <c:v>winter road</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dist'!$D$14:$M$14</c:f>
              <c:numCache>
                <c:formatCode>0</c:formatCode>
                <c:ptCount val="10"/>
                <c:pt idx="0" formatCode="General">
                  <c:v>9</c:v>
                </c:pt>
                <c:pt idx="1">
                  <c:v>4.7481707985127644</c:v>
                </c:pt>
                <c:pt idx="2">
                  <c:v>7.32262687892635</c:v>
                </c:pt>
                <c:pt idx="3">
                  <c:v>7.1619663916091394</c:v>
                </c:pt>
                <c:pt idx="4">
                  <c:v>4.6730110873003969</c:v>
                </c:pt>
                <c:pt idx="5">
                  <c:v>4.6260771912043435</c:v>
                </c:pt>
                <c:pt idx="6">
                  <c:v>4.2282901151892975</c:v>
                </c:pt>
                <c:pt idx="7">
                  <c:v>1.070259996877134</c:v>
                </c:pt>
                <c:pt idx="8">
                  <c:v>0</c:v>
                </c:pt>
                <c:pt idx="9">
                  <c:v>0</c:v>
                </c:pt>
              </c:numCache>
            </c:numRef>
          </c:yVal>
        </c:ser>
        <c:ser>
          <c:idx val="11"/>
          <c:order val="9"/>
          <c:tx>
            <c:strRef>
              <c:f>'human dist'!$C$15</c:f>
              <c:strCache>
                <c:ptCount val="1"/>
                <c:pt idx="0">
                  <c:v>&gt; 75% gravel </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dist'!$D$15:$M$15</c:f>
              <c:numCache>
                <c:formatCode>0</c:formatCode>
                <c:ptCount val="10"/>
                <c:pt idx="0" formatCode="General">
                  <c:v>10</c:v>
                </c:pt>
                <c:pt idx="1">
                  <c:v>8.6897223847365304</c:v>
                </c:pt>
                <c:pt idx="2">
                  <c:v>10.396087515573655</c:v>
                </c:pt>
                <c:pt idx="3">
                  <c:v>10.863181623549522</c:v>
                </c:pt>
                <c:pt idx="4">
                  <c:v>8.0478932341330545</c:v>
                </c:pt>
                <c:pt idx="5">
                  <c:v>6.4660624913855385</c:v>
                </c:pt>
                <c:pt idx="6">
                  <c:v>7.3949733940590798</c:v>
                </c:pt>
                <c:pt idx="7">
                  <c:v>11.095168766320239</c:v>
                </c:pt>
                <c:pt idx="8">
                  <c:v>7.2741279845104581</c:v>
                </c:pt>
                <c:pt idx="9">
                  <c:v>7.4618877839953246</c:v>
                </c:pt>
              </c:numCache>
            </c:numRef>
          </c:yVal>
        </c:ser>
        <c:ser>
          <c:idx val="12"/>
          <c:order val="10"/>
          <c:tx>
            <c:strRef>
              <c:f>'human dist'!$C$16</c:f>
              <c:strCache>
                <c:ptCount val="1"/>
                <c:pt idx="0">
                  <c:v>&lt; 75% gravel </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dist'!$D$16:$M$16</c:f>
              <c:numCache>
                <c:formatCode>0</c:formatCode>
                <c:ptCount val="10"/>
                <c:pt idx="0" formatCode="General">
                  <c:v>11</c:v>
                </c:pt>
                <c:pt idx="1">
                  <c:v>29.756343280757591</c:v>
                </c:pt>
                <c:pt idx="2">
                  <c:v>28.508813249186002</c:v>
                </c:pt>
                <c:pt idx="3">
                  <c:v>27.854984904098849</c:v>
                </c:pt>
                <c:pt idx="4">
                  <c:v>46.899502753808989</c:v>
                </c:pt>
                <c:pt idx="5">
                  <c:v>52.322979367732316</c:v>
                </c:pt>
                <c:pt idx="6">
                  <c:v>51.044242902419064</c:v>
                </c:pt>
                <c:pt idx="7">
                  <c:v>61.794446121236128</c:v>
                </c:pt>
                <c:pt idx="8">
                  <c:v>64.335404889474276</c:v>
                </c:pt>
                <c:pt idx="9">
                  <c:v>76.353603016501808</c:v>
                </c:pt>
              </c:numCache>
            </c:numRef>
          </c:yVal>
        </c:ser>
        <c:ser>
          <c:idx val="13"/>
          <c:order val="11"/>
          <c:tx>
            <c:strRef>
              <c:f>'human dist'!$C$17</c:f>
              <c:strCache>
                <c:ptCount val="1"/>
                <c:pt idx="0">
                  <c:v>dust</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dist'!$D$17:$M$17</c:f>
              <c:numCache>
                <c:formatCode>0</c:formatCode>
                <c:ptCount val="10"/>
                <c:pt idx="0" formatCode="General">
                  <c:v>12</c:v>
                </c:pt>
                <c:pt idx="1">
                  <c:v>0</c:v>
                </c:pt>
                <c:pt idx="2">
                  <c:v>0</c:v>
                </c:pt>
                <c:pt idx="3">
                  <c:v>0</c:v>
                </c:pt>
                <c:pt idx="4">
                  <c:v>2.7655101560872399</c:v>
                </c:pt>
                <c:pt idx="5">
                  <c:v>2.5710675344552563</c:v>
                </c:pt>
                <c:pt idx="6">
                  <c:v>2.1026511779891117</c:v>
                </c:pt>
                <c:pt idx="7">
                  <c:v>2.0566977421221742</c:v>
                </c:pt>
                <c:pt idx="8">
                  <c:v>2.0566977421221742</c:v>
                </c:pt>
                <c:pt idx="9">
                  <c:v>2.0566977421221742</c:v>
                </c:pt>
              </c:numCache>
            </c:numRef>
          </c:yVal>
        </c:ser>
        <c:ser>
          <c:idx val="14"/>
          <c:order val="12"/>
          <c:tx>
            <c:strRef>
              <c:f>'human dist'!$C$18</c:f>
              <c:strCache>
                <c:ptCount val="1"/>
                <c:pt idx="0">
                  <c:v>excavation</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dist'!$D$18:$M$18</c:f>
              <c:numCache>
                <c:formatCode>0</c:formatCode>
                <c:ptCount val="10"/>
                <c:pt idx="0" formatCode="General">
                  <c:v>13</c:v>
                </c:pt>
                <c:pt idx="1">
                  <c:v>71.022450933905148</c:v>
                </c:pt>
                <c:pt idx="2">
                  <c:v>76.607814596127781</c:v>
                </c:pt>
                <c:pt idx="3">
                  <c:v>77.765862115323088</c:v>
                </c:pt>
                <c:pt idx="4">
                  <c:v>96.601325438171855</c:v>
                </c:pt>
                <c:pt idx="5">
                  <c:v>99.255801398377955</c:v>
                </c:pt>
                <c:pt idx="6">
                  <c:v>101.21984068681496</c:v>
                </c:pt>
                <c:pt idx="7">
                  <c:v>97.66181345377602</c:v>
                </c:pt>
                <c:pt idx="8">
                  <c:v>101.50556718077253</c:v>
                </c:pt>
                <c:pt idx="9">
                  <c:v>98.597570936312025</c:v>
                </c:pt>
              </c:numCache>
            </c:numRef>
          </c:yVal>
        </c:ser>
        <c:ser>
          <c:idx val="17"/>
          <c:order val="13"/>
          <c:tx>
            <c:strRef>
              <c:f>'human dist'!$C$21</c:f>
              <c:strCache>
                <c:ptCount val="1"/>
                <c:pt idx="0">
                  <c:v>sand</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dist'!$D$21:$M$21</c:f>
              <c:numCache>
                <c:formatCode>0</c:formatCode>
                <c:ptCount val="10"/>
                <c:pt idx="0" formatCode="General">
                  <c:v>16</c:v>
                </c:pt>
                <c:pt idx="1">
                  <c:v>0</c:v>
                </c:pt>
                <c:pt idx="2">
                  <c:v>0</c:v>
                </c:pt>
                <c:pt idx="3">
                  <c:v>0</c:v>
                </c:pt>
                <c:pt idx="4">
                  <c:v>0.50294728618650797</c:v>
                </c:pt>
                <c:pt idx="5">
                  <c:v>0.50294728618650797</c:v>
                </c:pt>
                <c:pt idx="6">
                  <c:v>0.50294728618650797</c:v>
                </c:pt>
                <c:pt idx="7">
                  <c:v>0.50294728618650797</c:v>
                </c:pt>
                <c:pt idx="8">
                  <c:v>0.50294728618650797</c:v>
                </c:pt>
                <c:pt idx="9">
                  <c:v>0</c:v>
                </c:pt>
              </c:numCache>
            </c:numRef>
          </c:yVal>
        </c:ser>
        <c:ser>
          <c:idx val="18"/>
          <c:order val="14"/>
          <c:tx>
            <c:strRef>
              <c:f>'human dist'!$C$22</c:f>
              <c:strCache>
                <c:ptCount val="1"/>
                <c:pt idx="0">
                  <c:v>pipeline</c:v>
                </c:pt>
              </c:strCache>
            </c:strRef>
          </c:tx>
          <c:spPr>
            <a:ln>
              <a:solidFill>
                <a:srgbClr val="FF3399"/>
              </a:solidFill>
            </a:ln>
          </c:spPr>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dist'!$D$22:$M$22</c:f>
              <c:numCache>
                <c:formatCode>0</c:formatCode>
                <c:ptCount val="10"/>
                <c:pt idx="0" formatCode="General">
                  <c:v>17</c:v>
                </c:pt>
                <c:pt idx="1">
                  <c:v>0</c:v>
                </c:pt>
                <c:pt idx="2">
                  <c:v>0</c:v>
                </c:pt>
                <c:pt idx="3">
                  <c:v>0</c:v>
                </c:pt>
                <c:pt idx="4">
                  <c:v>0</c:v>
                </c:pt>
                <c:pt idx="5">
                  <c:v>0</c:v>
                </c:pt>
                <c:pt idx="6">
                  <c:v>0</c:v>
                </c:pt>
                <c:pt idx="7">
                  <c:v>18.20000916310121</c:v>
                </c:pt>
                <c:pt idx="8">
                  <c:v>19.946581627576862</c:v>
                </c:pt>
                <c:pt idx="9">
                  <c:v>23.145906313601692</c:v>
                </c:pt>
              </c:numCache>
            </c:numRef>
          </c:yVal>
        </c:ser>
        <c:ser>
          <c:idx val="19"/>
          <c:order val="15"/>
          <c:tx>
            <c:strRef>
              <c:f>'human dist'!$C$23</c:f>
              <c:strCache>
                <c:ptCount val="1"/>
                <c:pt idx="0">
                  <c:v>powerline </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dist'!$D$23:$M$23</c:f>
              <c:numCache>
                <c:formatCode>0</c:formatCode>
                <c:ptCount val="10"/>
                <c:pt idx="0" formatCode="General">
                  <c:v>18</c:v>
                </c:pt>
                <c:pt idx="1">
                  <c:v>0</c:v>
                </c:pt>
                <c:pt idx="2">
                  <c:v>0</c:v>
                </c:pt>
                <c:pt idx="3">
                  <c:v>0</c:v>
                </c:pt>
                <c:pt idx="4">
                  <c:v>0</c:v>
                </c:pt>
                <c:pt idx="5">
                  <c:v>0</c:v>
                </c:pt>
                <c:pt idx="6">
                  <c:v>0</c:v>
                </c:pt>
                <c:pt idx="7">
                  <c:v>24.727683692535098</c:v>
                </c:pt>
                <c:pt idx="8">
                  <c:v>24.649102145927007</c:v>
                </c:pt>
                <c:pt idx="9">
                  <c:v>26.050811610240448</c:v>
                </c:pt>
              </c:numCache>
            </c:numRef>
          </c:yVal>
        </c:ser>
        <c:ser>
          <c:idx val="20"/>
          <c:order val="16"/>
          <c:tx>
            <c:strRef>
              <c:f>'human dist'!$C$24</c:f>
              <c:strCache>
                <c:ptCount val="1"/>
                <c:pt idx="0">
                  <c:v>fence </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dist'!$D$24:$M$24</c:f>
              <c:numCache>
                <c:formatCode>0</c:formatCode>
                <c:ptCount val="10"/>
                <c:pt idx="0" formatCode="General">
                  <c:v>19</c:v>
                </c:pt>
                <c:pt idx="1">
                  <c:v>0</c:v>
                </c:pt>
                <c:pt idx="2">
                  <c:v>0</c:v>
                </c:pt>
                <c:pt idx="3">
                  <c:v>0</c:v>
                </c:pt>
                <c:pt idx="4">
                  <c:v>0</c:v>
                </c:pt>
                <c:pt idx="5">
                  <c:v>0</c:v>
                </c:pt>
                <c:pt idx="6">
                  <c:v>0</c:v>
                </c:pt>
                <c:pt idx="7">
                  <c:v>1.7454964964024691</c:v>
                </c:pt>
                <c:pt idx="8">
                  <c:v>1.7454964964024691</c:v>
                </c:pt>
                <c:pt idx="9">
                  <c:v>2.0188471578010905</c:v>
                </c:pt>
              </c:numCache>
            </c:numRef>
          </c:yVal>
        </c:ser>
        <c:ser>
          <c:idx val="21"/>
          <c:order val="17"/>
          <c:tx>
            <c:strRef>
              <c:f>'human dist'!$C$25</c:f>
              <c:strCache>
                <c:ptCount val="1"/>
                <c:pt idx="0">
                  <c:v>canal</c:v>
                </c:pt>
              </c:strCache>
            </c:strRef>
          </c:tx>
          <c:xVal>
            <c:numRef>
              <c:f>'human dist'!$D$4:$M$4</c:f>
              <c:numCache>
                <c:formatCode>General</c:formatCode>
                <c:ptCount val="10"/>
                <c:pt idx="0">
                  <c:v>1965</c:v>
                </c:pt>
                <c:pt idx="1">
                  <c:v>1970</c:v>
                </c:pt>
                <c:pt idx="2">
                  <c:v>1972</c:v>
                </c:pt>
                <c:pt idx="3">
                  <c:v>1973</c:v>
                </c:pt>
                <c:pt idx="4">
                  <c:v>1977</c:v>
                </c:pt>
                <c:pt idx="5">
                  <c:v>1979</c:v>
                </c:pt>
                <c:pt idx="6">
                  <c:v>1983</c:v>
                </c:pt>
                <c:pt idx="7">
                  <c:v>1990</c:v>
                </c:pt>
                <c:pt idx="8">
                  <c:v>2001</c:v>
                </c:pt>
                <c:pt idx="9">
                  <c:v>2010</c:v>
                </c:pt>
              </c:numCache>
            </c:numRef>
          </c:xVal>
          <c:yVal>
            <c:numRef>
              <c:f>'human dist'!$D$25:$M$25</c:f>
              <c:numCache>
                <c:formatCode>0</c:formatCode>
                <c:ptCount val="10"/>
                <c:pt idx="0" formatCode="General">
                  <c:v>20</c:v>
                </c:pt>
                <c:pt idx="1">
                  <c:v>0</c:v>
                </c:pt>
                <c:pt idx="2">
                  <c:v>0</c:v>
                </c:pt>
                <c:pt idx="3">
                  <c:v>0</c:v>
                </c:pt>
                <c:pt idx="4">
                  <c:v>0</c:v>
                </c:pt>
                <c:pt idx="5">
                  <c:v>0</c:v>
                </c:pt>
                <c:pt idx="6">
                  <c:v>0</c:v>
                </c:pt>
                <c:pt idx="7">
                  <c:v>0.26986276283034666</c:v>
                </c:pt>
                <c:pt idx="8">
                  <c:v>0.26986276283034666</c:v>
                </c:pt>
                <c:pt idx="9">
                  <c:v>0.26986276283034666</c:v>
                </c:pt>
              </c:numCache>
            </c:numRef>
          </c:yVal>
        </c:ser>
        <c:dLbls/>
        <c:axId val="51425664"/>
        <c:axId val="51427200"/>
      </c:scatterChart>
      <c:valAx>
        <c:axId val="51425664"/>
        <c:scaling>
          <c:orientation val="minMax"/>
        </c:scaling>
        <c:axPos val="b"/>
        <c:numFmt formatCode="General" sourceLinked="1"/>
        <c:tickLblPos val="nextTo"/>
        <c:txPr>
          <a:bodyPr/>
          <a:lstStyle/>
          <a:p>
            <a:pPr>
              <a:defRPr sz="1200"/>
            </a:pPr>
            <a:endParaRPr lang="en-US"/>
          </a:p>
        </c:txPr>
        <c:crossAx val="51427200"/>
        <c:crosses val="autoZero"/>
        <c:crossBetween val="midCat"/>
      </c:valAx>
      <c:valAx>
        <c:axId val="51427200"/>
        <c:scaling>
          <c:orientation val="minMax"/>
        </c:scaling>
        <c:axPos val="l"/>
        <c:majorGridlines/>
        <c:numFmt formatCode="General" sourceLinked="1"/>
        <c:tickLblPos val="nextTo"/>
        <c:crossAx val="51425664"/>
        <c:crosses val="autoZero"/>
        <c:crossBetween val="midCat"/>
      </c:valAx>
    </c:plotArea>
    <c:legend>
      <c:legendPos val="r"/>
      <c:layout/>
      <c:txPr>
        <a:bodyPr/>
        <a:lstStyle/>
        <a:p>
          <a:pPr>
            <a:defRPr sz="1600"/>
          </a:pPr>
          <a:endParaRPr lang="en-US"/>
        </a:p>
      </c:txPr>
    </c:legend>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99CA7-72D7-4DA6-A0DD-60D3790C9588}" type="datetimeFigureOut">
              <a:rPr lang="en-US" smtClean="0"/>
              <a:pPr/>
              <a:t>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9105A2-62DB-490E-8F40-FE39098503F5}" type="slidenum">
              <a:rPr lang="en-US" smtClean="0"/>
              <a:pPr/>
              <a:t>‹#›</a:t>
            </a:fld>
            <a:endParaRPr lang="en-US"/>
          </a:p>
        </p:txBody>
      </p:sp>
    </p:spTree>
    <p:extLst>
      <p:ext uri="{BB962C8B-B14F-4D97-AF65-F5344CB8AC3E}">
        <p14:creationId xmlns:p14="http://schemas.microsoft.com/office/powerpoint/2010/main" xmlns="" val="122279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B92E90-ED9F-48C4-A274-9DFE9BD6263B}"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886200" y="8686489"/>
            <a:ext cx="2971800" cy="457512"/>
          </a:xfrm>
          <a:prstGeom prst="rect">
            <a:avLst/>
          </a:prstGeom>
          <a:noFill/>
          <a:ln w="9525">
            <a:noFill/>
            <a:miter lim="800000"/>
            <a:headEnd/>
            <a:tailEnd/>
          </a:ln>
        </p:spPr>
        <p:txBody>
          <a:bodyPr lIns="93177" tIns="46589" rIns="93177" bIns="46589" anchor="b">
            <a:prstTxWarp prst="textNoShape">
              <a:avLst/>
            </a:prstTxWarp>
          </a:bodyPr>
          <a:lstStyle/>
          <a:p>
            <a:pPr algn="r"/>
            <a:fld id="{0411E344-EE48-48D2-82A8-CD49FD9DC939}" type="slidenum">
              <a:rPr lang="en-US" sz="1200">
                <a:latin typeface="Arial" pitchFamily="-123" charset="0"/>
              </a:rPr>
              <a:pPr algn="r"/>
              <a:t>55</a:t>
            </a:fld>
            <a:endParaRPr lang="en-US" sz="1200">
              <a:latin typeface="Arial" pitchFamily="-123" charset="0"/>
            </a:endParaRPr>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381000" y="4344025"/>
            <a:ext cx="6096000" cy="4114488"/>
          </a:xfrm>
          <a:solidFill>
            <a:srgbClr val="FFFFFF"/>
          </a:solidFill>
          <a:ln>
            <a:solidFill>
              <a:srgbClr val="000000"/>
            </a:solidFill>
          </a:ln>
        </p:spPr>
        <p:txBody>
          <a:bodyPr lIns="93177" tIns="46589" rIns="93177" bIns="46589"/>
          <a:lstStyle/>
          <a:p>
            <a:pPr eaLnBrk="1" hangingPunct="1"/>
            <a:endParaRPr lang="en-US" sz="1000" dirty="0">
              <a:latin typeface="Times" pitchFamily="-123" charset="0"/>
              <a:ea typeface="Arial" pitchFamily="-123" charset="0"/>
              <a:cs typeface="Arial" pitchFamily="-123" charset="0"/>
            </a:endParaRPr>
          </a:p>
        </p:txBody>
      </p:sp>
      <p:sp>
        <p:nvSpPr>
          <p:cNvPr id="33796" name="Slide Number Placeholder 3"/>
          <p:cNvSpPr txBox="1">
            <a:spLocks noGrp="1"/>
          </p:cNvSpPr>
          <p:nvPr/>
        </p:nvSpPr>
        <p:spPr bwMode="auto">
          <a:xfrm>
            <a:off x="3884613" y="8684926"/>
            <a:ext cx="2971800" cy="457513"/>
          </a:xfrm>
          <a:prstGeom prst="rect">
            <a:avLst/>
          </a:prstGeom>
          <a:noFill/>
          <a:ln w="9525">
            <a:noFill/>
            <a:miter lim="800000"/>
            <a:headEnd/>
            <a:tailEnd/>
          </a:ln>
        </p:spPr>
        <p:txBody>
          <a:bodyPr lIns="93177" tIns="46589" rIns="93177" bIns="46589" anchor="b">
            <a:prstTxWarp prst="textNoShape">
              <a:avLst/>
            </a:prstTxWarp>
          </a:bodyPr>
          <a:lstStyle/>
          <a:p>
            <a:pPr algn="r"/>
            <a:fld id="{F788481B-3886-4590-80D2-067304C2A999}" type="slidenum">
              <a:rPr lang="en-US" sz="1200">
                <a:latin typeface="Arial" pitchFamily="-123" charset="0"/>
              </a:rPr>
              <a:pPr algn="r"/>
              <a:t>55</a:t>
            </a:fld>
            <a:endParaRPr lang="en-US" sz="1200">
              <a:latin typeface="Arial" pitchFamily="-12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8CE57DF0-72C5-4E01-A53E-74FA9F59E0E4}" type="slidenum">
              <a:rPr lang="en-US">
                <a:latin typeface="Times" pitchFamily="-123" charset="0"/>
                <a:ea typeface="ＭＳ Ｐゴシック" pitchFamily="-123" charset="-128"/>
                <a:cs typeface="ＭＳ Ｐゴシック" pitchFamily="-123" charset="-128"/>
              </a:rPr>
              <a:pPr/>
              <a:t>56</a:t>
            </a:fld>
            <a:endParaRPr lang="en-US">
              <a:latin typeface="Times" pitchFamily="-123" charset="0"/>
              <a:ea typeface="ＭＳ Ｐゴシック" pitchFamily="-123" charset="-128"/>
              <a:cs typeface="ＭＳ Ｐゴシック" pitchFamily="-123" charset="-128"/>
            </a:endParaRPr>
          </a:p>
        </p:txBody>
      </p:sp>
      <p:sp>
        <p:nvSpPr>
          <p:cNvPr id="54274" name="Rectangle 2"/>
          <p:cNvSpPr>
            <a:spLocks noGrp="1" noRot="1" noChangeAspect="1" noChangeArrowheads="1" noTextEdit="1"/>
          </p:cNvSpPr>
          <p:nvPr>
            <p:ph type="sldImg"/>
          </p:nvPr>
        </p:nvSpPr>
        <p:spPr>
          <a:xfrm>
            <a:off x="1144588" y="687388"/>
            <a:ext cx="4570412" cy="3427412"/>
          </a:xfrm>
          <a:ln/>
        </p:spPr>
      </p:sp>
      <p:sp>
        <p:nvSpPr>
          <p:cNvPr id="54275" name="Rectangle 3"/>
          <p:cNvSpPr>
            <a:spLocks noGrp="1" noChangeArrowheads="1"/>
          </p:cNvSpPr>
          <p:nvPr>
            <p:ph type="body" idx="1"/>
          </p:nvPr>
        </p:nvSpPr>
        <p:spPr>
          <a:xfrm>
            <a:off x="685800" y="4342464"/>
            <a:ext cx="5486400" cy="4114487"/>
          </a:xfrm>
          <a:noFill/>
          <a:ln/>
        </p:spPr>
        <p:txBody>
          <a:bodyPr/>
          <a:lstStyle/>
          <a:p>
            <a:pPr eaLnBrk="1" hangingPunct="1"/>
            <a:endParaRPr lang="en-US" dirty="0">
              <a:latin typeface="Times" pitchFamily="-12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9105A2-62DB-490E-8F40-FE39098503F5}" type="slidenum">
              <a:rPr lang="en-US" smtClean="0"/>
              <a:pPr/>
              <a:t>59</a:t>
            </a:fld>
            <a:endParaRPr lang="en-US"/>
          </a:p>
        </p:txBody>
      </p:sp>
    </p:spTree>
    <p:extLst>
      <p:ext uri="{BB962C8B-B14F-4D97-AF65-F5344CB8AC3E}">
        <p14:creationId xmlns:p14="http://schemas.microsoft.com/office/powerpoint/2010/main" xmlns="" val="39933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B92E90-ED9F-48C4-A274-9DFE9BD6263B}"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968786-0FCF-40EA-8591-DCC24DE0B618}" type="slidenum">
              <a:rPr lang="en-AU"/>
              <a:pPr/>
              <a:t>8</a:t>
            </a:fld>
            <a:endParaRPr lang="en-AU"/>
          </a:p>
        </p:txBody>
      </p:sp>
      <p:sp>
        <p:nvSpPr>
          <p:cNvPr id="47106" name="Rectangle 2"/>
          <p:cNvSpPr>
            <a:spLocks noGrp="1" noRot="1" noChangeAspect="1" noChangeArrowheads="1" noTextEdit="1"/>
          </p:cNvSpPr>
          <p:nvPr>
            <p:ph type="sldImg"/>
          </p:nvPr>
        </p:nvSpPr>
        <p:spPr>
          <a:xfrm>
            <a:off x="1144588" y="687388"/>
            <a:ext cx="4570412" cy="3429000"/>
          </a:xfrm>
          <a:ln/>
        </p:spPr>
      </p:sp>
      <p:sp>
        <p:nvSpPr>
          <p:cNvPr id="47107" name="Rectangle 3"/>
          <p:cNvSpPr>
            <a:spLocks noGrp="1" noChangeArrowheads="1"/>
          </p:cNvSpPr>
          <p:nvPr>
            <p:ph type="body" idx="1"/>
          </p:nvPr>
        </p:nvSpPr>
        <p:spPr>
          <a:xfrm>
            <a:off x="914400" y="4344988"/>
            <a:ext cx="5029200" cy="4111625"/>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A4649-A341-4AED-BD0B-92CFFCFDA9B1}" type="slidenum">
              <a:rPr lang="en-US"/>
              <a:pPr/>
              <a:t>10</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knowledge </a:t>
            </a:r>
          </a:p>
          <a:p>
            <a:endParaRPr lang="en-US" dirty="0" smtClean="0"/>
          </a:p>
          <a:p>
            <a:r>
              <a:rPr lang="en-US" dirty="0" smtClean="0"/>
              <a:t>Observations that inform</a:t>
            </a:r>
            <a:r>
              <a:rPr lang="en-US" baseline="0" dirty="0" smtClean="0"/>
              <a:t> understandings and interpretation that shape choices and values, which are underpinned with worldview and ideology</a:t>
            </a:r>
            <a:endParaRPr lang="en-US" dirty="0"/>
          </a:p>
        </p:txBody>
      </p:sp>
      <p:sp>
        <p:nvSpPr>
          <p:cNvPr id="4" name="Slide Number Placeholder 3"/>
          <p:cNvSpPr>
            <a:spLocks noGrp="1"/>
          </p:cNvSpPr>
          <p:nvPr>
            <p:ph type="sldNum" sz="quarter" idx="10"/>
          </p:nvPr>
        </p:nvSpPr>
        <p:spPr/>
        <p:txBody>
          <a:bodyPr/>
          <a:lstStyle/>
          <a:p>
            <a:fld id="{B19105A2-62DB-490E-8F40-FE39098503F5}" type="slidenum">
              <a:rPr lang="en-US" smtClean="0"/>
              <a:pPr/>
              <a:t>13</a:t>
            </a:fld>
            <a:endParaRPr lang="en-US"/>
          </a:p>
        </p:txBody>
      </p:sp>
    </p:spTree>
    <p:extLst>
      <p:ext uri="{BB962C8B-B14F-4D97-AF65-F5344CB8AC3E}">
        <p14:creationId xmlns:p14="http://schemas.microsoft.com/office/powerpoint/2010/main" xmlns="" val="354956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by </a:t>
            </a:r>
            <a:r>
              <a:rPr lang="en-US" dirty="0" err="1" smtClean="0"/>
              <a:t>anthros</a:t>
            </a:r>
            <a:endParaRPr lang="en-US" dirty="0" smtClean="0"/>
          </a:p>
          <a:p>
            <a:r>
              <a:rPr lang="en-US" dirty="0" smtClean="0"/>
              <a:t>Folk science</a:t>
            </a:r>
            <a:endParaRPr lang="en-US" dirty="0"/>
          </a:p>
        </p:txBody>
      </p:sp>
      <p:sp>
        <p:nvSpPr>
          <p:cNvPr id="4" name="Slide Number Placeholder 3"/>
          <p:cNvSpPr>
            <a:spLocks noGrp="1"/>
          </p:cNvSpPr>
          <p:nvPr>
            <p:ph type="sldNum" sz="quarter" idx="10"/>
          </p:nvPr>
        </p:nvSpPr>
        <p:spPr/>
        <p:txBody>
          <a:bodyPr/>
          <a:lstStyle/>
          <a:p>
            <a:fld id="{B19105A2-62DB-490E-8F40-FE39098503F5}" type="slidenum">
              <a:rPr lang="en-US" smtClean="0"/>
              <a:pPr/>
              <a:t>14</a:t>
            </a:fld>
            <a:endParaRPr lang="en-US"/>
          </a:p>
        </p:txBody>
      </p:sp>
    </p:spTree>
    <p:extLst>
      <p:ext uri="{BB962C8B-B14F-4D97-AF65-F5344CB8AC3E}">
        <p14:creationId xmlns:p14="http://schemas.microsoft.com/office/powerpoint/2010/main" xmlns="" val="354956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670DD5-2BC5-0148-B65D-75CA926BDA7E}" type="slidenum">
              <a:rPr lang="en-US" smtClean="0"/>
              <a:pPr/>
              <a:t>22</a:t>
            </a:fld>
            <a:endParaRPr lang="en-US"/>
          </a:p>
        </p:txBody>
      </p:sp>
    </p:spTree>
    <p:extLst>
      <p:ext uri="{BB962C8B-B14F-4D97-AF65-F5344CB8AC3E}">
        <p14:creationId xmlns:p14="http://schemas.microsoft.com/office/powerpoint/2010/main" xmlns="" val="175556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702705-D320-4306-A41F-D0CCAF97849A}" type="slidenum">
              <a:rPr lang="en-US"/>
              <a:pPr/>
              <a:t>23</a:t>
            </a:fld>
            <a:endParaRPr lang="en-US"/>
          </a:p>
        </p:txBody>
      </p:sp>
      <p:sp>
        <p:nvSpPr>
          <p:cNvPr id="129026" name="Rectangle 2"/>
          <p:cNvSpPr>
            <a:spLocks noGrp="1" noRot="1" noChangeAspect="1" noChangeArrowheads="1" noTextEdit="1"/>
          </p:cNvSpPr>
          <p:nvPr>
            <p:ph type="sldImg"/>
          </p:nvPr>
        </p:nvSpPr>
        <p:spPr>
          <a:xfrm>
            <a:off x="1144588" y="685800"/>
            <a:ext cx="4570412" cy="3429000"/>
          </a:xfrm>
          <a:ln/>
        </p:spPr>
      </p:sp>
      <p:sp>
        <p:nvSpPr>
          <p:cNvPr id="129027" name="Rectangle 3"/>
          <p:cNvSpPr>
            <a:spLocks noGrp="1" noChangeArrowheads="1"/>
          </p:cNvSpPr>
          <p:nvPr>
            <p:ph type="body" idx="1"/>
          </p:nvPr>
        </p:nvSpPr>
        <p:spPr>
          <a:xfrm>
            <a:off x="685800" y="4343400"/>
            <a:ext cx="5486400" cy="4114800"/>
          </a:xfrm>
        </p:spPr>
        <p:txBody>
          <a:bodyPr/>
          <a:lstStyle/>
          <a:p>
            <a:r>
              <a:rPr lang="en-US"/>
              <a:t>Climate as recent shift in focus on drivers of change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C6D59-E912-45F8-9BAF-DBC50631DDC9}" type="slidenum">
              <a:rPr lang="en-US"/>
              <a:pPr/>
              <a:t>33</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a:t>Age old question</a:t>
            </a:r>
          </a:p>
          <a:p>
            <a:endParaRPr lang="en-US"/>
          </a:p>
          <a:p>
            <a:r>
              <a:rPr lang="en-US"/>
              <a:t>Fragile question in the face of rapid change forcing us to rethink ideas of sustainability… </a:t>
            </a:r>
          </a:p>
          <a:p>
            <a:endParaRPr lang="en-US"/>
          </a:p>
          <a:p>
            <a:r>
              <a:rPr lang="en-US"/>
              <a:t>Ecosystems</a:t>
            </a:r>
          </a:p>
          <a:p>
            <a:pPr lvl="1"/>
            <a:r>
              <a:rPr lang="en-US"/>
              <a:t>Low temperatures</a:t>
            </a:r>
          </a:p>
          <a:p>
            <a:pPr lvl="1"/>
            <a:r>
              <a:rPr lang="en-US"/>
              <a:t>Regeneration is protracted</a:t>
            </a:r>
          </a:p>
          <a:p>
            <a:pPr lvl="1"/>
            <a:r>
              <a:rPr lang="en-US"/>
              <a:t>Concentration of animals</a:t>
            </a:r>
          </a:p>
          <a:p>
            <a:pPr lvl="1"/>
            <a:r>
              <a:rPr lang="en-US"/>
              <a:t>Climate conditions produce more CO2 induced warming – greenhouse more pronounced in the northern latitudes</a:t>
            </a:r>
          </a:p>
          <a:p>
            <a:pPr lvl="1"/>
            <a:r>
              <a:rPr lang="en-US"/>
              <a:t>Dry</a:t>
            </a:r>
          </a:p>
          <a:p>
            <a:pPr lvl="1"/>
            <a:r>
              <a:rPr lang="en-US"/>
              <a:t>Long range transport</a:t>
            </a:r>
          </a:p>
          <a:p>
            <a:pPr lvl="1"/>
            <a:r>
              <a:rPr lang="en-US"/>
              <a:t>Sever weather and ice dynamics</a:t>
            </a:r>
          </a:p>
          <a:p>
            <a:r>
              <a:rPr lang="en-US"/>
              <a:t>Adaptability</a:t>
            </a:r>
          </a:p>
          <a:p>
            <a:pPr lvl="1"/>
            <a:r>
              <a:rPr lang="en-US"/>
              <a:t>Rapid culture change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8DC319-2C5C-4772-991F-630FD625B355}"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2322427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DC319-2C5C-4772-991F-630FD625B355}"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55876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DC319-2C5C-4772-991F-630FD625B355}"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5702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DC319-2C5C-4772-991F-630FD625B355}"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728942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8DC319-2C5C-4772-991F-630FD625B355}"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101242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8DC319-2C5C-4772-991F-630FD625B355}"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41454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8DC319-2C5C-4772-991F-630FD625B355}" type="datetimeFigureOut">
              <a:rPr lang="en-US" smtClean="0"/>
              <a:pPr/>
              <a:t>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07389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8DC319-2C5C-4772-991F-630FD625B355}" type="datetimeFigureOut">
              <a:rPr lang="en-US" smtClean="0"/>
              <a:pPr/>
              <a:t>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80442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DC319-2C5C-4772-991F-630FD625B355}" type="datetimeFigureOut">
              <a:rPr lang="en-US" smtClean="0"/>
              <a:pPr/>
              <a:t>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53798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DC319-2C5C-4772-991F-630FD625B355}"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31196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DC319-2C5C-4772-991F-630FD625B355}"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00376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DC319-2C5C-4772-991F-630FD625B355}" type="datetimeFigureOut">
              <a:rPr lang="en-US" smtClean="0"/>
              <a:pPr/>
              <a:t>3/1/2012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BC3C9-BC8F-4CA4-B012-A91443739444}" type="slidenum">
              <a:rPr lang="en-US" smtClean="0"/>
              <a:pPr/>
              <a:t>‹#›</a:t>
            </a:fld>
            <a:endParaRPr lang="en-US"/>
          </a:p>
        </p:txBody>
      </p:sp>
    </p:spTree>
    <p:extLst>
      <p:ext uri="{BB962C8B-B14F-4D97-AF65-F5344CB8AC3E}">
        <p14:creationId xmlns:p14="http://schemas.microsoft.com/office/powerpoint/2010/main" xmlns="" val="380614684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http://www.shishmarefrelocation.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10.xml"/><Relationship Id="rId7" Type="http://schemas.openxmlformats.org/officeDocument/2006/relationships/image" Target="../media/image54.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gif"/><Relationship Id="rId7"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cid:image002.gif@01CB5BF1.EBAEAB9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66800"/>
            <a:ext cx="8686800" cy="1470025"/>
          </a:xfrm>
        </p:spPr>
        <p:txBody>
          <a:bodyPr>
            <a:noAutofit/>
          </a:bodyPr>
          <a:lstStyle/>
          <a:p>
            <a:r>
              <a:rPr lang="en-US" sz="3600" i="1" dirty="0"/>
              <a:t>Local Knowledge </a:t>
            </a:r>
            <a:r>
              <a:rPr lang="en-US" sz="3600" i="1" dirty="0" smtClean="0"/>
              <a:t>for </a:t>
            </a:r>
            <a:r>
              <a:rPr lang="en-US" sz="3600" i="1" dirty="0"/>
              <a:t>the Study of Sustainability and Resilience </a:t>
            </a:r>
            <a:r>
              <a:rPr lang="en-US" sz="3600" i="1" dirty="0" smtClean="0"/>
              <a:t>in </a:t>
            </a:r>
            <a:r>
              <a:rPr lang="en-US" sz="3600" i="1" dirty="0"/>
              <a:t>Indigenous Villages of Northern </a:t>
            </a:r>
            <a:r>
              <a:rPr lang="en-US" sz="3600" i="1" dirty="0" smtClean="0"/>
              <a:t>Alaska</a:t>
            </a:r>
            <a:r>
              <a:rPr lang="en-US" sz="3600" dirty="0"/>
              <a:t/>
            </a:r>
            <a:br>
              <a:rPr lang="en-US" sz="3600" dirty="0"/>
            </a:br>
            <a:endParaRPr lang="en-US" sz="3600" dirty="0"/>
          </a:p>
        </p:txBody>
      </p:sp>
      <p:sp>
        <p:nvSpPr>
          <p:cNvPr id="3" name="Subtitle 2"/>
          <p:cNvSpPr>
            <a:spLocks noGrp="1"/>
          </p:cNvSpPr>
          <p:nvPr>
            <p:ph type="subTitle" idx="1"/>
          </p:nvPr>
        </p:nvSpPr>
        <p:spPr>
          <a:xfrm>
            <a:off x="1371600" y="4648200"/>
            <a:ext cx="6400800" cy="1752600"/>
          </a:xfrm>
        </p:spPr>
        <p:txBody>
          <a:bodyPr/>
          <a:lstStyle/>
          <a:p>
            <a:pPr>
              <a:spcBef>
                <a:spcPts val="0"/>
              </a:spcBef>
            </a:pPr>
            <a:r>
              <a:rPr lang="en-US" dirty="0" smtClean="0">
                <a:solidFill>
                  <a:schemeClr val="tx1"/>
                </a:solidFill>
              </a:rPr>
              <a:t>Gary Kofinas </a:t>
            </a:r>
          </a:p>
          <a:p>
            <a:pPr>
              <a:spcBef>
                <a:spcPts val="0"/>
              </a:spcBef>
            </a:pPr>
            <a:r>
              <a:rPr lang="en-US" dirty="0" smtClean="0">
                <a:solidFill>
                  <a:schemeClr val="tx1"/>
                </a:solidFill>
              </a:rPr>
              <a:t>University of Alaska Fairbanks Bonanza Creek and Arctic LTERs</a:t>
            </a:r>
            <a:endParaRPr lang="en-US" dirty="0">
              <a:solidFill>
                <a:schemeClr val="tx1"/>
              </a:solidFill>
            </a:endParaRPr>
          </a:p>
        </p:txBody>
      </p:sp>
      <p:pic>
        <p:nvPicPr>
          <p:cNvPr id="4" name="Picture 2"/>
          <p:cNvPicPr>
            <a:picLocks noChangeAspect="1" noChangeArrowheads="1"/>
          </p:cNvPicPr>
          <p:nvPr/>
        </p:nvPicPr>
        <p:blipFill>
          <a:blip r:embed="rId2" cstate="print"/>
          <a:srcRect/>
          <a:stretch>
            <a:fillRect/>
          </a:stretch>
        </p:blipFill>
        <p:spPr bwMode="auto">
          <a:xfrm>
            <a:off x="1588314" y="2508523"/>
            <a:ext cx="2753531" cy="2041849"/>
          </a:xfrm>
          <a:prstGeom prst="rect">
            <a:avLst/>
          </a:prstGeom>
          <a:noFill/>
          <a:ln w="9525">
            <a:solidFill>
              <a:srgbClr val="FF0000"/>
            </a:solidFill>
            <a:miter lim="800000"/>
            <a:headEnd/>
            <a:tailEnd/>
          </a:ln>
        </p:spPr>
      </p:pic>
      <p:pic>
        <p:nvPicPr>
          <p:cNvPr id="5" name="Picture 4"/>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599" y="2492972"/>
            <a:ext cx="1370045" cy="2057400"/>
          </a:xfrm>
          <a:prstGeom prst="rect">
            <a:avLst/>
          </a:prstGeom>
          <a:no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srcRect/>
          <a:stretch>
            <a:fillRect/>
          </a:stretch>
        </p:blipFill>
        <p:spPr bwMode="auto">
          <a:xfrm>
            <a:off x="7117080" y="2508523"/>
            <a:ext cx="1645920" cy="2057400"/>
          </a:xfrm>
          <a:prstGeom prst="rect">
            <a:avLst/>
          </a:prstGeom>
          <a:noFill/>
          <a:ln w="9525">
            <a:solidFill>
              <a:srgbClr val="FF0000"/>
            </a:solidFill>
            <a:miter lim="800000"/>
            <a:headEnd/>
            <a:tailEnd/>
          </a:ln>
        </p:spPr>
      </p:pic>
      <p:pic>
        <p:nvPicPr>
          <p:cNvPr id="8" name="Picture 7" descr="VEE_all relations.emf"/>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98599" y="2530294"/>
            <a:ext cx="2618481" cy="2061309"/>
          </a:xfrm>
          <a:prstGeom prst="rect">
            <a:avLst/>
          </a:prstGeom>
          <a:ln>
            <a:solidFill>
              <a:srgbClr val="FF0000"/>
            </a:solidFill>
          </a:ln>
        </p:spPr>
      </p:pic>
    </p:spTree>
    <p:extLst>
      <p:ext uri="{BB962C8B-B14F-4D97-AF65-F5344CB8AC3E}">
        <p14:creationId xmlns:p14="http://schemas.microsoft.com/office/powerpoint/2010/main" xmlns="" val="26879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5486400" y="2667000"/>
            <a:ext cx="3276600" cy="1077218"/>
          </a:xfrm>
          <a:prstGeom prst="rect">
            <a:avLst/>
          </a:prstGeom>
          <a:noFill/>
          <a:ln w="9525">
            <a:noFill/>
            <a:miter lim="800000"/>
            <a:headEnd/>
            <a:tailEnd/>
          </a:ln>
          <a:effectLst/>
        </p:spPr>
        <p:txBody>
          <a:bodyPr>
            <a:spAutoFit/>
          </a:bodyPr>
          <a:lstStyle/>
          <a:p>
            <a:pPr eaLnBrk="0" hangingPunct="0">
              <a:lnSpc>
                <a:spcPct val="90000"/>
              </a:lnSpc>
              <a:spcBef>
                <a:spcPct val="50000"/>
              </a:spcBef>
            </a:pPr>
            <a:r>
              <a:rPr lang="en-US" sz="2000" dirty="0">
                <a:latin typeface="+mj-lt"/>
              </a:rPr>
              <a:t>Indian Fish Camp, Yukon River (Stevens Village)</a:t>
            </a:r>
          </a:p>
          <a:p>
            <a:pPr eaLnBrk="0" hangingPunct="0">
              <a:lnSpc>
                <a:spcPct val="90000"/>
              </a:lnSpc>
              <a:spcBef>
                <a:spcPct val="50000"/>
              </a:spcBef>
            </a:pPr>
            <a:r>
              <a:rPr lang="en-US" sz="2000" dirty="0">
                <a:latin typeface="+mj-lt"/>
              </a:rPr>
              <a:t>c. 1910-1912.  </a:t>
            </a:r>
          </a:p>
        </p:txBody>
      </p:sp>
      <p:sp>
        <p:nvSpPr>
          <p:cNvPr id="312323" name="Text Box 3"/>
          <p:cNvSpPr txBox="1">
            <a:spLocks noChangeArrowheads="1"/>
          </p:cNvSpPr>
          <p:nvPr/>
        </p:nvSpPr>
        <p:spPr bwMode="auto">
          <a:xfrm>
            <a:off x="1600200" y="6096000"/>
            <a:ext cx="3505200" cy="637097"/>
          </a:xfrm>
          <a:prstGeom prst="rect">
            <a:avLst/>
          </a:prstGeom>
          <a:noFill/>
          <a:ln w="9525">
            <a:noFill/>
            <a:miter lim="800000"/>
            <a:headEnd/>
            <a:tailEnd/>
          </a:ln>
          <a:effectLst/>
        </p:spPr>
        <p:txBody>
          <a:bodyPr>
            <a:spAutoFit/>
          </a:bodyPr>
          <a:lstStyle/>
          <a:p>
            <a:pPr algn="r" eaLnBrk="0" hangingPunct="0">
              <a:lnSpc>
                <a:spcPct val="60000"/>
              </a:lnSpc>
              <a:spcBef>
                <a:spcPct val="50000"/>
              </a:spcBef>
            </a:pPr>
            <a:r>
              <a:rPr lang="en-US" sz="2000" dirty="0" err="1" smtClean="0">
                <a:latin typeface="+mj-lt"/>
              </a:rPr>
              <a:t>Selawik</a:t>
            </a:r>
            <a:r>
              <a:rPr lang="en-US" sz="2000" dirty="0" smtClean="0">
                <a:latin typeface="+mj-lt"/>
              </a:rPr>
              <a:t>, Alaska </a:t>
            </a:r>
          </a:p>
          <a:p>
            <a:pPr algn="r" eaLnBrk="0" hangingPunct="0">
              <a:lnSpc>
                <a:spcPct val="60000"/>
              </a:lnSpc>
              <a:spcBef>
                <a:spcPct val="50000"/>
              </a:spcBef>
            </a:pPr>
            <a:r>
              <a:rPr lang="en-US" sz="2000" dirty="0" smtClean="0">
                <a:latin typeface="+mj-lt"/>
              </a:rPr>
              <a:t>2008</a:t>
            </a:r>
            <a:endParaRPr lang="en-US" sz="2000" dirty="0">
              <a:latin typeface="+mj-lt"/>
            </a:endParaRPr>
          </a:p>
        </p:txBody>
      </p:sp>
      <p:pic>
        <p:nvPicPr>
          <p:cNvPr id="312325" name="Picture 5"/>
          <p:cNvPicPr>
            <a:picLocks noChangeAspect="1" noChangeArrowheads="1"/>
          </p:cNvPicPr>
          <p:nvPr/>
        </p:nvPicPr>
        <p:blipFill>
          <a:blip r:embed="rId3" cstate="print"/>
          <a:srcRect l="2222"/>
          <a:stretch>
            <a:fillRect/>
          </a:stretch>
        </p:blipFill>
        <p:spPr bwMode="auto">
          <a:xfrm>
            <a:off x="2133600" y="2590800"/>
            <a:ext cx="3312521" cy="2465388"/>
          </a:xfrm>
          <a:prstGeom prst="rect">
            <a:avLst/>
          </a:prstGeom>
          <a:noFill/>
          <a:ln w="57150">
            <a:solidFill>
              <a:srgbClr val="1C1C1C"/>
            </a:solidFill>
            <a:miter lim="800000"/>
            <a:headEnd/>
            <a:tailEnd/>
          </a:ln>
          <a:effectLst/>
        </p:spPr>
      </p:pic>
      <p:sp>
        <p:nvSpPr>
          <p:cNvPr id="312326" name="Rectangle 6"/>
          <p:cNvSpPr>
            <a:spLocks noGrp="1" noChangeArrowheads="1"/>
          </p:cNvSpPr>
          <p:nvPr>
            <p:ph type="title"/>
          </p:nvPr>
        </p:nvSpPr>
        <p:spPr>
          <a:xfrm>
            <a:off x="4876800" y="0"/>
            <a:ext cx="3429000" cy="1143000"/>
          </a:xfrm>
        </p:spPr>
        <p:txBody>
          <a:bodyPr>
            <a:normAutofit fontScale="90000"/>
          </a:bodyPr>
          <a:lstStyle/>
          <a:p>
            <a:r>
              <a:rPr lang="en-US" sz="4000" dirty="0" smtClean="0"/>
              <a:t>Communities &amp; Settlement</a:t>
            </a:r>
            <a:endParaRPr lang="en-US" sz="4000" dirty="0"/>
          </a:p>
        </p:txBody>
      </p:sp>
      <p:pic>
        <p:nvPicPr>
          <p:cNvPr id="1026" name="Picture 2"/>
          <p:cNvPicPr>
            <a:picLocks noChangeAspect="1" noChangeArrowheads="1"/>
          </p:cNvPicPr>
          <p:nvPr/>
        </p:nvPicPr>
        <p:blipFill>
          <a:blip r:embed="rId4" cstate="print"/>
          <a:srcRect/>
          <a:stretch>
            <a:fillRect/>
          </a:stretch>
        </p:blipFill>
        <p:spPr bwMode="auto">
          <a:xfrm>
            <a:off x="304800" y="0"/>
            <a:ext cx="3933825" cy="2917083"/>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5105400" y="4114800"/>
            <a:ext cx="3429000" cy="2571750"/>
          </a:xfrm>
          <a:prstGeom prst="rect">
            <a:avLst/>
          </a:prstGeom>
          <a:noFill/>
          <a:ln w="38100">
            <a:solidFill>
              <a:schemeClr val="tx1"/>
            </a:solidFill>
            <a:miter lim="800000"/>
            <a:headEnd/>
            <a:tailEnd/>
          </a:ln>
        </p:spPr>
      </p:pic>
      <p:sp>
        <p:nvSpPr>
          <p:cNvPr id="10" name="Text Box 2"/>
          <p:cNvSpPr txBox="1">
            <a:spLocks noChangeArrowheads="1"/>
          </p:cNvSpPr>
          <p:nvPr/>
        </p:nvSpPr>
        <p:spPr bwMode="auto">
          <a:xfrm>
            <a:off x="4267200" y="1524000"/>
            <a:ext cx="3276600" cy="646331"/>
          </a:xfrm>
          <a:prstGeom prst="rect">
            <a:avLst/>
          </a:prstGeom>
          <a:noFill/>
          <a:ln w="9525">
            <a:noFill/>
            <a:miter lim="800000"/>
            <a:headEnd/>
            <a:tailEnd/>
          </a:ln>
          <a:effectLst/>
        </p:spPr>
        <p:txBody>
          <a:bodyPr>
            <a:spAutoFit/>
          </a:bodyPr>
          <a:lstStyle/>
          <a:p>
            <a:pPr eaLnBrk="0" hangingPunct="0">
              <a:lnSpc>
                <a:spcPct val="90000"/>
              </a:lnSpc>
              <a:spcBef>
                <a:spcPct val="50000"/>
              </a:spcBef>
            </a:pPr>
            <a:r>
              <a:rPr lang="en-US" sz="2000" dirty="0" err="1" smtClean="0"/>
              <a:t>Nunamiut</a:t>
            </a:r>
            <a:r>
              <a:rPr lang="en-US" sz="2000" dirty="0" smtClean="0"/>
              <a:t> family, early 1900 century</a:t>
            </a:r>
            <a:endParaRPr lang="en-US" sz="2000" dirty="0">
              <a:latin typeface="Tahoma" pitchFamily="34" charset="0"/>
            </a:endParaRPr>
          </a:p>
        </p:txBody>
      </p:sp>
      <p:sp>
        <p:nvSpPr>
          <p:cNvPr id="11" name="Slide Number Placeholder 10"/>
          <p:cNvSpPr>
            <a:spLocks noGrp="1"/>
          </p:cNvSpPr>
          <p:nvPr>
            <p:ph type="sldNum" sz="quarter" idx="12"/>
          </p:nvPr>
        </p:nvSpPr>
        <p:spPr/>
        <p:txBody>
          <a:bodyPr/>
          <a:lstStyle/>
          <a:p>
            <a:fld id="{F3620271-8947-4FB3-B7A4-85FB6F26766E}" type="slidenum">
              <a:rPr lang="en-US" smtClean="0"/>
              <a:pPr/>
              <a:t>10</a:t>
            </a:fld>
            <a:endParaRPr lang="en-US"/>
          </a:p>
        </p:txBody>
      </p:sp>
    </p:spTree>
    <p:extLst>
      <p:ext uri="{BB962C8B-B14F-4D97-AF65-F5344CB8AC3E}">
        <p14:creationId xmlns:p14="http://schemas.microsoft.com/office/powerpoint/2010/main" xmlns="" val="1793486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442303" y="762000"/>
            <a:ext cx="9856339" cy="5562600"/>
          </a:xfrm>
          <a:prstGeom prst="rect">
            <a:avLst/>
          </a:prstGeom>
          <a:noFill/>
          <a:ln w="9525">
            <a:noFill/>
            <a:miter lim="800000"/>
            <a:headEnd/>
            <a:tailEnd/>
          </a:ln>
        </p:spPr>
      </p:pic>
      <p:sp>
        <p:nvSpPr>
          <p:cNvPr id="5" name="TextBox 4"/>
          <p:cNvSpPr txBox="1"/>
          <p:nvPr/>
        </p:nvSpPr>
        <p:spPr>
          <a:xfrm>
            <a:off x="5486400" y="6324600"/>
            <a:ext cx="1769395" cy="369332"/>
          </a:xfrm>
          <a:prstGeom prst="rect">
            <a:avLst/>
          </a:prstGeom>
          <a:noFill/>
        </p:spPr>
        <p:txBody>
          <a:bodyPr wrap="none" rtlCol="0">
            <a:spAutoFit/>
          </a:bodyPr>
          <a:lstStyle/>
          <a:p>
            <a:r>
              <a:rPr lang="en-US" dirty="0" smtClean="0"/>
              <a:t>Wolfe et al  2004</a:t>
            </a:r>
            <a:endParaRPr lang="en-US" dirty="0"/>
          </a:p>
        </p:txBody>
      </p:sp>
      <p:sp>
        <p:nvSpPr>
          <p:cNvPr id="4" name="Slide Number Placeholder 3"/>
          <p:cNvSpPr>
            <a:spLocks noGrp="1"/>
          </p:cNvSpPr>
          <p:nvPr>
            <p:ph type="sldNum" sz="quarter" idx="12"/>
          </p:nvPr>
        </p:nvSpPr>
        <p:spPr/>
        <p:txBody>
          <a:bodyPr/>
          <a:lstStyle/>
          <a:p>
            <a:fld id="{F3620271-8947-4FB3-B7A4-85FB6F26766E}" type="slidenum">
              <a:rPr lang="en-US" smtClean="0"/>
              <a:pPr/>
              <a:t>11</a:t>
            </a:fld>
            <a:endParaRPr lang="en-US"/>
          </a:p>
        </p:txBody>
      </p:sp>
      <p:sp>
        <p:nvSpPr>
          <p:cNvPr id="6" name="Oval 5"/>
          <p:cNvSpPr/>
          <p:nvPr/>
        </p:nvSpPr>
        <p:spPr>
          <a:xfrm>
            <a:off x="6858000" y="2743200"/>
            <a:ext cx="4572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8528" y="121592"/>
            <a:ext cx="6716647" cy="461665"/>
          </a:xfrm>
          <a:prstGeom prst="rect">
            <a:avLst/>
          </a:prstGeom>
          <a:noFill/>
        </p:spPr>
        <p:txBody>
          <a:bodyPr wrap="none" rtlCol="0">
            <a:spAutoFit/>
          </a:bodyPr>
          <a:lstStyle/>
          <a:p>
            <a:r>
              <a:rPr lang="en-US" sz="2400" dirty="0" smtClean="0"/>
              <a:t>Local ecological knowledge as product of experience</a:t>
            </a:r>
            <a:endParaRPr lang="en-US" sz="2400" dirty="0"/>
          </a:p>
        </p:txBody>
      </p:sp>
    </p:spTree>
    <p:extLst>
      <p:ext uri="{BB962C8B-B14F-4D97-AF65-F5344CB8AC3E}">
        <p14:creationId xmlns:p14="http://schemas.microsoft.com/office/powerpoint/2010/main" xmlns="" val="1325814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Speculated village-level transformations</a:t>
            </a:r>
            <a:endParaRPr lang="en-US" dirty="0"/>
          </a:p>
        </p:txBody>
      </p:sp>
      <p:sp>
        <p:nvSpPr>
          <p:cNvPr id="3" name="Content Placeholder 2"/>
          <p:cNvSpPr>
            <a:spLocks noGrp="1"/>
          </p:cNvSpPr>
          <p:nvPr>
            <p:ph idx="1"/>
          </p:nvPr>
        </p:nvSpPr>
        <p:spPr/>
        <p:txBody>
          <a:bodyPr>
            <a:normAutofit fontScale="92500" lnSpcReduction="20000"/>
          </a:bodyPr>
          <a:lstStyle/>
          <a:p>
            <a:r>
              <a:rPr lang="en-US" u="sng" dirty="0" smtClean="0"/>
              <a:t>Ecological Transformations: </a:t>
            </a:r>
            <a:r>
              <a:rPr lang="el-GR" dirty="0" smtClean="0"/>
              <a:t>Δ</a:t>
            </a:r>
            <a:r>
              <a:rPr lang="en-US" dirty="0" smtClean="0"/>
              <a:t> in key species and mode of subsistence harvesting</a:t>
            </a:r>
          </a:p>
          <a:p>
            <a:r>
              <a:rPr lang="en-US" u="sng" dirty="0" smtClean="0"/>
              <a:t>Economic Transformations</a:t>
            </a:r>
            <a:r>
              <a:rPr lang="en-US" dirty="0" smtClean="0"/>
              <a:t>: Mixed to cash/jobs based economy</a:t>
            </a:r>
          </a:p>
          <a:p>
            <a:r>
              <a:rPr lang="en-US" u="sng" dirty="0" smtClean="0"/>
              <a:t>Ethnic Transformation</a:t>
            </a:r>
            <a:r>
              <a:rPr lang="en-US" dirty="0" smtClean="0"/>
              <a:t>: Indigenous to community of mixed ethnicity</a:t>
            </a:r>
          </a:p>
          <a:p>
            <a:r>
              <a:rPr lang="en-US" u="sng" dirty="0" smtClean="0"/>
              <a:t>Cultural Transformation: </a:t>
            </a:r>
            <a:r>
              <a:rPr lang="en-US" dirty="0" smtClean="0"/>
              <a:t>loss of indigenous spoken language and identity</a:t>
            </a:r>
          </a:p>
          <a:p>
            <a:r>
              <a:rPr lang="en-US" u="sng" dirty="0" smtClean="0"/>
              <a:t>Settlement Transformation: </a:t>
            </a:r>
            <a:r>
              <a:rPr lang="en-US" dirty="0" smtClean="0"/>
              <a:t>Permanent -&gt; to holiday settlement or unviable settlement</a:t>
            </a:r>
            <a:endParaRPr lang="en-US" dirty="0"/>
          </a:p>
        </p:txBody>
      </p:sp>
    </p:spTree>
    <p:extLst>
      <p:ext uri="{BB962C8B-B14F-4D97-AF65-F5344CB8AC3E}">
        <p14:creationId xmlns:p14="http://schemas.microsoft.com/office/powerpoint/2010/main" xmlns="" val="3636819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7000"/>
                    </a14:imgEffect>
                  </a14:imgLayer>
                </a14:imgProps>
              </a:ext>
              <a:ext uri="{28A0092B-C50C-407E-A947-70E740481C1C}">
                <a14:useLocalDpi xmlns:a14="http://schemas.microsoft.com/office/drawing/2010/main" xmlns="" val="0"/>
              </a:ext>
            </a:extLst>
          </a:blip>
          <a:srcRect/>
          <a:stretch>
            <a:fillRect/>
          </a:stretch>
        </p:blipFill>
        <p:spPr bwMode="auto">
          <a:xfrm>
            <a:off x="-58738" y="0"/>
            <a:ext cx="9169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8002" name="Rectangle 1026"/>
          <p:cNvSpPr>
            <a:spLocks noGrp="1" noChangeArrowheads="1"/>
          </p:cNvSpPr>
          <p:nvPr>
            <p:ph type="title"/>
          </p:nvPr>
        </p:nvSpPr>
        <p:spPr>
          <a:xfrm>
            <a:off x="4313236" y="557212"/>
            <a:ext cx="3581400" cy="1143000"/>
          </a:xfrm>
        </p:spPr>
        <p:txBody>
          <a:bodyPr>
            <a:normAutofit fontScale="90000"/>
          </a:bodyPr>
          <a:lstStyle/>
          <a:p>
            <a:pPr>
              <a:spcAft>
                <a:spcPct val="30000"/>
              </a:spcAft>
            </a:pPr>
            <a:r>
              <a:rPr lang="en-US" sz="3200" dirty="0" smtClean="0">
                <a:solidFill>
                  <a:srgbClr val="FFFF00"/>
                </a:solidFill>
                <a:latin typeface="Comic Sans MS" pitchFamily="66" charset="0"/>
              </a:rPr>
              <a:t>Traditional </a:t>
            </a:r>
            <a:br>
              <a:rPr lang="en-US" sz="3200" dirty="0" smtClean="0">
                <a:solidFill>
                  <a:srgbClr val="FFFF00"/>
                </a:solidFill>
                <a:latin typeface="Comic Sans MS" pitchFamily="66" charset="0"/>
              </a:rPr>
            </a:br>
            <a:r>
              <a:rPr lang="en-US" sz="3200" dirty="0" smtClean="0">
                <a:solidFill>
                  <a:srgbClr val="FFFF00"/>
                </a:solidFill>
                <a:latin typeface="Comic Sans MS" pitchFamily="66" charset="0"/>
              </a:rPr>
              <a:t>Ecological </a:t>
            </a:r>
            <a:br>
              <a:rPr lang="en-US" sz="3200" dirty="0" smtClean="0">
                <a:solidFill>
                  <a:srgbClr val="FFFF00"/>
                </a:solidFill>
                <a:latin typeface="Comic Sans MS" pitchFamily="66" charset="0"/>
              </a:rPr>
            </a:br>
            <a:r>
              <a:rPr lang="en-US" sz="3200" dirty="0" smtClean="0">
                <a:solidFill>
                  <a:srgbClr val="FFFF00"/>
                </a:solidFill>
                <a:latin typeface="Comic Sans MS" pitchFamily="66" charset="0"/>
              </a:rPr>
              <a:t>Knowledge</a:t>
            </a:r>
            <a:endParaRPr lang="en-US" sz="4000" dirty="0">
              <a:solidFill>
                <a:srgbClr val="FFFF00"/>
              </a:solidFill>
              <a:latin typeface="Comic Sans MS" pitchFamily="66" charset="0"/>
            </a:endParaRPr>
          </a:p>
        </p:txBody>
      </p:sp>
      <p:sp>
        <p:nvSpPr>
          <p:cNvPr id="4" name="Rectangle 1026"/>
          <p:cNvSpPr txBox="1">
            <a:spLocks noChangeArrowheads="1"/>
          </p:cNvSpPr>
          <p:nvPr/>
        </p:nvSpPr>
        <p:spPr>
          <a:xfrm>
            <a:off x="495300" y="533400"/>
            <a:ext cx="6629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ct val="30000"/>
              </a:spcAft>
            </a:pPr>
            <a:r>
              <a:rPr lang="en-US" sz="3200" dirty="0" smtClean="0">
                <a:latin typeface="Cambria Math" pitchFamily="18" charset="0"/>
                <a:ea typeface="Cambria Math" pitchFamily="18" charset="0"/>
              </a:rPr>
              <a:t>Local Knowledge</a:t>
            </a:r>
            <a:endParaRPr lang="en-US" sz="4000" dirty="0">
              <a:latin typeface="Cambria Math" pitchFamily="18" charset="0"/>
              <a:ea typeface="Cambria Math" pitchFamily="18" charset="0"/>
            </a:endParaRPr>
          </a:p>
        </p:txBody>
      </p:sp>
      <p:sp>
        <p:nvSpPr>
          <p:cNvPr id="5" name="Rectangle 1026"/>
          <p:cNvSpPr txBox="1">
            <a:spLocks noChangeArrowheads="1"/>
          </p:cNvSpPr>
          <p:nvPr/>
        </p:nvSpPr>
        <p:spPr>
          <a:xfrm>
            <a:off x="381000" y="4572000"/>
            <a:ext cx="312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ct val="30000"/>
              </a:spcAft>
            </a:pPr>
            <a:r>
              <a:rPr lang="en-US" sz="3200" dirty="0" smtClean="0">
                <a:latin typeface="Britannic Bold" pitchFamily="34" charset="0"/>
              </a:rPr>
              <a:t>Folk Knowledge</a:t>
            </a:r>
            <a:endParaRPr lang="en-US" sz="4000" dirty="0">
              <a:latin typeface="Britannic Bold" pitchFamily="34" charset="0"/>
            </a:endParaRPr>
          </a:p>
        </p:txBody>
      </p:sp>
      <p:sp>
        <p:nvSpPr>
          <p:cNvPr id="7" name="Rectangle 1026"/>
          <p:cNvSpPr txBox="1">
            <a:spLocks noChangeArrowheads="1"/>
          </p:cNvSpPr>
          <p:nvPr/>
        </p:nvSpPr>
        <p:spPr>
          <a:xfrm>
            <a:off x="4914900" y="4419600"/>
            <a:ext cx="48387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ct val="30000"/>
              </a:spcAft>
            </a:pPr>
            <a:r>
              <a:rPr lang="en-US" sz="3200" b="1" dirty="0" smtClean="0">
                <a:solidFill>
                  <a:srgbClr val="FFC000"/>
                </a:solidFill>
                <a:latin typeface="Andalus" pitchFamily="18" charset="-78"/>
                <a:cs typeface="Andalus" pitchFamily="18" charset="-78"/>
              </a:rPr>
              <a:t>Indigenous Knowledge</a:t>
            </a:r>
            <a:endParaRPr lang="en-US" sz="4000" b="1" dirty="0">
              <a:solidFill>
                <a:srgbClr val="FFC000"/>
              </a:solidFill>
              <a:latin typeface="Andalus" pitchFamily="18" charset="-78"/>
              <a:cs typeface="Andalus" pitchFamily="18" charset="-78"/>
            </a:endParaRPr>
          </a:p>
        </p:txBody>
      </p:sp>
      <p:sp>
        <p:nvSpPr>
          <p:cNvPr id="8" name="Rectangle 1026"/>
          <p:cNvSpPr txBox="1">
            <a:spLocks noChangeArrowheads="1"/>
          </p:cNvSpPr>
          <p:nvPr/>
        </p:nvSpPr>
        <p:spPr>
          <a:xfrm>
            <a:off x="4525962" y="2333625"/>
            <a:ext cx="42291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ct val="30000"/>
              </a:spcAft>
            </a:pPr>
            <a:r>
              <a:rPr lang="en-US" sz="3200" b="1" dirty="0" smtClean="0">
                <a:solidFill>
                  <a:srgbClr val="FF0000"/>
                </a:solidFill>
                <a:latin typeface="Andalus" pitchFamily="18" charset="-78"/>
                <a:cs typeface="Andalus" pitchFamily="18" charset="-78"/>
              </a:rPr>
              <a:t>Community  Knowledge</a:t>
            </a:r>
            <a:endParaRPr lang="en-US" sz="4000" b="1" dirty="0">
              <a:solidFill>
                <a:srgbClr val="FF0000"/>
              </a:solidFill>
              <a:latin typeface="Andalus" pitchFamily="18" charset="-78"/>
              <a:cs typeface="Andalus" pitchFamily="18" charset="-78"/>
            </a:endParaRPr>
          </a:p>
        </p:txBody>
      </p:sp>
      <p:sp>
        <p:nvSpPr>
          <p:cNvPr id="9" name="Rectangle 1026"/>
          <p:cNvSpPr txBox="1">
            <a:spLocks noChangeArrowheads="1"/>
          </p:cNvSpPr>
          <p:nvPr/>
        </p:nvSpPr>
        <p:spPr>
          <a:xfrm>
            <a:off x="1143000" y="2133600"/>
            <a:ext cx="312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ct val="30000"/>
              </a:spcAft>
            </a:pPr>
            <a:r>
              <a:rPr lang="en-US" sz="3200" b="1" dirty="0" smtClean="0">
                <a:solidFill>
                  <a:srgbClr val="00B050"/>
                </a:solidFill>
                <a:latin typeface="Batang" pitchFamily="18" charset="-127"/>
                <a:ea typeface="Batang" pitchFamily="18" charset="-127"/>
              </a:rPr>
              <a:t>Expert Knowledge</a:t>
            </a:r>
            <a:endParaRPr lang="en-US" sz="4000" b="1" dirty="0">
              <a:solidFill>
                <a:srgbClr val="00B050"/>
              </a:solidFill>
              <a:latin typeface="Batang" pitchFamily="18" charset="-127"/>
              <a:ea typeface="Batang" pitchFamily="18" charset="-127"/>
            </a:endParaRPr>
          </a:p>
        </p:txBody>
      </p:sp>
      <p:sp>
        <p:nvSpPr>
          <p:cNvPr id="10" name="Rectangle 1026"/>
          <p:cNvSpPr txBox="1">
            <a:spLocks noChangeArrowheads="1"/>
          </p:cNvSpPr>
          <p:nvPr/>
        </p:nvSpPr>
        <p:spPr>
          <a:xfrm>
            <a:off x="3201987" y="3476625"/>
            <a:ext cx="42291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ct val="30000"/>
              </a:spcAft>
            </a:pPr>
            <a:r>
              <a:rPr lang="en-US" sz="3200" b="1" dirty="0" smtClean="0">
                <a:solidFill>
                  <a:srgbClr val="00B0F0"/>
                </a:solidFill>
                <a:latin typeface="Andalus" pitchFamily="18" charset="-78"/>
                <a:cs typeface="Andalus" pitchFamily="18" charset="-78"/>
              </a:rPr>
              <a:t>Citizen Science</a:t>
            </a:r>
            <a:endParaRPr lang="en-US" sz="4000" b="1" dirty="0">
              <a:solidFill>
                <a:srgbClr val="00B0F0"/>
              </a:solidFill>
              <a:latin typeface="Andalus" pitchFamily="18" charset="-78"/>
              <a:cs typeface="Andalus" pitchFamily="18" charset="-78"/>
            </a:endParaRPr>
          </a:p>
        </p:txBody>
      </p:sp>
    </p:spTree>
    <p:extLst>
      <p:ext uri="{BB962C8B-B14F-4D97-AF65-F5344CB8AC3E}">
        <p14:creationId xmlns:p14="http://schemas.microsoft.com/office/powerpoint/2010/main" xmlns="" val="3575476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46000"/>
                    </a14:imgEffect>
                    <a14:imgEffect>
                      <a14:brightnessContrast bright="-27000"/>
                    </a14:imgEffect>
                  </a14:imgLayer>
                </a14:imgProps>
              </a:ext>
              <a:ext uri="{28A0092B-C50C-407E-A947-70E740481C1C}">
                <a14:useLocalDpi xmlns:a14="http://schemas.microsoft.com/office/drawing/2010/main" xmlns="" val="0"/>
              </a:ext>
            </a:extLst>
          </a:blip>
          <a:srcRect/>
          <a:stretch>
            <a:fillRect/>
          </a:stretch>
        </p:blipFill>
        <p:spPr bwMode="auto">
          <a:xfrm>
            <a:off x="-12700" y="-17106"/>
            <a:ext cx="9169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8002" name="Rectangle 1026"/>
          <p:cNvSpPr>
            <a:spLocks noGrp="1" noChangeArrowheads="1"/>
          </p:cNvSpPr>
          <p:nvPr>
            <p:ph type="title"/>
          </p:nvPr>
        </p:nvSpPr>
        <p:spPr>
          <a:xfrm>
            <a:off x="914400" y="2590800"/>
            <a:ext cx="7772400" cy="1143000"/>
          </a:xfrm>
        </p:spPr>
        <p:txBody>
          <a:bodyPr>
            <a:normAutofit fontScale="90000"/>
          </a:bodyPr>
          <a:lstStyle/>
          <a:p>
            <a:pPr algn="l">
              <a:spcAft>
                <a:spcPct val="30000"/>
              </a:spcAft>
            </a:pPr>
            <a:r>
              <a:rPr lang="en-US" sz="3600" dirty="0" smtClean="0">
                <a:latin typeface="Comic Sans MS" pitchFamily="66" charset="0"/>
              </a:rPr>
              <a:t>In 1962 Claude Levi-Strauss </a:t>
            </a:r>
            <a:r>
              <a:rPr lang="en-US" sz="3600" dirty="0">
                <a:latin typeface="Comic Sans MS" pitchFamily="66" charset="0"/>
              </a:rPr>
              <a:t>argued that there are two parallel modes of acquiring knowledge about the universe; two sciences that are fundamentally distinct in that “the physical world is approached from opposite ends in the two cases: one is supremely concrete, the other supremely abstract</a:t>
            </a:r>
            <a:r>
              <a:rPr lang="en-US" sz="3600" dirty="0" smtClean="0">
                <a:latin typeface="Comic Sans MS" pitchFamily="66" charset="0"/>
              </a:rPr>
              <a:t>.”</a:t>
            </a:r>
            <a:br>
              <a:rPr lang="en-US" sz="3600" dirty="0" smtClean="0">
                <a:latin typeface="Comic Sans MS" pitchFamily="66" charset="0"/>
              </a:rPr>
            </a:br>
            <a:endParaRPr lang="en-US" dirty="0">
              <a:latin typeface="Comic Sans MS" pitchFamily="66" charset="0"/>
            </a:endParaRPr>
          </a:p>
        </p:txBody>
      </p:sp>
    </p:spTree>
    <p:extLst>
      <p:ext uri="{BB962C8B-B14F-4D97-AF65-F5344CB8AC3E}">
        <p14:creationId xmlns:p14="http://schemas.microsoft.com/office/powerpoint/2010/main" xmlns="" val="1311285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46000"/>
                    </a14:imgEffect>
                    <a14:imgEffect>
                      <a14:brightnessContrast bright="-27000"/>
                    </a14:imgEffect>
                  </a14:imgLayer>
                </a14:imgProps>
              </a:ext>
              <a:ext uri="{28A0092B-C50C-407E-A947-70E740481C1C}">
                <a14:useLocalDpi xmlns:a14="http://schemas.microsoft.com/office/drawing/2010/main" xmlns="" val="0"/>
              </a:ext>
            </a:extLst>
          </a:blip>
          <a:srcRect/>
          <a:stretch>
            <a:fillRect/>
          </a:stretch>
        </p:blipFill>
        <p:spPr bwMode="auto">
          <a:xfrm>
            <a:off x="-25400" y="-17106"/>
            <a:ext cx="9169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9026" name="Rectangle 2"/>
          <p:cNvSpPr>
            <a:spLocks noGrp="1" noChangeArrowheads="1"/>
          </p:cNvSpPr>
          <p:nvPr>
            <p:ph type="title"/>
          </p:nvPr>
        </p:nvSpPr>
        <p:spPr>
          <a:xfrm>
            <a:off x="457200" y="1676400"/>
            <a:ext cx="8153400" cy="4343400"/>
          </a:xfrm>
          <a:solidFill>
            <a:schemeClr val="bg2"/>
          </a:solidFill>
          <a:ln>
            <a:solidFill>
              <a:schemeClr val="tx1"/>
            </a:solidFill>
            <a:miter lim="800000"/>
            <a:headEnd/>
            <a:tailEnd/>
          </a:ln>
        </p:spPr>
        <p:txBody>
          <a:bodyPr>
            <a:normAutofit/>
          </a:bodyPr>
          <a:lstStyle/>
          <a:p>
            <a:pPr algn="l">
              <a:spcAft>
                <a:spcPct val="30000"/>
              </a:spcAft>
            </a:pPr>
            <a:r>
              <a:rPr lang="en-US" sz="2400" dirty="0">
                <a:latin typeface="Comic Sans MS" pitchFamily="66" charset="0"/>
              </a:rPr>
              <a:t/>
            </a:r>
            <a:br>
              <a:rPr lang="en-US" sz="2400" dirty="0">
                <a:latin typeface="Comic Sans MS" pitchFamily="66" charset="0"/>
              </a:rPr>
            </a:br>
            <a:r>
              <a:rPr lang="en-US" sz="2400" dirty="0">
                <a:latin typeface="Comic Sans MS" pitchFamily="66" charset="0"/>
              </a:rPr>
              <a:t/>
            </a:r>
            <a:br>
              <a:rPr lang="en-US" sz="2400" dirty="0">
                <a:latin typeface="Comic Sans MS" pitchFamily="66" charset="0"/>
              </a:rPr>
            </a:br>
            <a:r>
              <a:rPr lang="en-US" sz="2400" dirty="0">
                <a:latin typeface="Comic Sans MS" pitchFamily="66" charset="0"/>
              </a:rPr>
              <a:t>Information about fauna and flora of their habitat was every extensive.  Of 103 bird species identified at Old </a:t>
            </a:r>
            <a:r>
              <a:rPr lang="en-US" sz="2400" dirty="0" smtClean="0">
                <a:latin typeface="Comic Sans MS" pitchFamily="66" charset="0"/>
              </a:rPr>
              <a:t>Crow, </a:t>
            </a:r>
            <a:r>
              <a:rPr lang="en-US" sz="2400" dirty="0">
                <a:latin typeface="Comic Sans MS" pitchFamily="66" charset="0"/>
              </a:rPr>
              <a:t>Yukon Territory, in 1957, and </a:t>
            </a:r>
            <a:r>
              <a:rPr lang="en-US" sz="2400" dirty="0" smtClean="0">
                <a:latin typeface="Comic Sans MS" pitchFamily="66" charset="0"/>
              </a:rPr>
              <a:t>ornithologist </a:t>
            </a:r>
            <a:r>
              <a:rPr lang="en-US" sz="2400" dirty="0">
                <a:latin typeface="Comic Sans MS" pitchFamily="66" charset="0"/>
              </a:rPr>
              <a:t>has found that </a:t>
            </a:r>
            <a:r>
              <a:rPr lang="en-US" sz="2400" dirty="0" smtClean="0">
                <a:latin typeface="Comic Sans MS" pitchFamily="66" charset="0"/>
              </a:rPr>
              <a:t>… the [</a:t>
            </a:r>
            <a:r>
              <a:rPr lang="en-US" sz="2400" dirty="0" err="1" smtClean="0">
                <a:latin typeface="Comic Sans MS" pitchFamily="66" charset="0"/>
              </a:rPr>
              <a:t>Gwich’in</a:t>
            </a:r>
            <a:r>
              <a:rPr lang="en-US" sz="2400" dirty="0" smtClean="0">
                <a:latin typeface="Comic Sans MS" pitchFamily="66" charset="0"/>
              </a:rPr>
              <a:t>] </a:t>
            </a:r>
            <a:r>
              <a:rPr lang="en-US" sz="2400" dirty="0">
                <a:latin typeface="Comic Sans MS" pitchFamily="66" charset="0"/>
              </a:rPr>
              <a:t>has names for 99 species</a:t>
            </a:r>
            <a:r>
              <a:rPr lang="en-US" sz="2400" dirty="0" smtClean="0">
                <a:latin typeface="Comic Sans MS" pitchFamily="66" charset="0"/>
              </a:rPr>
              <a:t>.”</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a:latin typeface="Comic Sans MS" pitchFamily="66" charset="0"/>
              </a:rPr>
              <a:t>	</a:t>
            </a:r>
            <a:r>
              <a:rPr lang="en-US" sz="2400" dirty="0" smtClean="0">
                <a:latin typeface="Comic Sans MS" pitchFamily="66" charset="0"/>
              </a:rPr>
              <a:t>				</a:t>
            </a:r>
            <a:br>
              <a:rPr lang="en-US" sz="2400" dirty="0" smtClean="0">
                <a:latin typeface="Comic Sans MS" pitchFamily="66" charset="0"/>
              </a:rPr>
            </a:br>
            <a:r>
              <a:rPr lang="en-US" sz="2400" dirty="0">
                <a:latin typeface="Comic Sans MS" pitchFamily="66" charset="0"/>
              </a:rPr>
              <a:t>	</a:t>
            </a:r>
            <a:r>
              <a:rPr lang="en-US" sz="2400" dirty="0" smtClean="0">
                <a:latin typeface="Comic Sans MS" pitchFamily="66" charset="0"/>
              </a:rPr>
              <a:t>				Lawrence  Irving 1958</a:t>
            </a:r>
            <a:r>
              <a:rPr lang="en-US" sz="2400" dirty="0">
                <a:latin typeface="Comic Sans MS" pitchFamily="66" charset="0"/>
              </a:rPr>
              <a:t/>
            </a:r>
            <a:br>
              <a:rPr lang="en-US" sz="2400" dirty="0">
                <a:latin typeface="Comic Sans MS" pitchFamily="66" charset="0"/>
              </a:rPr>
            </a:br>
            <a:endParaRPr lang="en-US" sz="2400" dirty="0">
              <a:latin typeface="Comic Sans MS" pitchFamily="66" charset="0"/>
            </a:endParaRPr>
          </a:p>
        </p:txBody>
      </p:sp>
      <p:sp>
        <p:nvSpPr>
          <p:cNvPr id="129027" name="Text Box 3"/>
          <p:cNvSpPr txBox="1">
            <a:spLocks noChangeArrowheads="1"/>
          </p:cNvSpPr>
          <p:nvPr/>
        </p:nvSpPr>
        <p:spPr bwMode="auto">
          <a:xfrm>
            <a:off x="457200" y="636588"/>
            <a:ext cx="6574236" cy="523220"/>
          </a:xfrm>
          <a:prstGeom prst="rect">
            <a:avLst/>
          </a:prstGeom>
          <a:solidFill>
            <a:schemeClr val="bg1"/>
          </a:solidFill>
          <a:ln>
            <a:noFill/>
          </a:ln>
          <a:effectLst/>
          <a:extLst/>
        </p:spPr>
        <p:txBody>
          <a:bodyPr wrap="none">
            <a:spAutoFit/>
          </a:bodyPr>
          <a:lstStyle/>
          <a:p>
            <a:r>
              <a:rPr lang="en-US" sz="2800" dirty="0">
                <a:solidFill>
                  <a:srgbClr val="FF0000"/>
                </a:solidFill>
                <a:latin typeface="Comic Sans MS" pitchFamily="66" charset="0"/>
              </a:rPr>
              <a:t>Indigenous knowledge as </a:t>
            </a:r>
            <a:r>
              <a:rPr lang="en-US" sz="2800" dirty="0" err="1" smtClean="0">
                <a:solidFill>
                  <a:srgbClr val="FF0000"/>
                </a:solidFill>
                <a:latin typeface="Comic Sans MS" pitchFamily="66" charset="0"/>
              </a:rPr>
              <a:t>ethnoscience</a:t>
            </a:r>
            <a:endParaRPr lang="en-US" dirty="0">
              <a:solidFill>
                <a:srgbClr val="FF0000"/>
              </a:solidFill>
              <a:latin typeface="Comic Sans MS" pitchFamily="66" charset="0"/>
            </a:endParaRPr>
          </a:p>
        </p:txBody>
      </p:sp>
    </p:spTree>
    <p:extLst>
      <p:ext uri="{BB962C8B-B14F-4D97-AF65-F5344CB8AC3E}">
        <p14:creationId xmlns:p14="http://schemas.microsoft.com/office/powerpoint/2010/main" xmlns="" val="373235409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8600" y="0"/>
            <a:ext cx="7772400" cy="838200"/>
          </a:xfrm>
        </p:spPr>
        <p:txBody>
          <a:bodyPr/>
          <a:lstStyle/>
          <a:p>
            <a:pPr algn="l"/>
            <a:r>
              <a:rPr lang="en-US" sz="2800" u="sng" dirty="0" smtClean="0">
                <a:latin typeface="Comic Sans MS" pitchFamily="66" charset="0"/>
              </a:rPr>
              <a:t>Oppositional view of knowledge systems</a:t>
            </a:r>
            <a:endParaRPr lang="en-US" dirty="0"/>
          </a:p>
        </p:txBody>
      </p:sp>
      <p:sp>
        <p:nvSpPr>
          <p:cNvPr id="131075" name="Rectangle 3"/>
          <p:cNvSpPr>
            <a:spLocks noGrp="1" noChangeArrowheads="1"/>
          </p:cNvSpPr>
          <p:nvPr>
            <p:ph type="body" sz="half" idx="1"/>
          </p:nvPr>
        </p:nvSpPr>
        <p:spPr>
          <a:xfrm>
            <a:off x="5791200" y="685800"/>
            <a:ext cx="3124200" cy="4114800"/>
          </a:xfrm>
        </p:spPr>
        <p:txBody>
          <a:bodyPr>
            <a:noAutofit/>
          </a:bodyPr>
          <a:lstStyle/>
          <a:p>
            <a:pPr algn="ctr">
              <a:lnSpc>
                <a:spcPct val="90000"/>
              </a:lnSpc>
              <a:spcBef>
                <a:spcPct val="0"/>
              </a:spcBef>
              <a:buFontTx/>
              <a:buNone/>
            </a:pPr>
            <a:r>
              <a:rPr lang="en-US" sz="2400" i="1" dirty="0">
                <a:latin typeface="Comic Sans MS" pitchFamily="66" charset="0"/>
              </a:rPr>
              <a:t>Western scientific</a:t>
            </a:r>
            <a:endParaRPr lang="en-US" sz="2400" dirty="0">
              <a:latin typeface="Comic Sans MS" pitchFamily="66" charset="0"/>
            </a:endParaRPr>
          </a:p>
          <a:p>
            <a:pPr>
              <a:lnSpc>
                <a:spcPct val="90000"/>
              </a:lnSpc>
              <a:spcBef>
                <a:spcPct val="0"/>
              </a:spcBef>
            </a:pPr>
            <a:endParaRPr lang="en-US" sz="1800" dirty="0">
              <a:latin typeface="Comic Sans MS" pitchFamily="66" charset="0"/>
            </a:endParaRPr>
          </a:p>
          <a:p>
            <a:pPr>
              <a:lnSpc>
                <a:spcPct val="80000"/>
              </a:lnSpc>
              <a:spcBef>
                <a:spcPct val="0"/>
              </a:spcBef>
            </a:pPr>
            <a:r>
              <a:rPr lang="en-US" sz="2000" b="1" dirty="0">
                <a:latin typeface="Comic Sans MS" pitchFamily="66" charset="0"/>
              </a:rPr>
              <a:t>Dominant</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Analytical (reductionist)</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Literature/dialectic (academic, objective, positivist)</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Fast/selective</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Short-term linear (Poor long-term analysis) </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Scientific Inquiry (hypotheses, laws)</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Genetic and hierarchical (differentiating) </a:t>
            </a:r>
            <a:endParaRPr lang="en-US" sz="2000" dirty="0">
              <a:latin typeface="Comic Sans MS" pitchFamily="66" charset="0"/>
            </a:endParaRPr>
          </a:p>
        </p:txBody>
      </p:sp>
      <p:sp>
        <p:nvSpPr>
          <p:cNvPr id="131076" name="Rectangle 4"/>
          <p:cNvSpPr>
            <a:spLocks noGrp="1" noChangeArrowheads="1"/>
          </p:cNvSpPr>
          <p:nvPr>
            <p:ph type="body" sz="half" idx="2"/>
          </p:nvPr>
        </p:nvSpPr>
        <p:spPr>
          <a:xfrm>
            <a:off x="2362200" y="685800"/>
            <a:ext cx="3048000" cy="4114800"/>
          </a:xfrm>
        </p:spPr>
        <p:txBody>
          <a:bodyPr>
            <a:noAutofit/>
          </a:bodyPr>
          <a:lstStyle/>
          <a:p>
            <a:pPr algn="ctr">
              <a:lnSpc>
                <a:spcPct val="90000"/>
              </a:lnSpc>
              <a:buFontTx/>
              <a:buNone/>
            </a:pPr>
            <a:r>
              <a:rPr lang="en-US" sz="2400" i="1" dirty="0">
                <a:latin typeface="Comic Sans MS" pitchFamily="66" charset="0"/>
              </a:rPr>
              <a:t> Indigenous</a:t>
            </a:r>
            <a:endParaRPr lang="en-US" sz="2400" dirty="0">
              <a:latin typeface="Comic Sans MS" pitchFamily="66" charset="0"/>
            </a:endParaRPr>
          </a:p>
          <a:p>
            <a:pPr>
              <a:lnSpc>
                <a:spcPct val="90000"/>
              </a:lnSpc>
            </a:pPr>
            <a:endParaRPr lang="en-US" sz="1800" dirty="0">
              <a:latin typeface="Comic Sans MS" pitchFamily="66" charset="0"/>
            </a:endParaRPr>
          </a:p>
          <a:p>
            <a:pPr>
              <a:lnSpc>
                <a:spcPct val="80000"/>
              </a:lnSpc>
              <a:spcBef>
                <a:spcPct val="0"/>
              </a:spcBef>
            </a:pPr>
            <a:r>
              <a:rPr lang="en-US" sz="2000" b="1" dirty="0">
                <a:latin typeface="Comic Sans MS" pitchFamily="66" charset="0"/>
              </a:rPr>
              <a:t>Subordinate</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Intuitive (holistic)</a:t>
            </a:r>
          </a:p>
          <a:p>
            <a:pPr>
              <a:lnSpc>
                <a:spcPct val="80000"/>
              </a:lnSpc>
              <a:spcBef>
                <a:spcPct val="0"/>
              </a:spcBef>
            </a:pPr>
            <a:endParaRPr lang="en-US" sz="2000" b="1" dirty="0">
              <a:latin typeface="Comic Sans MS" pitchFamily="66" charset="0"/>
            </a:endParaRP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Oral (stories, experiential)</a:t>
            </a:r>
          </a:p>
          <a:p>
            <a:pPr>
              <a:lnSpc>
                <a:spcPct val="80000"/>
              </a:lnSpc>
              <a:spcBef>
                <a:spcPct val="0"/>
              </a:spcBef>
            </a:pPr>
            <a:endParaRPr lang="en-US" sz="1200" b="1" dirty="0">
              <a:latin typeface="Comic Sans MS" pitchFamily="66" charset="0"/>
            </a:endParaRP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Slow/inconclusive</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Short-term cycles</a:t>
            </a:r>
          </a:p>
          <a:p>
            <a:pPr>
              <a:lnSpc>
                <a:spcPct val="80000"/>
              </a:lnSpc>
              <a:spcBef>
                <a:spcPct val="0"/>
              </a:spcBef>
            </a:pPr>
            <a:r>
              <a:rPr lang="en-US" sz="2000" b="1" dirty="0">
                <a:latin typeface="Comic Sans MS" pitchFamily="66" charset="0"/>
              </a:rPr>
              <a:t>(recognize the onset of long-term cycles)</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Spiritual (the inexplicable)</a:t>
            </a:r>
          </a:p>
          <a:p>
            <a:pPr>
              <a:lnSpc>
                <a:spcPct val="80000"/>
              </a:lnSpc>
              <a:spcBef>
                <a:spcPct val="0"/>
              </a:spcBef>
            </a:pPr>
            <a:endParaRPr lang="en-US" sz="2000" b="1" dirty="0">
              <a:latin typeface="Comic Sans MS" pitchFamily="66" charset="0"/>
            </a:endParaRPr>
          </a:p>
          <a:p>
            <a:pPr>
              <a:lnSpc>
                <a:spcPct val="80000"/>
              </a:lnSpc>
              <a:spcBef>
                <a:spcPct val="0"/>
              </a:spcBef>
            </a:pPr>
            <a:r>
              <a:rPr lang="en-US" sz="2000" b="1" dirty="0">
                <a:latin typeface="Comic Sans MS" pitchFamily="66" charset="0"/>
              </a:rPr>
              <a:t>Ecological (inconclusive, internally differentiating)</a:t>
            </a:r>
            <a:r>
              <a:rPr lang="en-US" sz="2400" b="1" dirty="0">
                <a:latin typeface="Comic Sans MS" pitchFamily="66" charset="0"/>
              </a:rPr>
              <a:t> </a:t>
            </a:r>
          </a:p>
        </p:txBody>
      </p:sp>
      <p:sp>
        <p:nvSpPr>
          <p:cNvPr id="131077" name="Text Box 5"/>
          <p:cNvSpPr txBox="1">
            <a:spLocks noChangeArrowheads="1"/>
          </p:cNvSpPr>
          <p:nvPr/>
        </p:nvSpPr>
        <p:spPr bwMode="auto">
          <a:xfrm>
            <a:off x="0" y="685800"/>
            <a:ext cx="2530475" cy="5678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200" i="1">
                <a:solidFill>
                  <a:srgbClr val="FF0000"/>
                </a:solidFill>
                <a:latin typeface="Comic Sans MS" pitchFamily="66" charset="0"/>
              </a:rPr>
              <a:t>Comparison</a:t>
            </a:r>
            <a:endParaRPr lang="en-US">
              <a:solidFill>
                <a:srgbClr val="FF0000"/>
              </a:solidFill>
              <a:latin typeface="Comic Sans MS" pitchFamily="66" charset="0"/>
            </a:endParaRPr>
          </a:p>
          <a:p>
            <a:endParaRPr lang="en-US">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Relationship</a:t>
            </a:r>
          </a:p>
          <a:p>
            <a:pPr>
              <a:lnSpc>
                <a:spcPct val="80000"/>
              </a:lnSpc>
              <a:buFontTx/>
              <a:buChar char="•"/>
            </a:pPr>
            <a:endParaRPr lang="en-US" sz="2100" b="1">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Dominant mode of thinking</a:t>
            </a:r>
          </a:p>
          <a:p>
            <a:pPr>
              <a:lnSpc>
                <a:spcPct val="80000"/>
              </a:lnSpc>
              <a:buFontTx/>
              <a:buChar char="•"/>
            </a:pPr>
            <a:endParaRPr lang="en-US" sz="2100" b="1">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Communication</a:t>
            </a:r>
          </a:p>
          <a:p>
            <a:pPr>
              <a:lnSpc>
                <a:spcPct val="80000"/>
              </a:lnSpc>
              <a:buFontTx/>
              <a:buChar char="•"/>
            </a:pPr>
            <a:endParaRPr lang="en-US" sz="2100" b="1">
              <a:solidFill>
                <a:srgbClr val="FF0000"/>
              </a:solidFill>
              <a:latin typeface="Comic Sans MS" pitchFamily="66" charset="0"/>
            </a:endParaRPr>
          </a:p>
          <a:p>
            <a:pPr>
              <a:lnSpc>
                <a:spcPct val="80000"/>
              </a:lnSpc>
              <a:buFontTx/>
              <a:buChar char="•"/>
            </a:pPr>
            <a:endParaRPr lang="en-US" sz="2100" b="1">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Data creation</a:t>
            </a:r>
          </a:p>
          <a:p>
            <a:pPr>
              <a:lnSpc>
                <a:spcPct val="80000"/>
              </a:lnSpc>
              <a:buFontTx/>
              <a:buChar char="•"/>
            </a:pPr>
            <a:endParaRPr lang="en-US" sz="2100" b="1">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Prediction</a:t>
            </a:r>
          </a:p>
          <a:p>
            <a:pPr>
              <a:lnSpc>
                <a:spcPct val="80000"/>
              </a:lnSpc>
              <a:buFontTx/>
              <a:buChar char="•"/>
            </a:pPr>
            <a:endParaRPr lang="en-US" sz="2100" b="1">
              <a:solidFill>
                <a:srgbClr val="FF0000"/>
              </a:solidFill>
              <a:latin typeface="Comic Sans MS" pitchFamily="66" charset="0"/>
            </a:endParaRPr>
          </a:p>
          <a:p>
            <a:pPr>
              <a:lnSpc>
                <a:spcPct val="80000"/>
              </a:lnSpc>
              <a:buFontTx/>
              <a:buChar char="•"/>
            </a:pPr>
            <a:endParaRPr lang="en-US" sz="2100" b="1">
              <a:solidFill>
                <a:srgbClr val="FF0000"/>
              </a:solidFill>
              <a:latin typeface="Comic Sans MS" pitchFamily="66" charset="0"/>
            </a:endParaRPr>
          </a:p>
          <a:p>
            <a:pPr>
              <a:lnSpc>
                <a:spcPct val="80000"/>
              </a:lnSpc>
              <a:buFontTx/>
              <a:buChar char="•"/>
            </a:pPr>
            <a:endParaRPr lang="en-US" sz="2100" b="1">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Explanation</a:t>
            </a:r>
          </a:p>
          <a:p>
            <a:pPr>
              <a:lnSpc>
                <a:spcPct val="80000"/>
              </a:lnSpc>
              <a:buFontTx/>
              <a:buChar char="•"/>
            </a:pPr>
            <a:endParaRPr lang="en-US" sz="2100" b="1">
              <a:solidFill>
                <a:srgbClr val="FF0000"/>
              </a:solidFill>
              <a:latin typeface="Comic Sans MS" pitchFamily="66" charset="0"/>
            </a:endParaRPr>
          </a:p>
          <a:p>
            <a:pPr>
              <a:lnSpc>
                <a:spcPct val="80000"/>
              </a:lnSpc>
              <a:buFontTx/>
              <a:buChar char="•"/>
            </a:pPr>
            <a:endParaRPr lang="en-US" sz="2100" b="1">
              <a:solidFill>
                <a:srgbClr val="FF0000"/>
              </a:solidFill>
              <a:latin typeface="Comic Sans MS" pitchFamily="66" charset="0"/>
            </a:endParaRPr>
          </a:p>
          <a:p>
            <a:pPr>
              <a:lnSpc>
                <a:spcPct val="80000"/>
              </a:lnSpc>
              <a:buFontTx/>
              <a:buChar char="•"/>
            </a:pPr>
            <a:r>
              <a:rPr lang="en-US" sz="2100" b="1">
                <a:solidFill>
                  <a:srgbClr val="FF0000"/>
                </a:solidFill>
                <a:latin typeface="Comic Sans MS" pitchFamily="66" charset="0"/>
              </a:rPr>
              <a:t>Biological classification</a:t>
            </a:r>
            <a:endParaRPr lang="en-US" sz="2100" b="1">
              <a:solidFill>
                <a:srgbClr val="990033"/>
              </a:solidFill>
              <a:latin typeface="Comic Sans MS" pitchFamily="66" charset="0"/>
            </a:endParaRPr>
          </a:p>
        </p:txBody>
      </p:sp>
      <p:sp>
        <p:nvSpPr>
          <p:cNvPr id="131078" name="Line 6"/>
          <p:cNvSpPr>
            <a:spLocks noChangeShapeType="1"/>
          </p:cNvSpPr>
          <p:nvPr/>
        </p:nvSpPr>
        <p:spPr bwMode="auto">
          <a:xfrm>
            <a:off x="0" y="11430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1079" name="Line 7"/>
          <p:cNvSpPr>
            <a:spLocks noChangeShapeType="1"/>
          </p:cNvSpPr>
          <p:nvPr/>
        </p:nvSpPr>
        <p:spPr bwMode="auto">
          <a:xfrm>
            <a:off x="0" y="17526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1080" name="Line 8"/>
          <p:cNvSpPr>
            <a:spLocks noChangeShapeType="1"/>
          </p:cNvSpPr>
          <p:nvPr/>
        </p:nvSpPr>
        <p:spPr bwMode="auto">
          <a:xfrm>
            <a:off x="0" y="24384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1081" name="Line 9"/>
          <p:cNvSpPr>
            <a:spLocks noChangeShapeType="1"/>
          </p:cNvSpPr>
          <p:nvPr/>
        </p:nvSpPr>
        <p:spPr bwMode="auto">
          <a:xfrm>
            <a:off x="0" y="33528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1082" name="Line 10"/>
          <p:cNvSpPr>
            <a:spLocks noChangeShapeType="1"/>
          </p:cNvSpPr>
          <p:nvPr/>
        </p:nvSpPr>
        <p:spPr bwMode="auto">
          <a:xfrm>
            <a:off x="0" y="38862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1083" name="Line 11"/>
          <p:cNvSpPr>
            <a:spLocks noChangeShapeType="1"/>
          </p:cNvSpPr>
          <p:nvPr/>
        </p:nvSpPr>
        <p:spPr bwMode="auto">
          <a:xfrm flipH="1">
            <a:off x="0" y="48768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1084" name="Line 12"/>
          <p:cNvSpPr>
            <a:spLocks noChangeShapeType="1"/>
          </p:cNvSpPr>
          <p:nvPr/>
        </p:nvSpPr>
        <p:spPr bwMode="auto">
          <a:xfrm flipH="1">
            <a:off x="0" y="55626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xmlns="" val="82651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noFill/>
          <a:extLst>
            <a:ext uri="{909E8E84-426E-40DD-AFC4-6F175D3DCCD1}">
              <a14:hiddenFill xmlns:a14="http://schemas.microsoft.com/office/drawing/2010/main" xmlns="">
                <a:solidFill>
                  <a:schemeClr val="bg2"/>
                </a:solidFill>
              </a14:hiddenFill>
            </a:ext>
          </a:extLst>
        </p:spPr>
        <p:txBody>
          <a:bodyPr/>
          <a:lstStyle/>
          <a:p>
            <a:pPr>
              <a:spcAft>
                <a:spcPct val="30000"/>
              </a:spcAft>
            </a:pPr>
            <a:r>
              <a:rPr lang="en-US" sz="3200" i="1" dirty="0" smtClean="0">
                <a:solidFill>
                  <a:srgbClr val="FF0000"/>
                </a:solidFill>
                <a:latin typeface="Comic Sans MS" pitchFamily="66" charset="0"/>
              </a:rPr>
              <a:t>Functionalist perspective …</a:t>
            </a:r>
            <a:endParaRPr lang="en-US" i="1" dirty="0">
              <a:solidFill>
                <a:srgbClr val="FF0000"/>
              </a:solidFill>
              <a:latin typeface="Comic Sans MS" pitchFamily="66" charset="0"/>
            </a:endParaRPr>
          </a:p>
        </p:txBody>
      </p:sp>
      <p:sp>
        <p:nvSpPr>
          <p:cNvPr id="135171" name="Rectangle 3"/>
          <p:cNvSpPr>
            <a:spLocks noGrp="1" noChangeArrowheads="1"/>
          </p:cNvSpPr>
          <p:nvPr>
            <p:ph type="body" idx="1"/>
          </p:nvPr>
        </p:nvSpPr>
        <p:spPr>
          <a:solidFill>
            <a:schemeClr val="bg2"/>
          </a:solidFill>
        </p:spPr>
        <p:txBody>
          <a:bodyPr/>
          <a:lstStyle/>
          <a:p>
            <a:pPr>
              <a:spcAft>
                <a:spcPct val="30000"/>
              </a:spcAft>
            </a:pPr>
            <a:endParaRPr lang="en-US" dirty="0">
              <a:latin typeface="Comic Sans MS" pitchFamily="66" charset="0"/>
            </a:endParaRPr>
          </a:p>
          <a:p>
            <a:pPr>
              <a:spcAft>
                <a:spcPct val="30000"/>
              </a:spcAft>
              <a:buFontTx/>
              <a:buNone/>
            </a:pPr>
            <a:r>
              <a:rPr lang="en-US" dirty="0">
                <a:latin typeface="Comic Sans MS" pitchFamily="66" charset="0"/>
              </a:rPr>
              <a:t>Hunters were not “conservationists,” but actors seeking to secure access to resources in conditions of high uncertainty. 	</a:t>
            </a:r>
            <a:r>
              <a:rPr lang="en-US" sz="2800" dirty="0">
                <a:latin typeface="Comic Sans MS" pitchFamily="66" charset="0"/>
              </a:rPr>
              <a:t>(</a:t>
            </a:r>
            <a:r>
              <a:rPr lang="en-US" sz="2800" dirty="0" err="1" smtClean="0">
                <a:latin typeface="Comic Sans MS" pitchFamily="66" charset="0"/>
              </a:rPr>
              <a:t>Fienup-Riodan</a:t>
            </a:r>
            <a:r>
              <a:rPr lang="en-US" sz="2800" dirty="0" smtClean="0">
                <a:latin typeface="Comic Sans MS" pitchFamily="66" charset="0"/>
              </a:rPr>
              <a:t>)</a:t>
            </a:r>
            <a:endParaRPr lang="en-US" sz="2800" dirty="0">
              <a:latin typeface="Comic Sans MS" pitchFamily="66" charset="0"/>
            </a:endParaRPr>
          </a:p>
        </p:txBody>
      </p:sp>
    </p:spTree>
    <p:extLst>
      <p:ext uri="{BB962C8B-B14F-4D97-AF65-F5344CB8AC3E}">
        <p14:creationId xmlns:p14="http://schemas.microsoft.com/office/powerpoint/2010/main" xmlns="" val="3220075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735013"/>
            <a:ext cx="3419475" cy="513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9271" name="AutoShape 7"/>
          <p:cNvSpPr>
            <a:spLocks noChangeArrowheads="1"/>
          </p:cNvSpPr>
          <p:nvPr/>
        </p:nvSpPr>
        <p:spPr bwMode="auto">
          <a:xfrm>
            <a:off x="4343400" y="6019800"/>
            <a:ext cx="4572000" cy="533400"/>
          </a:xfrm>
          <a:prstGeom prst="wedgeRoundRectCallout">
            <a:avLst>
              <a:gd name="adj1" fmla="val -12153"/>
              <a:gd name="adj2" fmla="val -849403"/>
              <a:gd name="adj3" fmla="val 16667"/>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p>
        </p:txBody>
      </p:sp>
      <p:pic>
        <p:nvPicPr>
          <p:cNvPr id="139269" name="Picture 5"/>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138" y="1600200"/>
            <a:ext cx="3328987" cy="506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9270" name="AutoShape 6"/>
          <p:cNvSpPr>
            <a:spLocks noChangeArrowheads="1"/>
          </p:cNvSpPr>
          <p:nvPr/>
        </p:nvSpPr>
        <p:spPr bwMode="auto">
          <a:xfrm>
            <a:off x="304800" y="777875"/>
            <a:ext cx="4267200" cy="914400"/>
          </a:xfrm>
          <a:prstGeom prst="wedgeRoundRectCallout">
            <a:avLst>
              <a:gd name="adj1" fmla="val -16296"/>
              <a:gd name="adj2" fmla="val 324481"/>
              <a:gd name="adj3" fmla="val 16667"/>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p>
        </p:txBody>
      </p:sp>
      <p:sp>
        <p:nvSpPr>
          <p:cNvPr id="139266" name="Rectangle 2"/>
          <p:cNvSpPr>
            <a:spLocks noChangeArrowheads="1"/>
          </p:cNvSpPr>
          <p:nvPr/>
        </p:nvSpPr>
        <p:spPr bwMode="auto">
          <a:xfrm>
            <a:off x="4572000" y="6096000"/>
            <a:ext cx="502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r>
              <a:rPr lang="en-US" i="1">
                <a:latin typeface="Comic Sans MS" pitchFamily="66" charset="0"/>
              </a:rPr>
              <a:t>“</a:t>
            </a:r>
            <a:r>
              <a:rPr lang="en-US" sz="2000" i="1">
                <a:latin typeface="Comic Sans MS" pitchFamily="66" charset="0"/>
              </a:rPr>
              <a:t>Native hunters know more…”</a:t>
            </a:r>
            <a:endParaRPr lang="en-US">
              <a:latin typeface="Comic Sans MS" pitchFamily="66" charset="0"/>
            </a:endParaRPr>
          </a:p>
        </p:txBody>
      </p:sp>
      <p:sp>
        <p:nvSpPr>
          <p:cNvPr id="139267" name="Rectangle 3"/>
          <p:cNvSpPr>
            <a:spLocks noChangeArrowheads="1"/>
          </p:cNvSpPr>
          <p:nvPr/>
        </p:nvSpPr>
        <p:spPr bwMode="auto">
          <a:xfrm>
            <a:off x="423069" y="793749"/>
            <a:ext cx="4572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r>
              <a:rPr lang="en-US" sz="2000" i="1" dirty="0">
                <a:latin typeface="Comic Sans MS" pitchFamily="66" charset="0"/>
              </a:rPr>
              <a:t>“If you want to be </a:t>
            </a:r>
          </a:p>
          <a:p>
            <a:r>
              <a:rPr lang="en-US" sz="2000" i="1" dirty="0">
                <a:latin typeface="Comic Sans MS" pitchFamily="66" charset="0"/>
              </a:rPr>
              <a:t>involved, get an education…”</a:t>
            </a:r>
            <a:r>
              <a:rPr lang="en-US" sz="2000" b="1" i="1" dirty="0">
                <a:latin typeface="Comic Sans MS" pitchFamily="66" charset="0"/>
              </a:rPr>
              <a:t> </a:t>
            </a:r>
            <a:endParaRPr lang="en-US" b="1" i="1" dirty="0">
              <a:latin typeface="Comic Sans MS" pitchFamily="66" charset="0"/>
            </a:endParaRPr>
          </a:p>
        </p:txBody>
      </p:sp>
      <p:sp>
        <p:nvSpPr>
          <p:cNvPr id="2" name="TextBox 1"/>
          <p:cNvSpPr txBox="1"/>
          <p:nvPr/>
        </p:nvSpPr>
        <p:spPr>
          <a:xfrm>
            <a:off x="423069" y="205859"/>
            <a:ext cx="3798925" cy="523220"/>
          </a:xfrm>
          <a:prstGeom prst="rect">
            <a:avLst/>
          </a:prstGeom>
          <a:noFill/>
        </p:spPr>
        <p:txBody>
          <a:bodyPr wrap="none" rtlCol="0">
            <a:spAutoFit/>
          </a:bodyPr>
          <a:lstStyle/>
          <a:p>
            <a:r>
              <a:rPr lang="en-US" sz="2800" b="1" dirty="0" smtClean="0">
                <a:solidFill>
                  <a:srgbClr val="FF0000"/>
                </a:solidFill>
              </a:rPr>
              <a:t>The Political Perspective</a:t>
            </a:r>
            <a:endParaRPr lang="en-US" sz="2800" b="1" dirty="0">
              <a:solidFill>
                <a:srgbClr val="FF0000"/>
              </a:solidFill>
            </a:endParaRPr>
          </a:p>
        </p:txBody>
      </p:sp>
    </p:spTree>
    <p:extLst>
      <p:ext uri="{BB962C8B-B14F-4D97-AF65-F5344CB8AC3E}">
        <p14:creationId xmlns:p14="http://schemas.microsoft.com/office/powerpoint/2010/main" xmlns="" val="18733440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050" descr="C:\WINDOWS\TEMP\auto0.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743200"/>
            <a:ext cx="9144000" cy="770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0531" name="Rectangle 2051"/>
          <p:cNvSpPr>
            <a:spLocks noChangeArrowheads="1"/>
          </p:cNvSpPr>
          <p:nvPr/>
        </p:nvSpPr>
        <p:spPr bwMode="auto">
          <a:xfrm>
            <a:off x="0" y="-2743200"/>
            <a:ext cx="9525000" cy="4191000"/>
          </a:xfrm>
          <a:prstGeom prst="rect">
            <a:avLst/>
          </a:prstGeom>
          <a:solidFill>
            <a:schemeClr val="bg1"/>
          </a:solidFill>
          <a:ln w="9525">
            <a:solidFill>
              <a:srgbClr val="33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85800" y="381000"/>
            <a:ext cx="4440831" cy="523220"/>
          </a:xfrm>
          <a:prstGeom prst="rect">
            <a:avLst/>
          </a:prstGeom>
          <a:noFill/>
        </p:spPr>
        <p:txBody>
          <a:bodyPr wrap="none" rtlCol="0">
            <a:spAutoFit/>
          </a:bodyPr>
          <a:lstStyle/>
          <a:p>
            <a:r>
              <a:rPr lang="en-US" sz="2800" b="1" dirty="0" smtClean="0">
                <a:solidFill>
                  <a:srgbClr val="FF0000"/>
                </a:solidFill>
              </a:rPr>
              <a:t>A grant writer’s perspectives</a:t>
            </a:r>
            <a:endParaRPr lang="en-US" sz="2800" b="1" dirty="0">
              <a:solidFill>
                <a:srgbClr val="FF0000"/>
              </a:solidFill>
            </a:endParaRPr>
          </a:p>
        </p:txBody>
      </p:sp>
    </p:spTree>
    <p:extLst>
      <p:ext uri="{BB962C8B-B14F-4D97-AF65-F5344CB8AC3E}">
        <p14:creationId xmlns:p14="http://schemas.microsoft.com/office/powerpoint/2010/main" xmlns="" val="3458076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Recommendations and comments from NSF’s 30 year review of LTER</a:t>
            </a:r>
            <a:endParaRPr lang="en-US" dirty="0"/>
          </a:p>
        </p:txBody>
      </p:sp>
      <p:sp>
        <p:nvSpPr>
          <p:cNvPr id="3" name="Content Placeholder 2"/>
          <p:cNvSpPr>
            <a:spLocks noGrp="1"/>
          </p:cNvSpPr>
          <p:nvPr>
            <p:ph idx="1"/>
          </p:nvPr>
        </p:nvSpPr>
        <p:spPr>
          <a:xfrm>
            <a:off x="457200" y="1722437"/>
            <a:ext cx="8229600" cy="4525963"/>
          </a:xfrm>
        </p:spPr>
        <p:txBody>
          <a:bodyPr>
            <a:normAutofit fontScale="77500" lnSpcReduction="20000"/>
          </a:bodyPr>
          <a:lstStyle/>
          <a:p>
            <a:r>
              <a:rPr lang="en-US" sz="3400" i="1" dirty="0" smtClean="0"/>
              <a:t>“.. . . we </a:t>
            </a:r>
            <a:r>
              <a:rPr lang="en-US" sz="3400" i="1" dirty="0"/>
              <a:t>are not convinced that social science research is, in its own right, a central value-added component for the network as a </a:t>
            </a:r>
            <a:r>
              <a:rPr lang="en-US" sz="3400" i="1" dirty="0" smtClean="0"/>
              <a:t>whole. . . </a:t>
            </a:r>
          </a:p>
          <a:p>
            <a:pPr lvl="1"/>
            <a:r>
              <a:rPr lang="en-US" sz="3400" dirty="0" smtClean="0"/>
              <a:t>explore </a:t>
            </a:r>
            <a:r>
              <a:rPr lang="en-US" sz="3400" dirty="0"/>
              <a:t>ways to conduct meaningful research on theory-driven, fundamental questions that relate to both human and natural system dynamics</a:t>
            </a:r>
            <a:endParaRPr lang="en-US" sz="3400" i="1" dirty="0" smtClean="0"/>
          </a:p>
          <a:p>
            <a:r>
              <a:rPr lang="en-US" sz="3400" i="1" dirty="0" smtClean="0"/>
              <a:t>“Citizen </a:t>
            </a:r>
            <a:r>
              <a:rPr lang="en-US" sz="3400" i="1" dirty="0"/>
              <a:t>science shows increasing promise as an outreach and educational tool to local </a:t>
            </a:r>
            <a:r>
              <a:rPr lang="en-US" sz="3400" i="1" dirty="0" smtClean="0"/>
              <a:t>communities. . .  Success </a:t>
            </a:r>
            <a:r>
              <a:rPr lang="en-US" sz="3400" i="1" dirty="0"/>
              <a:t>is partially predicated on increasing the diversity of scientists, staff and students at each site as role models to the citizen scientists and each site must enhance its efforts in this area</a:t>
            </a:r>
            <a:r>
              <a:rPr lang="en-US" sz="3400" i="1" dirty="0" smtClean="0"/>
              <a:t>.”</a:t>
            </a:r>
            <a:endParaRPr lang="en-US" sz="3400" dirty="0"/>
          </a:p>
          <a:p>
            <a:endParaRPr lang="en-US" dirty="0"/>
          </a:p>
        </p:txBody>
      </p:sp>
    </p:spTree>
    <p:extLst>
      <p:ext uri="{BB962C8B-B14F-4D97-AF65-F5344CB8AC3E}">
        <p14:creationId xmlns:p14="http://schemas.microsoft.com/office/powerpoint/2010/main" xmlns="" val="509774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304800"/>
            <a:ext cx="7772400" cy="762000"/>
          </a:xfrm>
        </p:spPr>
        <p:txBody>
          <a:bodyPr>
            <a:normAutofit fontScale="90000"/>
          </a:bodyPr>
          <a:lstStyle/>
          <a:p>
            <a:r>
              <a:rPr lang="en-US" sz="3600" dirty="0" smtClean="0"/>
              <a:t>Local Ecological Knowledge; </a:t>
            </a:r>
            <a:br>
              <a:rPr lang="en-US" sz="3600" dirty="0" smtClean="0"/>
            </a:br>
            <a:r>
              <a:rPr lang="en-US" sz="3600" dirty="0" smtClean="0"/>
              <a:t>Traditional </a:t>
            </a:r>
            <a:r>
              <a:rPr lang="en-US" sz="3600" dirty="0"/>
              <a:t>ecological knowledge; </a:t>
            </a:r>
            <a:r>
              <a:rPr lang="en-US" sz="3600" dirty="0" smtClean="0"/>
              <a:t/>
            </a:r>
            <a:br>
              <a:rPr lang="en-US" sz="3600" dirty="0" smtClean="0"/>
            </a:br>
            <a:r>
              <a:rPr lang="en-US" sz="3600" dirty="0" smtClean="0"/>
              <a:t>Indigenous </a:t>
            </a:r>
            <a:r>
              <a:rPr lang="en-US" sz="3600" dirty="0"/>
              <a:t>knowledge</a:t>
            </a:r>
            <a:endParaRPr lang="en-CA" sz="3600" dirty="0"/>
          </a:p>
        </p:txBody>
      </p:sp>
      <p:sp>
        <p:nvSpPr>
          <p:cNvPr id="133123" name="Rectangle 3"/>
          <p:cNvSpPr>
            <a:spLocks noGrp="1" noChangeArrowheads="1"/>
          </p:cNvSpPr>
          <p:nvPr>
            <p:ph type="body" idx="1"/>
          </p:nvPr>
        </p:nvSpPr>
        <p:spPr>
          <a:xfrm>
            <a:off x="685800" y="1905000"/>
            <a:ext cx="7772400" cy="4648200"/>
          </a:xfrm>
        </p:spPr>
        <p:txBody>
          <a:bodyPr>
            <a:normAutofit/>
          </a:bodyPr>
          <a:lstStyle/>
          <a:p>
            <a:pPr>
              <a:lnSpc>
                <a:spcPct val="90000"/>
              </a:lnSpc>
            </a:pPr>
            <a:r>
              <a:rPr lang="en-US" dirty="0" smtClean="0">
                <a:cs typeface="Times New Roman" pitchFamily="18" charset="0"/>
              </a:rPr>
              <a:t>a </a:t>
            </a:r>
            <a:r>
              <a:rPr lang="en-US" dirty="0">
                <a:cs typeface="Times New Roman" pitchFamily="18" charset="0"/>
              </a:rPr>
              <a:t>cumulative body of knowledge, practice and belief, evolving by adaptive processes and handed down through generations by cultural transmission”</a:t>
            </a:r>
          </a:p>
          <a:p>
            <a:pPr>
              <a:lnSpc>
                <a:spcPct val="90000"/>
              </a:lnSpc>
            </a:pPr>
            <a:r>
              <a:rPr lang="en-US" dirty="0">
                <a:cs typeface="Times New Roman" pitchFamily="18" charset="0"/>
              </a:rPr>
              <a:t>A way of life and a way of </a:t>
            </a:r>
            <a:r>
              <a:rPr lang="en-US" dirty="0" smtClean="0">
                <a:cs typeface="Times New Roman" pitchFamily="18" charset="0"/>
              </a:rPr>
              <a:t>knowing</a:t>
            </a:r>
          </a:p>
          <a:p>
            <a:pPr>
              <a:lnSpc>
                <a:spcPct val="90000"/>
              </a:lnSpc>
            </a:pPr>
            <a:r>
              <a:rPr lang="en-US" dirty="0" smtClean="0">
                <a:cs typeface="Times New Roman" pitchFamily="18" charset="0"/>
              </a:rPr>
              <a:t>Distinction </a:t>
            </a:r>
            <a:r>
              <a:rPr lang="en-US" dirty="0">
                <a:cs typeface="Times New Roman" pitchFamily="18" charset="0"/>
              </a:rPr>
              <a:t>between knowledge as </a:t>
            </a:r>
            <a:r>
              <a:rPr lang="en-US" i="1" dirty="0">
                <a:cs typeface="Times New Roman" pitchFamily="18" charset="0"/>
              </a:rPr>
              <a:t>process</a:t>
            </a:r>
            <a:r>
              <a:rPr lang="en-US" dirty="0">
                <a:cs typeface="Times New Roman" pitchFamily="18" charset="0"/>
              </a:rPr>
              <a:t> vs. knowledge as </a:t>
            </a:r>
            <a:r>
              <a:rPr lang="en-US" i="1" dirty="0">
                <a:cs typeface="Times New Roman" pitchFamily="18" charset="0"/>
              </a:rPr>
              <a:t>the thing known</a:t>
            </a:r>
            <a:endParaRPr lang="en-CA" i="1" dirty="0"/>
          </a:p>
          <a:p>
            <a:pPr>
              <a:lnSpc>
                <a:spcPct val="90000"/>
              </a:lnSpc>
            </a:pPr>
            <a:r>
              <a:rPr lang="en-US" dirty="0">
                <a:cs typeface="Times New Roman" pitchFamily="18" charset="0"/>
              </a:rPr>
              <a:t>Dynamic</a:t>
            </a:r>
          </a:p>
          <a:p>
            <a:pPr>
              <a:lnSpc>
                <a:spcPct val="90000"/>
              </a:lnSpc>
            </a:pPr>
            <a:endParaRPr lang="en-CA" dirty="0"/>
          </a:p>
        </p:txBody>
      </p:sp>
      <p:sp>
        <p:nvSpPr>
          <p:cNvPr id="2" name="TextBox 1"/>
          <p:cNvSpPr txBox="1"/>
          <p:nvPr/>
        </p:nvSpPr>
        <p:spPr>
          <a:xfrm>
            <a:off x="6705600" y="6052066"/>
            <a:ext cx="1906869" cy="369332"/>
          </a:xfrm>
          <a:prstGeom prst="rect">
            <a:avLst/>
          </a:prstGeom>
          <a:noFill/>
        </p:spPr>
        <p:txBody>
          <a:bodyPr wrap="none" rtlCol="0">
            <a:spAutoFit/>
          </a:bodyPr>
          <a:lstStyle/>
          <a:p>
            <a:r>
              <a:rPr lang="en-US" dirty="0" smtClean="0"/>
              <a:t>Berkes 2000, 2012</a:t>
            </a:r>
            <a:endParaRPr lang="en-US" dirty="0"/>
          </a:p>
        </p:txBody>
      </p:sp>
    </p:spTree>
    <p:extLst>
      <p:ext uri="{BB962C8B-B14F-4D97-AF65-F5344CB8AC3E}">
        <p14:creationId xmlns:p14="http://schemas.microsoft.com/office/powerpoint/2010/main" xmlns="" val="1315356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838200"/>
            <a:ext cx="48768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7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2590800"/>
            <a:ext cx="2727325"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7028" name="Text Box 4"/>
          <p:cNvSpPr txBox="1">
            <a:spLocks noChangeArrowheads="1"/>
          </p:cNvSpPr>
          <p:nvPr/>
        </p:nvSpPr>
        <p:spPr bwMode="auto">
          <a:xfrm>
            <a:off x="533400" y="4343400"/>
            <a:ext cx="50292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r>
              <a:rPr lang="en-US" sz="2400" dirty="0">
                <a:latin typeface="Comic Sans MS" pitchFamily="66" charset="0"/>
              </a:rPr>
              <a:t> ”…our people were caribou at one time, then we changed places with the people</a:t>
            </a:r>
            <a:r>
              <a:rPr lang="en-US" sz="2400" dirty="0" smtClean="0">
                <a:latin typeface="Comic Sans MS" pitchFamily="66" charset="0"/>
              </a:rPr>
              <a:t>.”</a:t>
            </a:r>
            <a:endParaRPr lang="en-US" sz="2400" dirty="0">
              <a:latin typeface="Comic Sans MS" pitchFamily="66" charset="0"/>
            </a:endParaRPr>
          </a:p>
        </p:txBody>
      </p:sp>
      <p:pic>
        <p:nvPicPr>
          <p:cNvPr id="257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18163" y="304800"/>
            <a:ext cx="3221037" cy="2181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04800" y="224135"/>
            <a:ext cx="4849726" cy="461665"/>
          </a:xfrm>
          <a:prstGeom prst="rect">
            <a:avLst/>
          </a:prstGeom>
          <a:noFill/>
        </p:spPr>
        <p:txBody>
          <a:bodyPr wrap="none" rtlCol="0">
            <a:spAutoFit/>
          </a:bodyPr>
          <a:lstStyle/>
          <a:p>
            <a:r>
              <a:rPr lang="en-US" sz="2400" b="1" dirty="0" smtClean="0">
                <a:solidFill>
                  <a:srgbClr val="FF0000"/>
                </a:solidFill>
              </a:rPr>
              <a:t>Worldview &amp; Ideological Perspective</a:t>
            </a:r>
            <a:endParaRPr lang="en-US" sz="2400" b="1" dirty="0">
              <a:solidFill>
                <a:srgbClr val="FF0000"/>
              </a:solidFill>
            </a:endParaRPr>
          </a:p>
        </p:txBody>
      </p:sp>
    </p:spTree>
    <p:extLst>
      <p:ext uri="{BB962C8B-B14F-4D97-AF65-F5344CB8AC3E}">
        <p14:creationId xmlns:p14="http://schemas.microsoft.com/office/powerpoint/2010/main" xmlns="" val="33309821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801" y="1487080"/>
            <a:ext cx="8382000" cy="5200385"/>
            <a:chOff x="0" y="436392"/>
            <a:chExt cx="9144000" cy="5985215"/>
          </a:xfrm>
        </p:grpSpPr>
        <p:sp>
          <p:nvSpPr>
            <p:cNvPr id="9" name="TextBox 8"/>
            <p:cNvSpPr txBox="1"/>
            <p:nvPr/>
          </p:nvSpPr>
          <p:spPr>
            <a:xfrm>
              <a:off x="5943600" y="6019800"/>
              <a:ext cx="2782941" cy="400110"/>
            </a:xfrm>
            <a:prstGeom prst="rect">
              <a:avLst/>
            </a:prstGeom>
            <a:noFill/>
          </p:spPr>
          <p:txBody>
            <a:bodyPr wrap="none" rtlCol="0">
              <a:spAutoFit/>
            </a:bodyPr>
            <a:lstStyle/>
            <a:p>
              <a:r>
                <a:rPr lang="en-US" sz="2000" dirty="0" smtClean="0"/>
                <a:t>Wainwright with whaling</a:t>
              </a:r>
              <a:endParaRPr lang="en-US" sz="2000" dirty="0"/>
            </a:p>
          </p:txBody>
        </p:sp>
        <p:pic>
          <p:nvPicPr>
            <p:cNvPr id="10" name="Picture 9" descr="All ties_whales_red lines.emf"/>
            <p:cNvPicPr>
              <a:picLocks noChangeAspect="1"/>
            </p:cNvPicPr>
            <p:nvPr/>
          </p:nvPicPr>
          <p:blipFill>
            <a:blip r:embed="rId3" cstate="print"/>
            <a:stretch>
              <a:fillRect/>
            </a:stretch>
          </p:blipFill>
          <p:spPr>
            <a:xfrm>
              <a:off x="0" y="436392"/>
              <a:ext cx="9144000" cy="5985215"/>
            </a:xfrm>
            <a:prstGeom prst="rect">
              <a:avLst/>
            </a:prstGeom>
          </p:spPr>
        </p:pic>
      </p:grpSp>
      <p:sp>
        <p:nvSpPr>
          <p:cNvPr id="3" name="TextBox 2"/>
          <p:cNvSpPr txBox="1"/>
          <p:nvPr/>
        </p:nvSpPr>
        <p:spPr>
          <a:xfrm>
            <a:off x="304801" y="685800"/>
            <a:ext cx="8839200" cy="1077218"/>
          </a:xfrm>
          <a:prstGeom prst="rect">
            <a:avLst/>
          </a:prstGeom>
          <a:noFill/>
        </p:spPr>
        <p:txBody>
          <a:bodyPr wrap="square" rtlCol="0">
            <a:spAutoFit/>
          </a:bodyPr>
          <a:lstStyle/>
          <a:p>
            <a:r>
              <a:rPr lang="en-US" sz="2000" dirty="0" smtClean="0"/>
              <a:t>All household receiving ties in Wainwright, Alaska:  Caribou, moose, geese, ducks, salmon, berries, bowhead, and labor equipment, and cash…</a:t>
            </a:r>
          </a:p>
          <a:p>
            <a:endParaRPr lang="en-US" sz="2400" dirty="0">
              <a:solidFill>
                <a:schemeClr val="bg1"/>
              </a:solidFill>
            </a:endParaRPr>
          </a:p>
        </p:txBody>
      </p:sp>
      <p:sp>
        <p:nvSpPr>
          <p:cNvPr id="6" name="TextBox 5"/>
          <p:cNvSpPr txBox="1"/>
          <p:nvPr/>
        </p:nvSpPr>
        <p:spPr>
          <a:xfrm>
            <a:off x="228600" y="0"/>
            <a:ext cx="6928435" cy="523220"/>
          </a:xfrm>
          <a:prstGeom prst="rect">
            <a:avLst/>
          </a:prstGeom>
          <a:noFill/>
        </p:spPr>
        <p:txBody>
          <a:bodyPr wrap="none" rtlCol="0">
            <a:spAutoFit/>
          </a:bodyPr>
          <a:lstStyle/>
          <a:p>
            <a:r>
              <a:rPr lang="en-US" sz="2800" b="1" dirty="0" smtClean="0">
                <a:solidFill>
                  <a:srgbClr val="FFFF00"/>
                </a:solidFill>
              </a:rPr>
              <a:t>Subsistence Sharing as a source of Resilience</a:t>
            </a:r>
            <a:endParaRPr lang="en-US" sz="2800" b="1" dirty="0">
              <a:solidFill>
                <a:srgbClr val="FFFF00"/>
              </a:solidFill>
            </a:endParaRPr>
          </a:p>
        </p:txBody>
      </p:sp>
      <p:sp>
        <p:nvSpPr>
          <p:cNvPr id="7" name="TextBox 6"/>
          <p:cNvSpPr txBox="1"/>
          <p:nvPr/>
        </p:nvSpPr>
        <p:spPr>
          <a:xfrm>
            <a:off x="533400" y="6248400"/>
            <a:ext cx="2286203" cy="369332"/>
          </a:xfrm>
          <a:prstGeom prst="rect">
            <a:avLst/>
          </a:prstGeom>
          <a:noFill/>
        </p:spPr>
        <p:txBody>
          <a:bodyPr wrap="none" rtlCol="0">
            <a:spAutoFit/>
          </a:bodyPr>
          <a:lstStyle/>
          <a:p>
            <a:r>
              <a:rPr lang="en-US" dirty="0" smtClean="0">
                <a:solidFill>
                  <a:schemeClr val="bg1"/>
                </a:solidFill>
              </a:rPr>
              <a:t>Kofinas and BurnSilver</a:t>
            </a:r>
            <a:endParaRPr lang="en-US" dirty="0">
              <a:solidFill>
                <a:schemeClr val="bg1"/>
              </a:solidFill>
            </a:endParaRPr>
          </a:p>
        </p:txBody>
      </p:sp>
    </p:spTree>
    <p:extLst>
      <p:ext uri="{BB962C8B-B14F-4D97-AF65-F5344CB8AC3E}">
        <p14:creationId xmlns:p14="http://schemas.microsoft.com/office/powerpoint/2010/main" xmlns="" val="1643124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8003" name="Picture 3" descr="Caribou Alpine Herd Btwn Airstrip and CD 1"/>
          <p:cNvPicPr>
            <a:picLocks noChangeAspect="1" noChangeArrowheads="1"/>
          </p:cNvPicPr>
          <p:nvPr/>
        </p:nvPicPr>
        <p:blipFill>
          <a:blip r:embed="rId3" cstate="print"/>
          <a:srcRect/>
          <a:stretch>
            <a:fillRect/>
          </a:stretch>
        </p:blipFill>
        <p:spPr bwMode="auto">
          <a:xfrm>
            <a:off x="3886200" y="228600"/>
            <a:ext cx="3962400" cy="2971800"/>
          </a:xfrm>
          <a:prstGeom prst="rect">
            <a:avLst/>
          </a:prstGeom>
          <a:noFill/>
          <a:ln w="9525">
            <a:solidFill>
              <a:srgbClr val="FF0000"/>
            </a:solid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4876800" y="3429000"/>
            <a:ext cx="4114800" cy="3086100"/>
          </a:xfrm>
          <a:prstGeom prst="rect">
            <a:avLst/>
          </a:prstGeom>
          <a:noFill/>
          <a:ln w="9525">
            <a:solidFill>
              <a:srgbClr val="FF0000"/>
            </a:solidFill>
            <a:miter lim="800000"/>
            <a:headEnd/>
            <a:tailEnd/>
          </a:ln>
        </p:spPr>
      </p:pic>
      <p:cxnSp>
        <p:nvCxnSpPr>
          <p:cNvPr id="11" name="Straight Arrow Connector 10"/>
          <p:cNvCxnSpPr/>
          <p:nvPr/>
        </p:nvCxnSpPr>
        <p:spPr>
          <a:xfrm rot="10800000" flipV="1">
            <a:off x="3124200" y="3276600"/>
            <a:ext cx="12954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3352801" y="5713411"/>
            <a:ext cx="1447801"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05400" y="6477000"/>
            <a:ext cx="3560590" cy="261610"/>
          </a:xfrm>
          <a:prstGeom prst="rect">
            <a:avLst/>
          </a:prstGeom>
          <a:noFill/>
        </p:spPr>
        <p:txBody>
          <a:bodyPr wrap="none" rtlCol="0">
            <a:spAutoFit/>
          </a:bodyPr>
          <a:lstStyle/>
          <a:p>
            <a:r>
              <a:rPr lang="en-US" sz="1100" dirty="0" smtClean="0">
                <a:solidFill>
                  <a:schemeClr val="tx2"/>
                </a:solidFill>
              </a:rPr>
              <a:t>Sources: http://www.wtrg.com/oil_graphs/oilprice1947.gif</a:t>
            </a:r>
            <a:endParaRPr lang="en-US" sz="1100" dirty="0">
              <a:solidFill>
                <a:schemeClr val="tx2"/>
              </a:solidFill>
            </a:endParaRPr>
          </a:p>
        </p:txBody>
      </p:sp>
      <p:pic>
        <p:nvPicPr>
          <p:cNvPr id="18" name="Picture 17" descr="DSC_0001.JPG"/>
          <p:cNvPicPr>
            <a:picLocks noChangeAspect="1"/>
          </p:cNvPicPr>
          <p:nvPr/>
        </p:nvPicPr>
        <p:blipFill>
          <a:blip r:embed="rId5" cstate="print"/>
          <a:stretch>
            <a:fillRect/>
          </a:stretch>
        </p:blipFill>
        <p:spPr>
          <a:xfrm>
            <a:off x="1447800" y="5257800"/>
            <a:ext cx="1833676" cy="1219200"/>
          </a:xfrm>
          <a:prstGeom prst="rect">
            <a:avLst/>
          </a:prstGeom>
        </p:spPr>
      </p:pic>
      <p:cxnSp>
        <p:nvCxnSpPr>
          <p:cNvPr id="19" name="Straight Arrow Connector 18"/>
          <p:cNvCxnSpPr/>
          <p:nvPr/>
        </p:nvCxnSpPr>
        <p:spPr>
          <a:xfrm rot="5400000">
            <a:off x="1829594" y="4190206"/>
            <a:ext cx="1371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6" cstate="print"/>
          <a:srcRect/>
          <a:stretch>
            <a:fillRect/>
          </a:stretch>
        </p:blipFill>
        <p:spPr bwMode="auto">
          <a:xfrm>
            <a:off x="533400" y="533400"/>
            <a:ext cx="2933700" cy="3000375"/>
          </a:xfrm>
          <a:prstGeom prst="rect">
            <a:avLst/>
          </a:prstGeom>
          <a:noFill/>
          <a:ln w="9525">
            <a:noFill/>
            <a:miter lim="800000"/>
            <a:headEnd/>
            <a:tailEnd/>
          </a:ln>
        </p:spPr>
      </p:pic>
      <p:pic>
        <p:nvPicPr>
          <p:cNvPr id="10" name="Picture 9" descr="DSC_0199.JPG"/>
          <p:cNvPicPr>
            <a:picLocks noChangeAspect="1"/>
          </p:cNvPicPr>
          <p:nvPr/>
        </p:nvPicPr>
        <p:blipFill>
          <a:blip r:embed="rId7" cstate="print"/>
          <a:stretch>
            <a:fillRect/>
          </a:stretch>
        </p:blipFill>
        <p:spPr>
          <a:xfrm>
            <a:off x="609600" y="4572000"/>
            <a:ext cx="1371600" cy="976228"/>
          </a:xfrm>
          <a:prstGeom prst="rect">
            <a:avLst/>
          </a:prstGeom>
        </p:spPr>
      </p:pic>
      <p:cxnSp>
        <p:nvCxnSpPr>
          <p:cNvPr id="21" name="Straight Arrow Connector 20"/>
          <p:cNvCxnSpPr/>
          <p:nvPr/>
        </p:nvCxnSpPr>
        <p:spPr>
          <a:xfrm rot="5400000">
            <a:off x="1143794" y="3961606"/>
            <a:ext cx="914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19092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5334000" y="4343400"/>
            <a:ext cx="2395808" cy="1828800"/>
          </a:xfrm>
          <a:prstGeom prst="rect">
            <a:avLst/>
          </a:prstGeom>
          <a:noFill/>
          <a:ln w="9525">
            <a:solidFill>
              <a:srgbClr val="C00000"/>
            </a:solidFill>
            <a:miter lim="800000"/>
            <a:headEnd/>
            <a:tailEnd/>
          </a:ln>
        </p:spPr>
      </p:pic>
      <p:sp>
        <p:nvSpPr>
          <p:cNvPr id="15" name="TextBox 14"/>
          <p:cNvSpPr txBox="1"/>
          <p:nvPr/>
        </p:nvSpPr>
        <p:spPr>
          <a:xfrm>
            <a:off x="5141019" y="6287869"/>
            <a:ext cx="3926781" cy="646331"/>
          </a:xfrm>
          <a:prstGeom prst="rect">
            <a:avLst/>
          </a:prstGeom>
          <a:noFill/>
        </p:spPr>
        <p:txBody>
          <a:bodyPr wrap="none" rtlCol="0">
            <a:spAutoFit/>
          </a:bodyPr>
          <a:lstStyle/>
          <a:p>
            <a:r>
              <a:rPr lang="en-US" dirty="0" smtClean="0"/>
              <a:t>2007 North Slope Anaktuvuk tundra fire</a:t>
            </a:r>
          </a:p>
          <a:p>
            <a:r>
              <a:rPr lang="en-US" dirty="0" smtClean="0"/>
              <a:t>(1000 sq km)</a:t>
            </a:r>
            <a:endParaRPr lang="en-US" dirty="0"/>
          </a:p>
        </p:txBody>
      </p:sp>
      <p:pic>
        <p:nvPicPr>
          <p:cNvPr id="14338" name="Picture 2"/>
          <p:cNvPicPr>
            <a:picLocks noChangeAspect="1" noChangeArrowheads="1"/>
          </p:cNvPicPr>
          <p:nvPr/>
        </p:nvPicPr>
        <p:blipFill>
          <a:blip r:embed="rId3" cstate="print"/>
          <a:srcRect/>
          <a:stretch>
            <a:fillRect/>
          </a:stretch>
        </p:blipFill>
        <p:spPr bwMode="auto">
          <a:xfrm>
            <a:off x="5141019" y="1334869"/>
            <a:ext cx="1501140" cy="1876425"/>
          </a:xfrm>
          <a:prstGeom prst="rect">
            <a:avLst/>
          </a:prstGeom>
          <a:noFill/>
          <a:ln w="9525">
            <a:noFill/>
            <a:miter lim="800000"/>
            <a:headEnd/>
            <a:tailEnd/>
          </a:ln>
        </p:spPr>
      </p:pic>
      <p:sp>
        <p:nvSpPr>
          <p:cNvPr id="17" name="TextBox 16"/>
          <p:cNvSpPr txBox="1"/>
          <p:nvPr/>
        </p:nvSpPr>
        <p:spPr>
          <a:xfrm>
            <a:off x="5064820" y="3392269"/>
            <a:ext cx="3581400" cy="923330"/>
          </a:xfrm>
          <a:prstGeom prst="rect">
            <a:avLst/>
          </a:prstGeom>
          <a:noFill/>
        </p:spPr>
        <p:txBody>
          <a:bodyPr wrap="square" rtlCol="0">
            <a:spAutoFit/>
          </a:bodyPr>
          <a:lstStyle/>
          <a:p>
            <a:r>
              <a:rPr lang="en-US" dirty="0" smtClean="0"/>
              <a:t>2004 Venetie Fire</a:t>
            </a:r>
          </a:p>
          <a:p>
            <a:r>
              <a:rPr lang="en-US" dirty="0" smtClean="0"/>
              <a:t>(2/3 of </a:t>
            </a:r>
            <a:r>
              <a:rPr lang="en-US" dirty="0" err="1" smtClean="0"/>
              <a:t>Venetie’s</a:t>
            </a:r>
            <a:r>
              <a:rPr lang="en-US" dirty="0" smtClean="0"/>
              <a:t>  1.8 million acres private lands</a:t>
            </a:r>
            <a:endParaRPr lang="en-US" dirty="0"/>
          </a:p>
        </p:txBody>
      </p:sp>
      <p:pic>
        <p:nvPicPr>
          <p:cNvPr id="18" name="Picture 17" descr="7.jpg"/>
          <p:cNvPicPr>
            <a:picLocks noChangeAspect="1"/>
          </p:cNvPicPr>
          <p:nvPr/>
        </p:nvPicPr>
        <p:blipFill>
          <a:blip r:embed="rId4" cstate="print"/>
          <a:stretch>
            <a:fillRect/>
          </a:stretch>
        </p:blipFill>
        <p:spPr>
          <a:xfrm>
            <a:off x="6741219" y="1868269"/>
            <a:ext cx="1905001" cy="1438851"/>
          </a:xfrm>
          <a:prstGeom prst="rect">
            <a:avLst/>
          </a:prstGeom>
        </p:spPr>
      </p:pic>
      <p:sp>
        <p:nvSpPr>
          <p:cNvPr id="20" name="Rectangle 19"/>
          <p:cNvSpPr/>
          <p:nvPr/>
        </p:nvSpPr>
        <p:spPr>
          <a:xfrm>
            <a:off x="5064819" y="811649"/>
            <a:ext cx="3713068" cy="523220"/>
          </a:xfrm>
          <a:prstGeom prst="rect">
            <a:avLst/>
          </a:prstGeom>
        </p:spPr>
        <p:txBody>
          <a:bodyPr wrap="none">
            <a:spAutoFit/>
          </a:bodyPr>
          <a:lstStyle/>
          <a:p>
            <a:r>
              <a:rPr lang="en-US" sz="2800" dirty="0" smtClean="0"/>
              <a:t>Increased fire frequency</a:t>
            </a:r>
            <a:endParaRPr lang="en-US" sz="2800" dirty="0"/>
          </a:p>
        </p:txBody>
      </p:sp>
      <p:sp>
        <p:nvSpPr>
          <p:cNvPr id="21" name="Rectangle 20"/>
          <p:cNvSpPr/>
          <p:nvPr/>
        </p:nvSpPr>
        <p:spPr>
          <a:xfrm>
            <a:off x="457200" y="762000"/>
            <a:ext cx="1805302" cy="523220"/>
          </a:xfrm>
          <a:prstGeom prst="rect">
            <a:avLst/>
          </a:prstGeom>
        </p:spPr>
        <p:txBody>
          <a:bodyPr wrap="none">
            <a:spAutoFit/>
          </a:bodyPr>
          <a:lstStyle/>
          <a:p>
            <a:r>
              <a:rPr lang="en-US" sz="2800" dirty="0" smtClean="0"/>
              <a:t>Melting ice</a:t>
            </a:r>
            <a:endParaRPr lang="en-US" sz="2800" dirty="0"/>
          </a:p>
        </p:txBody>
      </p:sp>
      <p:pic>
        <p:nvPicPr>
          <p:cNvPr id="24" name="Picture 23" descr="DSC_0394.JPG"/>
          <p:cNvPicPr>
            <a:picLocks noChangeAspect="1"/>
          </p:cNvPicPr>
          <p:nvPr/>
        </p:nvPicPr>
        <p:blipFill>
          <a:blip r:embed="rId5" cstate="print"/>
          <a:stretch>
            <a:fillRect/>
          </a:stretch>
        </p:blipFill>
        <p:spPr>
          <a:xfrm>
            <a:off x="457200" y="1371600"/>
            <a:ext cx="3505200" cy="2330585"/>
          </a:xfrm>
          <a:prstGeom prst="rect">
            <a:avLst/>
          </a:prstGeom>
        </p:spPr>
      </p:pic>
      <p:pic>
        <p:nvPicPr>
          <p:cNvPr id="25" name="Picture 24" descr="DSC_0336.JPG"/>
          <p:cNvPicPr>
            <a:picLocks noChangeAspect="1"/>
          </p:cNvPicPr>
          <p:nvPr/>
        </p:nvPicPr>
        <p:blipFill>
          <a:blip r:embed="rId6" cstate="print"/>
          <a:stretch>
            <a:fillRect/>
          </a:stretch>
        </p:blipFill>
        <p:spPr>
          <a:xfrm>
            <a:off x="381000" y="4114800"/>
            <a:ext cx="3429000" cy="2279920"/>
          </a:xfrm>
          <a:prstGeom prst="rect">
            <a:avLst/>
          </a:prstGeom>
        </p:spPr>
      </p:pic>
      <p:sp>
        <p:nvSpPr>
          <p:cNvPr id="26" name="TextBox 25"/>
          <p:cNvSpPr txBox="1"/>
          <p:nvPr/>
        </p:nvSpPr>
        <p:spPr>
          <a:xfrm>
            <a:off x="533400" y="152400"/>
            <a:ext cx="7344768" cy="461665"/>
          </a:xfrm>
          <a:prstGeom prst="rect">
            <a:avLst/>
          </a:prstGeom>
          <a:noFill/>
        </p:spPr>
        <p:txBody>
          <a:bodyPr wrap="none" rtlCol="0">
            <a:spAutoFit/>
          </a:bodyPr>
          <a:lstStyle/>
          <a:p>
            <a:r>
              <a:rPr lang="en-US" sz="2400" i="1" dirty="0" smtClean="0"/>
              <a:t>Most significant changes in land /sea surface conditions…</a:t>
            </a:r>
            <a:endParaRPr lang="en-US" sz="2400" i="1" dirty="0"/>
          </a:p>
        </p:txBody>
      </p:sp>
      <p:sp>
        <p:nvSpPr>
          <p:cNvPr id="12" name="TextBox 11"/>
          <p:cNvSpPr txBox="1"/>
          <p:nvPr/>
        </p:nvSpPr>
        <p:spPr>
          <a:xfrm>
            <a:off x="304800" y="3810000"/>
            <a:ext cx="3601627" cy="369332"/>
          </a:xfrm>
          <a:prstGeom prst="rect">
            <a:avLst/>
          </a:prstGeom>
          <a:noFill/>
        </p:spPr>
        <p:txBody>
          <a:bodyPr wrap="none" rtlCol="0">
            <a:spAutoFit/>
          </a:bodyPr>
          <a:lstStyle/>
          <a:p>
            <a:r>
              <a:rPr lang="en-US" dirty="0" smtClean="0"/>
              <a:t>Sea Ice loss; late freeze up and melt)</a:t>
            </a:r>
            <a:endParaRPr lang="en-US" dirty="0"/>
          </a:p>
        </p:txBody>
      </p:sp>
      <p:sp>
        <p:nvSpPr>
          <p:cNvPr id="13" name="Rectangle 12"/>
          <p:cNvSpPr/>
          <p:nvPr/>
        </p:nvSpPr>
        <p:spPr>
          <a:xfrm>
            <a:off x="381000" y="6488668"/>
            <a:ext cx="3276025" cy="369332"/>
          </a:xfrm>
          <a:prstGeom prst="rect">
            <a:avLst/>
          </a:prstGeom>
        </p:spPr>
        <p:txBody>
          <a:bodyPr wrap="none">
            <a:spAutoFit/>
          </a:bodyPr>
          <a:lstStyle/>
          <a:p>
            <a:r>
              <a:rPr lang="en-US" dirty="0" smtClean="0"/>
              <a:t>Permafrost melting in Interior AK</a:t>
            </a:r>
            <a:endParaRPr lang="en-US" dirty="0"/>
          </a:p>
        </p:txBody>
      </p:sp>
    </p:spTree>
    <p:extLst>
      <p:ext uri="{BB962C8B-B14F-4D97-AF65-F5344CB8AC3E}">
        <p14:creationId xmlns:p14="http://schemas.microsoft.com/office/powerpoint/2010/main" xmlns="" val="2510804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3375"/>
            <a:ext cx="7772400" cy="1143000"/>
          </a:xfrm>
        </p:spPr>
        <p:txBody>
          <a:bodyPr/>
          <a:lstStyle/>
          <a:p>
            <a:pPr eaLnBrk="1" hangingPunct="1">
              <a:defRPr/>
            </a:pPr>
            <a:r>
              <a:rPr lang="en-US" dirty="0" smtClean="0">
                <a:solidFill>
                  <a:srgbClr val="FFFFFF"/>
                </a:solidFill>
                <a:latin typeface="Arial"/>
                <a:ea typeface="+mj-ea"/>
                <a:cs typeface="Arial"/>
              </a:rPr>
              <a:t>Disturbance effects</a:t>
            </a:r>
          </a:p>
        </p:txBody>
      </p:sp>
      <p:sp>
        <p:nvSpPr>
          <p:cNvPr id="25602" name="TextBox 3"/>
          <p:cNvSpPr txBox="1">
            <a:spLocks noChangeArrowheads="1"/>
          </p:cNvSpPr>
          <p:nvPr/>
        </p:nvSpPr>
        <p:spPr bwMode="auto">
          <a:xfrm>
            <a:off x="1143000" y="5786438"/>
            <a:ext cx="74168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pitchFamily="34" charset="0"/>
                <a:ea typeface="MS PGothic" pitchFamily="34" charset="-128"/>
              </a:defRPr>
            </a:lvl1pPr>
            <a:lvl2pPr marL="742950" indent="-285750" eaLnBrk="0" hangingPunct="0">
              <a:defRPr sz="2400" i="1">
                <a:solidFill>
                  <a:schemeClr val="tx1"/>
                </a:solidFill>
                <a:latin typeface="Arial" pitchFamily="34" charset="0"/>
                <a:ea typeface="MS PGothic" pitchFamily="34" charset="-128"/>
              </a:defRPr>
            </a:lvl2pPr>
            <a:lvl3pPr marL="1143000" indent="-228600" eaLnBrk="0" hangingPunct="0">
              <a:defRPr sz="2400" i="1">
                <a:solidFill>
                  <a:schemeClr val="tx1"/>
                </a:solidFill>
                <a:latin typeface="Arial" pitchFamily="34" charset="0"/>
                <a:ea typeface="MS PGothic" pitchFamily="34" charset="-128"/>
              </a:defRPr>
            </a:lvl3pPr>
            <a:lvl4pPr marL="1600200" indent="-228600" eaLnBrk="0" hangingPunct="0">
              <a:defRPr sz="2400" i="1">
                <a:solidFill>
                  <a:schemeClr val="tx1"/>
                </a:solidFill>
                <a:latin typeface="Arial" pitchFamily="34" charset="0"/>
                <a:ea typeface="MS PGothic" pitchFamily="34" charset="-128"/>
              </a:defRPr>
            </a:lvl4pPr>
            <a:lvl5pPr marL="2057400" indent="-228600" eaLnBrk="0" hangingPunct="0">
              <a:defRPr sz="2400" i="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9pPr>
          </a:lstStyle>
          <a:p>
            <a:pPr eaLnBrk="1" hangingPunct="1"/>
            <a:r>
              <a:rPr lang="en-US" sz="2800" i="0" dirty="0" smtClean="0">
                <a:solidFill>
                  <a:srgbClr val="FFFFFF"/>
                </a:solidFill>
              </a:rPr>
              <a:t>Legacy, disturbance </a:t>
            </a:r>
            <a:r>
              <a:rPr lang="en-US" sz="2800" i="0" dirty="0">
                <a:solidFill>
                  <a:srgbClr val="FFFFFF"/>
                </a:solidFill>
              </a:rPr>
              <a:t>severity, frequency, size</a:t>
            </a:r>
          </a:p>
        </p:txBody>
      </p:sp>
      <p:pic>
        <p:nvPicPr>
          <p:cNvPr id="25603" name="Picture 4" descr="fireweed landscap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408113"/>
            <a:ext cx="5938838" cy="418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34102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35" name="Rectangle 27"/>
          <p:cNvSpPr>
            <a:spLocks noChangeArrowheads="1"/>
          </p:cNvSpPr>
          <p:nvPr/>
        </p:nvSpPr>
        <p:spPr bwMode="auto">
          <a:xfrm>
            <a:off x="250825" y="1700213"/>
            <a:ext cx="8497888" cy="417671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10" name="Oval 2"/>
          <p:cNvSpPr>
            <a:spLocks noChangeArrowheads="1"/>
          </p:cNvSpPr>
          <p:nvPr/>
        </p:nvSpPr>
        <p:spPr bwMode="auto">
          <a:xfrm>
            <a:off x="1042988" y="2205038"/>
            <a:ext cx="3168650" cy="3241675"/>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11" name="Text Box 3"/>
          <p:cNvSpPr txBox="1">
            <a:spLocks noChangeArrowheads="1"/>
          </p:cNvSpPr>
          <p:nvPr/>
        </p:nvSpPr>
        <p:spPr bwMode="auto">
          <a:xfrm>
            <a:off x="1908175" y="2563813"/>
            <a:ext cx="12477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b="1" i="0">
                <a:latin typeface="Arial" charset="0"/>
                <a:ea typeface="ＭＳ Ｐゴシック" charset="0"/>
              </a:rPr>
              <a:t>Black spruce dominant</a:t>
            </a:r>
            <a:endParaRPr lang="en-US" sz="1200" b="1" i="0">
              <a:latin typeface="Arial" charset="0"/>
              <a:ea typeface="ＭＳ Ｐゴシック" charset="0"/>
            </a:endParaRPr>
          </a:p>
        </p:txBody>
      </p:sp>
      <p:sp>
        <p:nvSpPr>
          <p:cNvPr id="299012" name="Text Box 4"/>
          <p:cNvSpPr txBox="1">
            <a:spLocks noChangeArrowheads="1"/>
          </p:cNvSpPr>
          <p:nvPr/>
        </p:nvSpPr>
        <p:spPr bwMode="auto">
          <a:xfrm>
            <a:off x="2843213" y="3860800"/>
            <a:ext cx="12239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b="1" i="0">
                <a:latin typeface="Arial" charset="0"/>
                <a:ea typeface="ＭＳ Ｐゴシック" charset="0"/>
              </a:rPr>
              <a:t>Local seed &amp; Resprouting</a:t>
            </a:r>
            <a:endParaRPr lang="en-US" sz="1200" b="1" i="0">
              <a:latin typeface="Arial" charset="0"/>
              <a:ea typeface="ＭＳ Ｐゴシック" charset="0"/>
            </a:endParaRPr>
          </a:p>
        </p:txBody>
      </p:sp>
      <p:sp>
        <p:nvSpPr>
          <p:cNvPr id="299013" name="Text Box 5"/>
          <p:cNvSpPr txBox="1">
            <a:spLocks noChangeArrowheads="1"/>
          </p:cNvSpPr>
          <p:nvPr/>
        </p:nvSpPr>
        <p:spPr bwMode="auto">
          <a:xfrm>
            <a:off x="1258888" y="4149725"/>
            <a:ext cx="10080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b="1" i="0">
                <a:latin typeface="Arial" charset="0"/>
                <a:ea typeface="ＭＳ Ｐゴシック" charset="0"/>
              </a:rPr>
              <a:t>Slow growth</a:t>
            </a:r>
            <a:endParaRPr lang="en-US" sz="1200" b="1" i="0">
              <a:latin typeface="Arial" charset="0"/>
              <a:ea typeface="ＭＳ Ｐゴシック" charset="0"/>
            </a:endParaRPr>
          </a:p>
        </p:txBody>
      </p:sp>
      <p:sp>
        <p:nvSpPr>
          <p:cNvPr id="299014" name="Text Box 6"/>
          <p:cNvSpPr txBox="1">
            <a:spLocks noChangeArrowheads="1"/>
          </p:cNvSpPr>
          <p:nvPr/>
        </p:nvSpPr>
        <p:spPr bwMode="auto">
          <a:xfrm>
            <a:off x="3706813" y="2997200"/>
            <a:ext cx="649287" cy="304800"/>
          </a:xfrm>
          <a:prstGeom prst="rect">
            <a:avLst/>
          </a:prstGeom>
          <a:solidFill>
            <a:schemeClr val="bg1"/>
          </a:solidFill>
          <a:ln>
            <a:noFill/>
          </a:ln>
          <a:effectLst/>
          <a:extLs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400" b="1" i="0">
                <a:solidFill>
                  <a:srgbClr val="FF0000"/>
                </a:solidFill>
                <a:latin typeface="Arial" charset="0"/>
                <a:ea typeface="ＭＳ Ｐゴシック" charset="0"/>
              </a:rPr>
              <a:t>FIRE</a:t>
            </a:r>
            <a:endParaRPr lang="en-US" sz="1400" b="1" i="0">
              <a:solidFill>
                <a:srgbClr val="FF0000"/>
              </a:solidFill>
              <a:latin typeface="Arial" charset="0"/>
              <a:ea typeface="ＭＳ Ｐゴシック" charset="0"/>
            </a:endParaRPr>
          </a:p>
        </p:txBody>
      </p:sp>
      <p:sp>
        <p:nvSpPr>
          <p:cNvPr id="299015" name="Text Box 7"/>
          <p:cNvSpPr txBox="1">
            <a:spLocks noChangeArrowheads="1"/>
          </p:cNvSpPr>
          <p:nvPr/>
        </p:nvSpPr>
        <p:spPr bwMode="auto">
          <a:xfrm>
            <a:off x="3421063" y="4364038"/>
            <a:ext cx="1150937" cy="6397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i="0">
                <a:latin typeface="Arial" charset="0"/>
                <a:ea typeface="ＭＳ Ｐゴシック" charset="0"/>
              </a:rPr>
              <a:t>Poor quality seedbeds (organic soil)</a:t>
            </a:r>
            <a:endParaRPr lang="en-US" sz="1200" i="0">
              <a:latin typeface="Arial" charset="0"/>
              <a:ea typeface="ＭＳ Ｐゴシック" charset="0"/>
            </a:endParaRPr>
          </a:p>
        </p:txBody>
      </p:sp>
      <p:sp>
        <p:nvSpPr>
          <p:cNvPr id="299016" name="Text Box 8"/>
          <p:cNvSpPr txBox="1">
            <a:spLocks noChangeArrowheads="1"/>
          </p:cNvSpPr>
          <p:nvPr/>
        </p:nvSpPr>
        <p:spPr bwMode="auto">
          <a:xfrm>
            <a:off x="1187450" y="4941888"/>
            <a:ext cx="1800225"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i="0">
                <a:latin typeface="Arial" charset="0"/>
                <a:ea typeface="ＭＳ Ｐゴシック" charset="0"/>
              </a:rPr>
              <a:t>Slow nutrient turnover</a:t>
            </a:r>
          </a:p>
          <a:p>
            <a:pPr>
              <a:defRPr/>
            </a:pPr>
            <a:r>
              <a:rPr lang="en-CA" sz="1200" i="0">
                <a:latin typeface="Arial" charset="0"/>
                <a:ea typeface="ＭＳ Ｐゴシック" charset="0"/>
              </a:rPr>
              <a:t>Low competition</a:t>
            </a:r>
            <a:endParaRPr lang="en-US" sz="1200" i="0">
              <a:latin typeface="Arial" charset="0"/>
              <a:ea typeface="ＭＳ Ｐゴシック" charset="0"/>
            </a:endParaRPr>
          </a:p>
        </p:txBody>
      </p:sp>
      <p:sp>
        <p:nvSpPr>
          <p:cNvPr id="299017" name="Text Box 9"/>
          <p:cNvSpPr txBox="1">
            <a:spLocks noChangeArrowheads="1"/>
          </p:cNvSpPr>
          <p:nvPr/>
        </p:nvSpPr>
        <p:spPr bwMode="auto">
          <a:xfrm>
            <a:off x="395288" y="2924175"/>
            <a:ext cx="1223962" cy="63976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i="0">
                <a:latin typeface="Arial" charset="0"/>
                <a:ea typeface="ＭＳ Ｐゴシック" charset="0"/>
              </a:rPr>
              <a:t>High moisture</a:t>
            </a:r>
          </a:p>
          <a:p>
            <a:pPr>
              <a:defRPr/>
            </a:pPr>
            <a:r>
              <a:rPr lang="en-CA" sz="1200" i="0">
                <a:latin typeface="Arial" charset="0"/>
                <a:ea typeface="ＭＳ Ｐゴシック" charset="0"/>
              </a:rPr>
              <a:t>High moss</a:t>
            </a:r>
          </a:p>
          <a:p>
            <a:pPr>
              <a:defRPr/>
            </a:pPr>
            <a:r>
              <a:rPr lang="en-CA" sz="1200" i="0">
                <a:latin typeface="Arial" charset="0"/>
                <a:ea typeface="ＭＳ Ｐゴシック" charset="0"/>
              </a:rPr>
              <a:t>Cool soils</a:t>
            </a:r>
            <a:endParaRPr lang="en-US" sz="1200" i="0">
              <a:latin typeface="Arial" charset="0"/>
              <a:ea typeface="ＭＳ Ｐゴシック" charset="0"/>
            </a:endParaRPr>
          </a:p>
        </p:txBody>
      </p:sp>
      <p:sp>
        <p:nvSpPr>
          <p:cNvPr id="299018" name="Oval 10"/>
          <p:cNvSpPr>
            <a:spLocks noChangeArrowheads="1"/>
          </p:cNvSpPr>
          <p:nvPr/>
        </p:nvSpPr>
        <p:spPr bwMode="auto">
          <a:xfrm>
            <a:off x="5003800" y="2205038"/>
            <a:ext cx="3168650" cy="3241675"/>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19" name="Text Box 11"/>
          <p:cNvSpPr txBox="1">
            <a:spLocks noChangeArrowheads="1"/>
          </p:cNvSpPr>
          <p:nvPr/>
        </p:nvSpPr>
        <p:spPr bwMode="auto">
          <a:xfrm>
            <a:off x="6011863" y="2492375"/>
            <a:ext cx="10080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b="1" i="0">
                <a:latin typeface="Arial" charset="0"/>
                <a:ea typeface="ＭＳ Ｐゴシック" charset="0"/>
              </a:rPr>
              <a:t>Broadleaf dominant</a:t>
            </a:r>
            <a:endParaRPr lang="en-US" sz="1200" b="1" i="0">
              <a:latin typeface="Arial" charset="0"/>
              <a:ea typeface="ＭＳ Ｐゴシック" charset="0"/>
            </a:endParaRPr>
          </a:p>
        </p:txBody>
      </p:sp>
      <p:sp>
        <p:nvSpPr>
          <p:cNvPr id="299020" name="Text Box 12"/>
          <p:cNvSpPr txBox="1">
            <a:spLocks noChangeArrowheads="1"/>
          </p:cNvSpPr>
          <p:nvPr/>
        </p:nvSpPr>
        <p:spPr bwMode="auto">
          <a:xfrm>
            <a:off x="6804025" y="3789363"/>
            <a:ext cx="14398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b="1" i="0">
                <a:latin typeface="Arial" charset="0"/>
                <a:ea typeface="ＭＳ Ｐゴシック" charset="0"/>
              </a:rPr>
              <a:t>Resprouting &amp;</a:t>
            </a:r>
          </a:p>
          <a:p>
            <a:pPr>
              <a:defRPr/>
            </a:pPr>
            <a:r>
              <a:rPr lang="en-CA" sz="1200" b="1" i="0">
                <a:latin typeface="Arial" charset="0"/>
                <a:ea typeface="ＭＳ Ｐゴシック" charset="0"/>
              </a:rPr>
              <a:t>Seed dispersal</a:t>
            </a:r>
            <a:endParaRPr lang="en-US" sz="1200" b="1" i="0">
              <a:latin typeface="Arial" charset="0"/>
              <a:ea typeface="ＭＳ Ｐゴシック" charset="0"/>
            </a:endParaRPr>
          </a:p>
        </p:txBody>
      </p:sp>
      <p:sp>
        <p:nvSpPr>
          <p:cNvPr id="299021" name="Text Box 13"/>
          <p:cNvSpPr txBox="1">
            <a:spLocks noChangeArrowheads="1"/>
          </p:cNvSpPr>
          <p:nvPr/>
        </p:nvSpPr>
        <p:spPr bwMode="auto">
          <a:xfrm>
            <a:off x="5292725" y="4076700"/>
            <a:ext cx="844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b="1" i="0">
                <a:latin typeface="Arial" charset="0"/>
                <a:ea typeface="ＭＳ Ｐゴシック" charset="0"/>
              </a:rPr>
              <a:t>Rapid growth</a:t>
            </a:r>
            <a:endParaRPr lang="en-US" sz="1200" b="1" i="0">
              <a:latin typeface="Arial" charset="0"/>
              <a:ea typeface="ＭＳ Ｐゴシック" charset="0"/>
            </a:endParaRPr>
          </a:p>
        </p:txBody>
      </p:sp>
      <p:sp>
        <p:nvSpPr>
          <p:cNvPr id="299022" name="Text Box 14"/>
          <p:cNvSpPr txBox="1">
            <a:spLocks noChangeArrowheads="1"/>
          </p:cNvSpPr>
          <p:nvPr/>
        </p:nvSpPr>
        <p:spPr bwMode="auto">
          <a:xfrm>
            <a:off x="7524750" y="4365625"/>
            <a:ext cx="1079500" cy="63976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i="0">
                <a:latin typeface="Arial" charset="0"/>
                <a:ea typeface="ＭＳ Ｐゴシック" charset="0"/>
              </a:rPr>
              <a:t>High quality seedbeds (mineral soil)</a:t>
            </a:r>
            <a:endParaRPr lang="en-US" sz="1200" i="0">
              <a:latin typeface="Arial" charset="0"/>
              <a:ea typeface="ＭＳ Ｐゴシック" charset="0"/>
            </a:endParaRPr>
          </a:p>
        </p:txBody>
      </p:sp>
      <p:sp>
        <p:nvSpPr>
          <p:cNvPr id="299023" name="Text Box 15"/>
          <p:cNvSpPr txBox="1">
            <a:spLocks noChangeArrowheads="1"/>
          </p:cNvSpPr>
          <p:nvPr/>
        </p:nvSpPr>
        <p:spPr bwMode="auto">
          <a:xfrm>
            <a:off x="4859338" y="4941888"/>
            <a:ext cx="1728787"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i="0">
                <a:latin typeface="Arial" charset="0"/>
                <a:ea typeface="ＭＳ Ｐゴシック" charset="0"/>
              </a:rPr>
              <a:t>Rapid nutrient turnover</a:t>
            </a:r>
          </a:p>
          <a:p>
            <a:pPr>
              <a:defRPr/>
            </a:pPr>
            <a:r>
              <a:rPr lang="en-CA" sz="1200" i="0">
                <a:latin typeface="Arial" charset="0"/>
                <a:ea typeface="ＭＳ Ｐゴシック" charset="0"/>
              </a:rPr>
              <a:t>High competition</a:t>
            </a:r>
            <a:endParaRPr lang="en-US" sz="1200" i="0">
              <a:latin typeface="Arial" charset="0"/>
              <a:ea typeface="ＭＳ Ｐゴシック" charset="0"/>
            </a:endParaRPr>
          </a:p>
        </p:txBody>
      </p:sp>
      <p:sp>
        <p:nvSpPr>
          <p:cNvPr id="299024" name="Text Box 16"/>
          <p:cNvSpPr txBox="1">
            <a:spLocks noChangeArrowheads="1"/>
          </p:cNvSpPr>
          <p:nvPr/>
        </p:nvSpPr>
        <p:spPr bwMode="auto">
          <a:xfrm>
            <a:off x="4500563" y="2924175"/>
            <a:ext cx="1092200" cy="63976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200" i="0">
                <a:latin typeface="Arial" charset="0"/>
                <a:ea typeface="ＭＳ Ｐゴシック" charset="0"/>
              </a:rPr>
              <a:t>Low moisture</a:t>
            </a:r>
          </a:p>
          <a:p>
            <a:pPr>
              <a:defRPr/>
            </a:pPr>
            <a:r>
              <a:rPr lang="en-CA" sz="1200" i="0">
                <a:latin typeface="Arial" charset="0"/>
                <a:ea typeface="ＭＳ Ｐゴシック" charset="0"/>
              </a:rPr>
              <a:t>Low moss</a:t>
            </a:r>
          </a:p>
          <a:p>
            <a:pPr>
              <a:defRPr/>
            </a:pPr>
            <a:r>
              <a:rPr lang="en-CA" sz="1200" i="0">
                <a:latin typeface="Arial" charset="0"/>
                <a:ea typeface="ＭＳ Ｐゴシック" charset="0"/>
              </a:rPr>
              <a:t>Warm soils</a:t>
            </a:r>
            <a:endParaRPr lang="en-US" sz="1200" i="0">
              <a:latin typeface="Arial" charset="0"/>
              <a:ea typeface="ＭＳ Ｐゴシック" charset="0"/>
            </a:endParaRPr>
          </a:p>
        </p:txBody>
      </p:sp>
      <p:sp>
        <p:nvSpPr>
          <p:cNvPr id="299025" name="Text Box 17"/>
          <p:cNvSpPr txBox="1">
            <a:spLocks noChangeArrowheads="1"/>
          </p:cNvSpPr>
          <p:nvPr/>
        </p:nvSpPr>
        <p:spPr bwMode="auto">
          <a:xfrm>
            <a:off x="7739063" y="3040063"/>
            <a:ext cx="649287" cy="304800"/>
          </a:xfrm>
          <a:prstGeom prst="rect">
            <a:avLst/>
          </a:prstGeom>
          <a:solidFill>
            <a:schemeClr val="bg1"/>
          </a:solidFill>
          <a:ln>
            <a:noFill/>
          </a:ln>
          <a:effectLst/>
          <a:extLs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400" b="1" i="0">
                <a:solidFill>
                  <a:srgbClr val="FF0000"/>
                </a:solidFill>
                <a:latin typeface="Arial" charset="0"/>
                <a:ea typeface="ＭＳ Ｐゴシック" charset="0"/>
              </a:rPr>
              <a:t>FIRE</a:t>
            </a:r>
            <a:endParaRPr lang="en-US" sz="1400" b="1" i="0">
              <a:solidFill>
                <a:srgbClr val="FF0000"/>
              </a:solidFill>
              <a:latin typeface="Arial" charset="0"/>
              <a:ea typeface="ＭＳ Ｐゴシック" charset="0"/>
            </a:endParaRPr>
          </a:p>
        </p:txBody>
      </p:sp>
      <p:sp>
        <p:nvSpPr>
          <p:cNvPr id="299026" name="Text Box 18"/>
          <p:cNvSpPr txBox="1">
            <a:spLocks noChangeArrowheads="1"/>
          </p:cNvSpPr>
          <p:nvPr/>
        </p:nvSpPr>
        <p:spPr bwMode="auto">
          <a:xfrm>
            <a:off x="1079500" y="1773238"/>
            <a:ext cx="3098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600" b="1" i="0">
                <a:latin typeface="Arial" charset="0"/>
                <a:ea typeface="ＭＳ Ｐゴシック" charset="0"/>
              </a:rPr>
              <a:t>A. Black spruce domain</a:t>
            </a:r>
            <a:endParaRPr lang="en-US" sz="1600" b="1" i="0">
              <a:latin typeface="Arial" charset="0"/>
              <a:ea typeface="ＭＳ Ｐゴシック" charset="0"/>
            </a:endParaRPr>
          </a:p>
        </p:txBody>
      </p:sp>
      <p:sp>
        <p:nvSpPr>
          <p:cNvPr id="299027" name="Text Box 19"/>
          <p:cNvSpPr txBox="1">
            <a:spLocks noChangeArrowheads="1"/>
          </p:cNvSpPr>
          <p:nvPr/>
        </p:nvSpPr>
        <p:spPr bwMode="auto">
          <a:xfrm>
            <a:off x="5219700" y="1781175"/>
            <a:ext cx="30241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CA" sz="1600" b="1" i="0">
                <a:latin typeface="Arial" charset="0"/>
                <a:ea typeface="ＭＳ Ｐゴシック" charset="0"/>
              </a:rPr>
              <a:t>B. Broadleaf forest domain</a:t>
            </a:r>
            <a:endParaRPr lang="en-US" sz="1600" b="1" i="0">
              <a:latin typeface="Arial" charset="0"/>
              <a:ea typeface="ＭＳ Ｐゴシック" charset="0"/>
            </a:endParaRPr>
          </a:p>
        </p:txBody>
      </p:sp>
      <p:sp>
        <p:nvSpPr>
          <p:cNvPr id="299028" name="Text Box 20"/>
          <p:cNvSpPr txBox="1">
            <a:spLocks noChangeArrowheads="1"/>
          </p:cNvSpPr>
          <p:nvPr/>
        </p:nvSpPr>
        <p:spPr bwMode="auto">
          <a:xfrm>
            <a:off x="2268538" y="6021388"/>
            <a:ext cx="496728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CA" sz="1600" i="0">
                <a:solidFill>
                  <a:schemeClr val="bg1"/>
                </a:solidFill>
                <a:latin typeface="Arial" charset="0"/>
                <a:ea typeface="ＭＳ Ｐゴシック" charset="0"/>
              </a:rPr>
              <a:t>Johnstone et al. 2010, </a:t>
            </a:r>
            <a:r>
              <a:rPr lang="en-CA" sz="1600">
                <a:solidFill>
                  <a:schemeClr val="bg1"/>
                </a:solidFill>
                <a:latin typeface="Arial" charset="0"/>
                <a:ea typeface="ＭＳ Ｐゴシック" charset="0"/>
              </a:rPr>
              <a:t>Can. J. Forest Research</a:t>
            </a:r>
            <a:endParaRPr lang="en-US" sz="1600">
              <a:solidFill>
                <a:schemeClr val="bg1"/>
              </a:solidFill>
              <a:latin typeface="Arial" charset="0"/>
              <a:ea typeface="ＭＳ Ｐゴシック" charset="0"/>
            </a:endParaRPr>
          </a:p>
        </p:txBody>
      </p:sp>
      <p:sp>
        <p:nvSpPr>
          <p:cNvPr id="299029" name="AutoShape 21"/>
          <p:cNvSpPr>
            <a:spLocks noChangeArrowheads="1"/>
          </p:cNvSpPr>
          <p:nvPr/>
        </p:nvSpPr>
        <p:spPr bwMode="auto">
          <a:xfrm rot="-2077462">
            <a:off x="3492500" y="2565400"/>
            <a:ext cx="215900" cy="1296988"/>
          </a:xfrm>
          <a:prstGeom prst="curvedLeftArrow">
            <a:avLst>
              <a:gd name="adj1" fmla="val 121454"/>
              <a:gd name="adj2" fmla="val 214235"/>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30" name="AutoShape 22"/>
          <p:cNvSpPr>
            <a:spLocks noChangeArrowheads="1"/>
          </p:cNvSpPr>
          <p:nvPr/>
        </p:nvSpPr>
        <p:spPr bwMode="auto">
          <a:xfrm rot="5082410">
            <a:off x="2559050" y="3859213"/>
            <a:ext cx="288925" cy="1584325"/>
          </a:xfrm>
          <a:prstGeom prst="curvedLeftArrow">
            <a:avLst>
              <a:gd name="adj1" fmla="val 110864"/>
              <a:gd name="adj2" fmla="val 195553"/>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31" name="AutoShape 23"/>
          <p:cNvSpPr>
            <a:spLocks noChangeArrowheads="1"/>
          </p:cNvSpPr>
          <p:nvPr/>
        </p:nvSpPr>
        <p:spPr bwMode="auto">
          <a:xfrm rot="12312461">
            <a:off x="1619250" y="2708275"/>
            <a:ext cx="215900" cy="1296988"/>
          </a:xfrm>
          <a:prstGeom prst="curvedLeftArrow">
            <a:avLst>
              <a:gd name="adj1" fmla="val 121454"/>
              <a:gd name="adj2" fmla="val 214235"/>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32" name="AutoShape 24"/>
          <p:cNvSpPr>
            <a:spLocks noChangeArrowheads="1"/>
          </p:cNvSpPr>
          <p:nvPr/>
        </p:nvSpPr>
        <p:spPr bwMode="auto">
          <a:xfrm rot="-2077462">
            <a:off x="7451725" y="2565400"/>
            <a:ext cx="215900" cy="1296988"/>
          </a:xfrm>
          <a:prstGeom prst="curvedLeftArrow">
            <a:avLst>
              <a:gd name="adj1" fmla="val 121454"/>
              <a:gd name="adj2" fmla="val 214235"/>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33" name="AutoShape 25"/>
          <p:cNvSpPr>
            <a:spLocks noChangeArrowheads="1"/>
          </p:cNvSpPr>
          <p:nvPr/>
        </p:nvSpPr>
        <p:spPr bwMode="auto">
          <a:xfrm rot="5082410">
            <a:off x="6518275" y="3859213"/>
            <a:ext cx="288925" cy="1584325"/>
          </a:xfrm>
          <a:prstGeom prst="curvedLeftArrow">
            <a:avLst>
              <a:gd name="adj1" fmla="val 110864"/>
              <a:gd name="adj2" fmla="val 195553"/>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34" name="AutoShape 26"/>
          <p:cNvSpPr>
            <a:spLocks noChangeArrowheads="1"/>
          </p:cNvSpPr>
          <p:nvPr/>
        </p:nvSpPr>
        <p:spPr bwMode="auto">
          <a:xfrm rot="12312461">
            <a:off x="5578475" y="2708275"/>
            <a:ext cx="215900" cy="1296988"/>
          </a:xfrm>
          <a:prstGeom prst="curvedLeftArrow">
            <a:avLst>
              <a:gd name="adj1" fmla="val 121454"/>
              <a:gd name="adj2" fmla="val 214235"/>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99036" name="Rectangle 28"/>
          <p:cNvSpPr>
            <a:spLocks noGrp="1" noChangeArrowheads="1"/>
          </p:cNvSpPr>
          <p:nvPr>
            <p:ph type="title"/>
          </p:nvPr>
        </p:nvSpPr>
        <p:spPr>
          <a:xfrm>
            <a:off x="684213" y="333375"/>
            <a:ext cx="7772400" cy="1143000"/>
          </a:xfrm>
        </p:spPr>
        <p:txBody>
          <a:bodyPr/>
          <a:lstStyle/>
          <a:p>
            <a:pPr eaLnBrk="1" hangingPunct="1">
              <a:defRPr/>
            </a:pPr>
            <a:r>
              <a:rPr lang="en-US" dirty="0">
                <a:solidFill>
                  <a:srgbClr val="FFFFFF"/>
                </a:solidFill>
                <a:latin typeface="Arial"/>
                <a:ea typeface="+mj-ea"/>
                <a:cs typeface="Arial"/>
              </a:rPr>
              <a:t>Alternate successional cycles</a:t>
            </a:r>
            <a:endParaRPr lang="en-CA" dirty="0">
              <a:solidFill>
                <a:srgbClr val="FFFFFF"/>
              </a:solidFill>
              <a:latin typeface="Arial"/>
              <a:ea typeface="+mj-ea"/>
              <a:cs typeface="Arial"/>
            </a:endParaRPr>
          </a:p>
        </p:txBody>
      </p:sp>
      <p:pic>
        <p:nvPicPr>
          <p:cNvPr id="37916" name="Picture 29" descr="TA_closeu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42225" y="5111750"/>
            <a:ext cx="1501775"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7" name="Picture 30" descr="Spruce foli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113" y="5157788"/>
            <a:ext cx="1651001" cy="170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121562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913"/>
            <a:ext cx="7772400" cy="1143000"/>
          </a:xfrm>
        </p:spPr>
        <p:txBody>
          <a:bodyPr/>
          <a:lstStyle/>
          <a:p>
            <a:pPr>
              <a:defRPr/>
            </a:pPr>
            <a:r>
              <a:rPr lang="en-US" dirty="0" smtClean="0">
                <a:latin typeface="Arial"/>
                <a:ea typeface="+mj-ea"/>
                <a:cs typeface="Arial"/>
              </a:rPr>
              <a:t>Successional pathways</a:t>
            </a:r>
            <a:endParaRPr lang="en-US" dirty="0">
              <a:latin typeface="Arial"/>
              <a:ea typeface="+mj-ea"/>
              <a:cs typeface="Arial"/>
            </a:endParaRPr>
          </a:p>
        </p:txBody>
      </p:sp>
      <p:cxnSp>
        <p:nvCxnSpPr>
          <p:cNvPr id="4" name="Straight Arrow Connector 3"/>
          <p:cNvCxnSpPr>
            <a:cxnSpLocks noChangeShapeType="1"/>
          </p:cNvCxnSpPr>
          <p:nvPr/>
        </p:nvCxnSpPr>
        <p:spPr bwMode="auto">
          <a:xfrm>
            <a:off x="1835150" y="5445125"/>
            <a:ext cx="6049963" cy="0"/>
          </a:xfrm>
          <a:prstGeom prst="straightConnector1">
            <a:avLst/>
          </a:prstGeom>
          <a:noFill/>
          <a:ln w="28575">
            <a:solidFill>
              <a:srgbClr val="FFFFFF"/>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 name="Straight Arrow Connector 5"/>
          <p:cNvCxnSpPr>
            <a:cxnSpLocks noChangeShapeType="1"/>
          </p:cNvCxnSpPr>
          <p:nvPr/>
        </p:nvCxnSpPr>
        <p:spPr bwMode="auto">
          <a:xfrm flipV="1">
            <a:off x="1835150" y="2060575"/>
            <a:ext cx="0" cy="3384550"/>
          </a:xfrm>
          <a:prstGeom prst="straightConnector1">
            <a:avLst/>
          </a:prstGeom>
          <a:noFill/>
          <a:ln w="28575">
            <a:solidFill>
              <a:srgbClr val="FFFFFF"/>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3012" name="TextBox 6"/>
          <p:cNvSpPr txBox="1">
            <a:spLocks noChangeArrowheads="1"/>
          </p:cNvSpPr>
          <p:nvPr/>
        </p:nvSpPr>
        <p:spPr bwMode="auto">
          <a:xfrm>
            <a:off x="3348038" y="6021388"/>
            <a:ext cx="28082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pitchFamily="34" charset="0"/>
                <a:ea typeface="MS PGothic" pitchFamily="34" charset="-128"/>
              </a:defRPr>
            </a:lvl1pPr>
            <a:lvl2pPr marL="742950" indent="-285750" eaLnBrk="0" hangingPunct="0">
              <a:defRPr sz="2400" i="1">
                <a:solidFill>
                  <a:schemeClr val="tx1"/>
                </a:solidFill>
                <a:latin typeface="Arial" pitchFamily="34" charset="0"/>
                <a:ea typeface="MS PGothic" pitchFamily="34" charset="-128"/>
              </a:defRPr>
            </a:lvl2pPr>
            <a:lvl3pPr marL="1143000" indent="-228600" eaLnBrk="0" hangingPunct="0">
              <a:defRPr sz="2400" i="1">
                <a:solidFill>
                  <a:schemeClr val="tx1"/>
                </a:solidFill>
                <a:latin typeface="Arial" pitchFamily="34" charset="0"/>
                <a:ea typeface="MS PGothic" pitchFamily="34" charset="-128"/>
              </a:defRPr>
            </a:lvl3pPr>
            <a:lvl4pPr marL="1600200" indent="-228600" eaLnBrk="0" hangingPunct="0">
              <a:defRPr sz="2400" i="1">
                <a:solidFill>
                  <a:schemeClr val="tx1"/>
                </a:solidFill>
                <a:latin typeface="Arial" pitchFamily="34" charset="0"/>
                <a:ea typeface="MS PGothic" pitchFamily="34" charset="-128"/>
              </a:defRPr>
            </a:lvl4pPr>
            <a:lvl5pPr marL="2057400" indent="-228600" eaLnBrk="0" hangingPunct="0">
              <a:defRPr sz="2400" i="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9pPr>
          </a:lstStyle>
          <a:p>
            <a:pPr eaLnBrk="1" hangingPunct="1"/>
            <a:r>
              <a:rPr lang="en-US" i="0"/>
              <a:t>Time (log scale)</a:t>
            </a:r>
          </a:p>
        </p:txBody>
      </p:sp>
      <p:sp>
        <p:nvSpPr>
          <p:cNvPr id="43013" name="TextBox 7"/>
          <p:cNvSpPr txBox="1">
            <a:spLocks noChangeArrowheads="1"/>
          </p:cNvSpPr>
          <p:nvPr/>
        </p:nvSpPr>
        <p:spPr bwMode="auto">
          <a:xfrm rot="-5400000">
            <a:off x="795" y="3139708"/>
            <a:ext cx="20526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pitchFamily="34" charset="0"/>
                <a:ea typeface="MS PGothic" pitchFamily="34" charset="-128"/>
              </a:defRPr>
            </a:lvl1pPr>
            <a:lvl2pPr marL="742950" indent="-285750" eaLnBrk="0" hangingPunct="0">
              <a:defRPr sz="2400" i="1">
                <a:solidFill>
                  <a:schemeClr val="tx1"/>
                </a:solidFill>
                <a:latin typeface="Arial" pitchFamily="34" charset="0"/>
                <a:ea typeface="MS PGothic" pitchFamily="34" charset="-128"/>
              </a:defRPr>
            </a:lvl2pPr>
            <a:lvl3pPr marL="1143000" indent="-228600" eaLnBrk="0" hangingPunct="0">
              <a:defRPr sz="2400" i="1">
                <a:solidFill>
                  <a:schemeClr val="tx1"/>
                </a:solidFill>
                <a:latin typeface="Arial" pitchFamily="34" charset="0"/>
                <a:ea typeface="MS PGothic" pitchFamily="34" charset="-128"/>
              </a:defRPr>
            </a:lvl3pPr>
            <a:lvl4pPr marL="1600200" indent="-228600" eaLnBrk="0" hangingPunct="0">
              <a:defRPr sz="2400" i="1">
                <a:solidFill>
                  <a:schemeClr val="tx1"/>
                </a:solidFill>
                <a:latin typeface="Arial" pitchFamily="34" charset="0"/>
                <a:ea typeface="MS PGothic" pitchFamily="34" charset="-128"/>
              </a:defRPr>
            </a:lvl4pPr>
            <a:lvl5pPr marL="2057400" indent="-228600" eaLnBrk="0" hangingPunct="0">
              <a:defRPr sz="2400" i="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9pPr>
          </a:lstStyle>
          <a:p>
            <a:pPr eaLnBrk="1" hangingPunct="1"/>
            <a:r>
              <a:rPr lang="en-US" i="0" dirty="0" smtClean="0"/>
              <a:t>Community Composition</a:t>
            </a:r>
            <a:endParaRPr lang="en-US" i="0" dirty="0"/>
          </a:p>
        </p:txBody>
      </p:sp>
      <p:sp>
        <p:nvSpPr>
          <p:cNvPr id="43014" name="Cross 8"/>
          <p:cNvSpPr>
            <a:spLocks noChangeArrowheads="1"/>
          </p:cNvSpPr>
          <p:nvPr/>
        </p:nvSpPr>
        <p:spPr bwMode="auto">
          <a:xfrm rot="2468806">
            <a:off x="2065338" y="3163888"/>
            <a:ext cx="450850" cy="430212"/>
          </a:xfrm>
          <a:prstGeom prst="plus">
            <a:avLst>
              <a:gd name="adj" fmla="val 35181"/>
            </a:avLst>
          </a:prstGeom>
          <a:solidFill>
            <a:srgbClr val="FF0000"/>
          </a:solidFill>
          <a:ln w="28575">
            <a:solidFill>
              <a:srgbClr val="FF0000"/>
            </a:solidFill>
            <a:round/>
            <a:headEnd/>
            <a:tailEnd type="triangle" w="med" len="med"/>
          </a:ln>
        </p:spPr>
        <p:txBody>
          <a:bodyPr/>
          <a:lstStyle/>
          <a:p>
            <a:endParaRPr lang="en-US"/>
          </a:p>
        </p:txBody>
      </p:sp>
      <p:cxnSp>
        <p:nvCxnSpPr>
          <p:cNvPr id="16" name="Straight Connector 15"/>
          <p:cNvCxnSpPr>
            <a:cxnSpLocks noChangeShapeType="1"/>
          </p:cNvCxnSpPr>
          <p:nvPr/>
        </p:nvCxnSpPr>
        <p:spPr bwMode="auto">
          <a:xfrm flipV="1">
            <a:off x="2339975" y="2924175"/>
            <a:ext cx="576263" cy="433388"/>
          </a:xfrm>
          <a:prstGeom prst="line">
            <a:avLst/>
          </a:prstGeom>
          <a:noFill/>
          <a:ln w="50800">
            <a:solidFill>
              <a:srgbClr val="FF0000"/>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p:cNvCxnSpPr>
            <a:cxnSpLocks noChangeShapeType="1"/>
          </p:cNvCxnSpPr>
          <p:nvPr/>
        </p:nvCxnSpPr>
        <p:spPr bwMode="auto">
          <a:xfrm>
            <a:off x="2339975" y="3357563"/>
            <a:ext cx="576263" cy="71437"/>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Connector 20"/>
          <p:cNvCxnSpPr>
            <a:cxnSpLocks noChangeShapeType="1"/>
          </p:cNvCxnSpPr>
          <p:nvPr/>
        </p:nvCxnSpPr>
        <p:spPr bwMode="auto">
          <a:xfrm>
            <a:off x="2339975" y="3357563"/>
            <a:ext cx="576263" cy="1439862"/>
          </a:xfrm>
          <a:prstGeom prst="line">
            <a:avLst/>
          </a:prstGeom>
          <a:noFill/>
          <a:ln w="50800">
            <a:solidFill>
              <a:srgbClr val="FF0000"/>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3018" name="TextBox 25"/>
          <p:cNvSpPr txBox="1">
            <a:spLocks noChangeArrowheads="1"/>
          </p:cNvSpPr>
          <p:nvPr/>
        </p:nvSpPr>
        <p:spPr bwMode="auto">
          <a:xfrm>
            <a:off x="2124075" y="1196975"/>
            <a:ext cx="48958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pitchFamily="34" charset="0"/>
                <a:ea typeface="MS PGothic" pitchFamily="34" charset="-128"/>
              </a:defRPr>
            </a:lvl1pPr>
            <a:lvl2pPr marL="742950" indent="-285750" eaLnBrk="0" hangingPunct="0">
              <a:defRPr sz="2400" i="1">
                <a:solidFill>
                  <a:schemeClr val="tx1"/>
                </a:solidFill>
                <a:latin typeface="Arial" pitchFamily="34" charset="0"/>
                <a:ea typeface="MS PGothic" pitchFamily="34" charset="-128"/>
              </a:defRPr>
            </a:lvl2pPr>
            <a:lvl3pPr marL="1143000" indent="-228600" eaLnBrk="0" hangingPunct="0">
              <a:defRPr sz="2400" i="1">
                <a:solidFill>
                  <a:schemeClr val="tx1"/>
                </a:solidFill>
                <a:latin typeface="Arial" pitchFamily="34" charset="0"/>
                <a:ea typeface="MS PGothic" pitchFamily="34" charset="-128"/>
              </a:defRPr>
            </a:lvl3pPr>
            <a:lvl4pPr marL="1600200" indent="-228600" eaLnBrk="0" hangingPunct="0">
              <a:defRPr sz="2400" i="1">
                <a:solidFill>
                  <a:schemeClr val="tx1"/>
                </a:solidFill>
                <a:latin typeface="Arial" pitchFamily="34" charset="0"/>
                <a:ea typeface="MS PGothic" pitchFamily="34" charset="-128"/>
              </a:defRPr>
            </a:lvl4pPr>
            <a:lvl5pPr marL="2057400" indent="-228600" eaLnBrk="0" hangingPunct="0">
              <a:defRPr sz="2400" i="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i="1">
                <a:solidFill>
                  <a:schemeClr val="tx1"/>
                </a:solidFill>
                <a:latin typeface="Arial" pitchFamily="34" charset="0"/>
                <a:ea typeface="MS PGothic" pitchFamily="34" charset="-128"/>
              </a:defRPr>
            </a:lvl9pPr>
          </a:lstStyle>
          <a:p>
            <a:pPr eaLnBrk="1" hangingPunct="1"/>
            <a:r>
              <a:rPr lang="en-US" i="0"/>
              <a:t>Stochastic pathways to </a:t>
            </a:r>
          </a:p>
          <a:p>
            <a:pPr eaLnBrk="1" hangingPunct="1"/>
            <a:r>
              <a:rPr lang="en-US" i="0"/>
              <a:t>semi-deterministic endpoints?</a:t>
            </a:r>
          </a:p>
        </p:txBody>
      </p:sp>
      <p:cxnSp>
        <p:nvCxnSpPr>
          <p:cNvPr id="5" name="Straight Connector 4"/>
          <p:cNvCxnSpPr>
            <a:cxnSpLocks noChangeShapeType="1"/>
          </p:cNvCxnSpPr>
          <p:nvPr/>
        </p:nvCxnSpPr>
        <p:spPr bwMode="auto">
          <a:xfrm flipV="1">
            <a:off x="2916238" y="3716338"/>
            <a:ext cx="1079500" cy="1008062"/>
          </a:xfrm>
          <a:prstGeom prst="line">
            <a:avLst/>
          </a:prstGeom>
          <a:noFill/>
          <a:ln w="50800">
            <a:solidFill>
              <a:srgbClr val="FF0000"/>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Straight Connector 14"/>
          <p:cNvCxnSpPr>
            <a:cxnSpLocks noChangeShapeType="1"/>
          </p:cNvCxnSpPr>
          <p:nvPr/>
        </p:nvCxnSpPr>
        <p:spPr bwMode="auto">
          <a:xfrm>
            <a:off x="2916238" y="4797425"/>
            <a:ext cx="1079500" cy="503238"/>
          </a:xfrm>
          <a:prstGeom prst="line">
            <a:avLst/>
          </a:prstGeom>
          <a:noFill/>
          <a:ln w="57150">
            <a:solidFill>
              <a:srgbClr val="66CCF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 name="Straight Connector 18"/>
          <p:cNvCxnSpPr>
            <a:cxnSpLocks noChangeShapeType="1"/>
          </p:cNvCxnSpPr>
          <p:nvPr/>
        </p:nvCxnSpPr>
        <p:spPr bwMode="auto">
          <a:xfrm flipV="1">
            <a:off x="2916238" y="2205038"/>
            <a:ext cx="1008062" cy="719137"/>
          </a:xfrm>
          <a:prstGeom prst="line">
            <a:avLst/>
          </a:prstGeom>
          <a:noFill/>
          <a:ln w="50800">
            <a:solidFill>
              <a:srgbClr val="FF0000"/>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Connector 21"/>
          <p:cNvCxnSpPr>
            <a:cxnSpLocks noChangeShapeType="1"/>
          </p:cNvCxnSpPr>
          <p:nvPr/>
        </p:nvCxnSpPr>
        <p:spPr bwMode="auto">
          <a:xfrm>
            <a:off x="2916238" y="2924175"/>
            <a:ext cx="1008062" cy="1368425"/>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Straight Connector 30"/>
          <p:cNvCxnSpPr>
            <a:cxnSpLocks noChangeShapeType="1"/>
          </p:cNvCxnSpPr>
          <p:nvPr/>
        </p:nvCxnSpPr>
        <p:spPr bwMode="auto">
          <a:xfrm>
            <a:off x="2916238" y="2924175"/>
            <a:ext cx="1008062" cy="217488"/>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Straight Connector 36"/>
          <p:cNvCxnSpPr>
            <a:cxnSpLocks noChangeShapeType="1"/>
          </p:cNvCxnSpPr>
          <p:nvPr/>
        </p:nvCxnSpPr>
        <p:spPr bwMode="auto">
          <a:xfrm flipV="1">
            <a:off x="4067175" y="3357563"/>
            <a:ext cx="2808288" cy="358775"/>
          </a:xfrm>
          <a:prstGeom prst="line">
            <a:avLst/>
          </a:prstGeom>
          <a:noFill/>
          <a:ln w="50800">
            <a:solidFill>
              <a:srgbClr val="FF0000"/>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Straight Connector 37"/>
          <p:cNvCxnSpPr>
            <a:cxnSpLocks noChangeShapeType="1"/>
          </p:cNvCxnSpPr>
          <p:nvPr/>
        </p:nvCxnSpPr>
        <p:spPr bwMode="auto">
          <a:xfrm>
            <a:off x="3995738" y="3068638"/>
            <a:ext cx="2879725" cy="144462"/>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 name="Straight Connector 40"/>
          <p:cNvCxnSpPr>
            <a:cxnSpLocks noChangeShapeType="1"/>
          </p:cNvCxnSpPr>
          <p:nvPr/>
        </p:nvCxnSpPr>
        <p:spPr bwMode="auto">
          <a:xfrm>
            <a:off x="3995738" y="2205038"/>
            <a:ext cx="2879725" cy="647700"/>
          </a:xfrm>
          <a:prstGeom prst="line">
            <a:avLst/>
          </a:prstGeom>
          <a:noFill/>
          <a:ln w="50800">
            <a:solidFill>
              <a:srgbClr val="FF0000"/>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 name="Straight Connector 42"/>
          <p:cNvCxnSpPr>
            <a:cxnSpLocks noChangeShapeType="1"/>
          </p:cNvCxnSpPr>
          <p:nvPr/>
        </p:nvCxnSpPr>
        <p:spPr bwMode="auto">
          <a:xfrm flipV="1">
            <a:off x="4067175" y="5084763"/>
            <a:ext cx="2808288" cy="144462"/>
          </a:xfrm>
          <a:prstGeom prst="line">
            <a:avLst/>
          </a:prstGeom>
          <a:noFill/>
          <a:ln w="57150">
            <a:solidFill>
              <a:srgbClr val="66CCF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 name="Straight Connector 46"/>
          <p:cNvCxnSpPr>
            <a:cxnSpLocks noChangeShapeType="1"/>
          </p:cNvCxnSpPr>
          <p:nvPr/>
        </p:nvCxnSpPr>
        <p:spPr bwMode="auto">
          <a:xfrm>
            <a:off x="3995738" y="4292600"/>
            <a:ext cx="2879725" cy="649288"/>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3029" name="Cross 23"/>
          <p:cNvSpPr>
            <a:spLocks noChangeArrowheads="1"/>
          </p:cNvSpPr>
          <p:nvPr/>
        </p:nvSpPr>
        <p:spPr bwMode="auto">
          <a:xfrm rot="2468806">
            <a:off x="6962775" y="2947988"/>
            <a:ext cx="449263" cy="430212"/>
          </a:xfrm>
          <a:prstGeom prst="plus">
            <a:avLst>
              <a:gd name="adj" fmla="val 35181"/>
            </a:avLst>
          </a:prstGeom>
          <a:solidFill>
            <a:srgbClr val="FF0000"/>
          </a:solidFill>
          <a:ln w="28575">
            <a:solidFill>
              <a:srgbClr val="FF0000"/>
            </a:solidFill>
            <a:round/>
            <a:headEnd/>
            <a:tailEnd type="triangle" w="med" len="med"/>
          </a:ln>
        </p:spPr>
        <p:txBody>
          <a:bodyPr/>
          <a:lstStyle/>
          <a:p>
            <a:endParaRPr lang="en-US"/>
          </a:p>
        </p:txBody>
      </p:sp>
      <p:sp>
        <p:nvSpPr>
          <p:cNvPr id="43030" name="Cross 26"/>
          <p:cNvSpPr>
            <a:spLocks noChangeArrowheads="1"/>
          </p:cNvSpPr>
          <p:nvPr/>
        </p:nvSpPr>
        <p:spPr bwMode="auto">
          <a:xfrm rot="2468806">
            <a:off x="6962775" y="4748213"/>
            <a:ext cx="449263" cy="430212"/>
          </a:xfrm>
          <a:prstGeom prst="plus">
            <a:avLst>
              <a:gd name="adj" fmla="val 35181"/>
            </a:avLst>
          </a:prstGeom>
          <a:solidFill>
            <a:srgbClr val="3366FF"/>
          </a:solidFill>
          <a:ln w="28575">
            <a:solidFill>
              <a:srgbClr val="3366FF"/>
            </a:solidFill>
            <a:round/>
            <a:headEnd/>
            <a:tailEnd type="triangle" w="med" len="med"/>
          </a:ln>
        </p:spPr>
        <p:txBody>
          <a:bodyPr/>
          <a:lstStyle/>
          <a:p>
            <a:endParaRPr lang="en-US"/>
          </a:p>
        </p:txBody>
      </p:sp>
      <p:cxnSp>
        <p:nvCxnSpPr>
          <p:cNvPr id="30" name="Straight Connector 29"/>
          <p:cNvCxnSpPr>
            <a:cxnSpLocks noChangeShapeType="1"/>
          </p:cNvCxnSpPr>
          <p:nvPr/>
        </p:nvCxnSpPr>
        <p:spPr bwMode="auto">
          <a:xfrm flipV="1">
            <a:off x="2987675" y="2565400"/>
            <a:ext cx="863600" cy="863600"/>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Straight Connector 31"/>
          <p:cNvCxnSpPr>
            <a:cxnSpLocks noChangeShapeType="1"/>
          </p:cNvCxnSpPr>
          <p:nvPr/>
        </p:nvCxnSpPr>
        <p:spPr bwMode="auto">
          <a:xfrm flipV="1">
            <a:off x="2987675" y="3213100"/>
            <a:ext cx="936625" cy="223838"/>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 name="Straight Connector 32"/>
          <p:cNvCxnSpPr>
            <a:cxnSpLocks noChangeShapeType="1"/>
          </p:cNvCxnSpPr>
          <p:nvPr/>
        </p:nvCxnSpPr>
        <p:spPr bwMode="auto">
          <a:xfrm>
            <a:off x="2987675" y="3429000"/>
            <a:ext cx="936625" cy="1512888"/>
          </a:xfrm>
          <a:prstGeom prst="line">
            <a:avLst/>
          </a:prstGeom>
          <a:noFill/>
          <a:ln w="28575">
            <a:solidFill>
              <a:srgbClr val="7F7F7F"/>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TextBox 2"/>
          <p:cNvSpPr txBox="1"/>
          <p:nvPr/>
        </p:nvSpPr>
        <p:spPr>
          <a:xfrm>
            <a:off x="6629400" y="6216134"/>
            <a:ext cx="2347822" cy="369332"/>
          </a:xfrm>
          <a:prstGeom prst="rect">
            <a:avLst/>
          </a:prstGeom>
          <a:noFill/>
        </p:spPr>
        <p:txBody>
          <a:bodyPr wrap="none" rtlCol="0">
            <a:spAutoFit/>
          </a:bodyPr>
          <a:lstStyle/>
          <a:p>
            <a:r>
              <a:rPr lang="en-US" dirty="0" smtClean="0"/>
              <a:t>Jill </a:t>
            </a:r>
            <a:r>
              <a:rPr lang="en-US" dirty="0" err="1" smtClean="0"/>
              <a:t>Johnstone</a:t>
            </a:r>
            <a:r>
              <a:rPr lang="en-US" dirty="0" smtClean="0"/>
              <a:t> BNZ LTER</a:t>
            </a:r>
            <a:endParaRPr lang="en-US" dirty="0"/>
          </a:p>
        </p:txBody>
      </p:sp>
    </p:spTree>
    <p:extLst>
      <p:ext uri="{BB962C8B-B14F-4D97-AF65-F5344CB8AC3E}">
        <p14:creationId xmlns:p14="http://schemas.microsoft.com/office/powerpoint/2010/main" xmlns="" val="25762231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228600"/>
            <a:ext cx="9144000" cy="6309633"/>
          </a:xfrm>
          <a:prstGeom prst="rect">
            <a:avLst/>
          </a:prstGeom>
          <a:noFill/>
          <a:ln w="9525">
            <a:noFill/>
            <a:miter lim="800000"/>
            <a:headEnd/>
            <a:tailEnd/>
          </a:ln>
        </p:spPr>
      </p:pic>
      <p:sp>
        <p:nvSpPr>
          <p:cNvPr id="2" name="TextBox 1"/>
          <p:cNvSpPr txBox="1"/>
          <p:nvPr/>
        </p:nvSpPr>
        <p:spPr>
          <a:xfrm>
            <a:off x="7086600" y="6168901"/>
            <a:ext cx="1377300" cy="369332"/>
          </a:xfrm>
          <a:prstGeom prst="rect">
            <a:avLst/>
          </a:prstGeom>
          <a:noFill/>
        </p:spPr>
        <p:txBody>
          <a:bodyPr wrap="none" rtlCol="0">
            <a:spAutoFit/>
          </a:bodyPr>
          <a:lstStyle/>
          <a:p>
            <a:r>
              <a:rPr lang="en-US" dirty="0" smtClean="0">
                <a:solidFill>
                  <a:schemeClr val="bg1"/>
                </a:solidFill>
              </a:rPr>
              <a:t>Rupp / SNAP</a:t>
            </a:r>
            <a:endParaRPr lang="en-US" dirty="0">
              <a:solidFill>
                <a:schemeClr val="bg1"/>
              </a:solidFill>
            </a:endParaRPr>
          </a:p>
        </p:txBody>
      </p:sp>
    </p:spTree>
    <p:extLst>
      <p:ext uri="{BB962C8B-B14F-4D97-AF65-F5344CB8AC3E}">
        <p14:creationId xmlns:p14="http://schemas.microsoft.com/office/powerpoint/2010/main" xmlns="" val="922708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38200" y="381000"/>
            <a:ext cx="8001000" cy="6184617"/>
          </a:xfrm>
          <a:prstGeom prst="rect">
            <a:avLst/>
          </a:prstGeom>
          <a:noFill/>
          <a:ln w="9525">
            <a:noFill/>
            <a:miter lim="800000"/>
            <a:headEnd/>
            <a:tailEnd/>
          </a:ln>
        </p:spPr>
      </p:pic>
      <p:sp>
        <p:nvSpPr>
          <p:cNvPr id="3" name="TextBox 2"/>
          <p:cNvSpPr txBox="1"/>
          <p:nvPr/>
        </p:nvSpPr>
        <p:spPr>
          <a:xfrm>
            <a:off x="7086600" y="5715000"/>
            <a:ext cx="990600" cy="369332"/>
          </a:xfrm>
          <a:prstGeom prst="rect">
            <a:avLst/>
          </a:prstGeom>
          <a:solidFill>
            <a:schemeClr val="tx1"/>
          </a:solidFill>
        </p:spPr>
        <p:txBody>
          <a:bodyPr wrap="square" rtlCol="0">
            <a:spAutoFit/>
          </a:bodyPr>
          <a:lstStyle/>
          <a:p>
            <a:r>
              <a:rPr lang="en-US" dirty="0" smtClean="0">
                <a:solidFill>
                  <a:schemeClr val="bg1"/>
                </a:solidFill>
              </a:rPr>
              <a:t>2004</a:t>
            </a:r>
            <a:endParaRPr lang="en-US" dirty="0">
              <a:solidFill>
                <a:schemeClr val="bg1"/>
              </a:solidFill>
            </a:endParaRPr>
          </a:p>
        </p:txBody>
      </p:sp>
      <p:sp>
        <p:nvSpPr>
          <p:cNvPr id="4" name="TextBox 3"/>
          <p:cNvSpPr txBox="1"/>
          <p:nvPr/>
        </p:nvSpPr>
        <p:spPr>
          <a:xfrm>
            <a:off x="6934200" y="2971800"/>
            <a:ext cx="990600" cy="369332"/>
          </a:xfrm>
          <a:prstGeom prst="rect">
            <a:avLst/>
          </a:prstGeom>
          <a:solidFill>
            <a:schemeClr val="tx1"/>
          </a:solidFill>
        </p:spPr>
        <p:txBody>
          <a:bodyPr wrap="square" rtlCol="0">
            <a:spAutoFit/>
          </a:bodyPr>
          <a:lstStyle/>
          <a:p>
            <a:r>
              <a:rPr lang="en-US" dirty="0" smtClean="0">
                <a:solidFill>
                  <a:schemeClr val="bg1"/>
                </a:solidFill>
              </a:rPr>
              <a:t>~1954</a:t>
            </a:r>
            <a:endParaRPr lang="en-US" dirty="0">
              <a:solidFill>
                <a:schemeClr val="bg1"/>
              </a:solidFill>
            </a:endParaRPr>
          </a:p>
        </p:txBody>
      </p:sp>
      <p:sp>
        <p:nvSpPr>
          <p:cNvPr id="5" name="TextBox 4"/>
          <p:cNvSpPr txBox="1"/>
          <p:nvPr/>
        </p:nvSpPr>
        <p:spPr>
          <a:xfrm>
            <a:off x="7162800" y="6488668"/>
            <a:ext cx="1524000" cy="369332"/>
          </a:xfrm>
          <a:prstGeom prst="rect">
            <a:avLst/>
          </a:prstGeom>
          <a:noFill/>
        </p:spPr>
        <p:txBody>
          <a:bodyPr wrap="square" rtlCol="0">
            <a:spAutoFit/>
          </a:bodyPr>
          <a:lstStyle/>
          <a:p>
            <a:r>
              <a:rPr lang="en-US" dirty="0" smtClean="0"/>
              <a:t>K. Tape</a:t>
            </a:r>
            <a:endParaRPr lang="en-US" dirty="0"/>
          </a:p>
        </p:txBody>
      </p:sp>
      <p:sp>
        <p:nvSpPr>
          <p:cNvPr id="6" name="TextBox 5"/>
          <p:cNvSpPr txBox="1"/>
          <p:nvPr/>
        </p:nvSpPr>
        <p:spPr>
          <a:xfrm>
            <a:off x="1295400" y="152400"/>
            <a:ext cx="3518592" cy="461665"/>
          </a:xfrm>
          <a:prstGeom prst="rect">
            <a:avLst/>
          </a:prstGeom>
          <a:noFill/>
        </p:spPr>
        <p:txBody>
          <a:bodyPr wrap="none" rtlCol="0">
            <a:spAutoFit/>
          </a:bodyPr>
          <a:lstStyle/>
          <a:p>
            <a:r>
              <a:rPr lang="en-US" sz="2400" dirty="0" err="1" smtClean="0"/>
              <a:t>Shrubification</a:t>
            </a:r>
            <a:r>
              <a:rPr lang="en-US" sz="2400" dirty="0" smtClean="0"/>
              <a:t> of the Arctic</a:t>
            </a:r>
            <a:endParaRPr lang="en-US" sz="2400" dirty="0"/>
          </a:p>
        </p:txBody>
      </p:sp>
    </p:spTree>
    <p:extLst>
      <p:ext uri="{BB962C8B-B14F-4D97-AF65-F5344CB8AC3E}">
        <p14:creationId xmlns:p14="http://schemas.microsoft.com/office/powerpoint/2010/main" xmlns="" val="4158070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SC_0395"/>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19000"/>
                    </a14:imgEffect>
                    <a14:imgEffect>
                      <a14:brightnessContrast bright="-31000" contrast="-27000"/>
                    </a14:imgEffect>
                  </a14:imgLayer>
                </a14:imgProps>
              </a:ext>
              <a:ext uri="{28A0092B-C50C-407E-A947-70E740481C1C}">
                <a14:useLocalDpi xmlns:a14="http://schemas.microsoft.com/office/drawing/2010/main" xmlns="" val="0"/>
              </a:ext>
            </a:extLst>
          </a:blip>
          <a:srcRect/>
          <a:stretch>
            <a:fillRect/>
          </a:stretch>
        </p:blipFill>
        <p:spPr bwMode="auto">
          <a:xfrm>
            <a:off x="23812" y="-19050"/>
            <a:ext cx="9167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458200" cy="1143000"/>
          </a:xfrm>
        </p:spPr>
        <p:txBody>
          <a:bodyPr>
            <a:noAutofit/>
          </a:bodyPr>
          <a:lstStyle/>
          <a:p>
            <a:r>
              <a:rPr lang="en-US" sz="3600" dirty="0" smtClean="0"/>
              <a:t>Inclusion of LK in LTER.… </a:t>
            </a:r>
            <a:endParaRPr lang="en-US" sz="3600" dirty="0"/>
          </a:p>
        </p:txBody>
      </p:sp>
      <p:sp>
        <p:nvSpPr>
          <p:cNvPr id="3" name="Content Placeholder 2"/>
          <p:cNvSpPr>
            <a:spLocks noGrp="1"/>
          </p:cNvSpPr>
          <p:nvPr>
            <p:ph idx="1"/>
          </p:nvPr>
        </p:nvSpPr>
        <p:spPr>
          <a:xfrm>
            <a:off x="457200" y="1874837"/>
            <a:ext cx="8229600" cy="4525963"/>
          </a:xfrm>
        </p:spPr>
        <p:txBody>
          <a:bodyPr>
            <a:noAutofit/>
          </a:bodyPr>
          <a:lstStyle/>
          <a:p>
            <a:pPr marL="0" indent="0">
              <a:buNone/>
            </a:pPr>
            <a:r>
              <a:rPr lang="en-US" sz="2400" b="1" dirty="0" smtClean="0"/>
              <a:t>Contributes </a:t>
            </a:r>
            <a:r>
              <a:rPr lang="en-US" sz="2400" b="1" dirty="0"/>
              <a:t>to resilience of </a:t>
            </a:r>
            <a:r>
              <a:rPr lang="en-US" sz="2400" b="1" dirty="0" smtClean="0"/>
              <a:t>an SES by</a:t>
            </a:r>
          </a:p>
          <a:p>
            <a:r>
              <a:rPr lang="en-US" sz="2400" b="1" dirty="0"/>
              <a:t>helping to implement and add </a:t>
            </a:r>
            <a:r>
              <a:rPr lang="en-US" sz="2400" b="1" dirty="0" smtClean="0"/>
              <a:t>an epistemological and methodological </a:t>
            </a:r>
            <a:r>
              <a:rPr lang="en-US" sz="2400" b="1" dirty="0"/>
              <a:t>dimension to </a:t>
            </a:r>
            <a:r>
              <a:rPr lang="en-US" sz="2400" b="1" dirty="0" smtClean="0"/>
              <a:t>LTER’s ISSE</a:t>
            </a:r>
            <a:r>
              <a:rPr lang="en-US" sz="2400" b="1" dirty="0"/>
              <a:t>/ Pulse - Press Framework </a:t>
            </a:r>
          </a:p>
          <a:p>
            <a:r>
              <a:rPr lang="en-US" sz="2400" b="1" dirty="0" smtClean="0"/>
              <a:t>improving understanding of social-ecological dynamics</a:t>
            </a:r>
          </a:p>
          <a:p>
            <a:r>
              <a:rPr lang="en-US" sz="2400" b="1" dirty="0" smtClean="0"/>
              <a:t>linking science with policy</a:t>
            </a:r>
          </a:p>
          <a:p>
            <a:r>
              <a:rPr lang="en-US" sz="2400" b="1" dirty="0" smtClean="0"/>
              <a:t>redefining “Outreach” to be more meaningful to citizens</a:t>
            </a:r>
          </a:p>
          <a:p>
            <a:r>
              <a:rPr lang="en-US" sz="2400" b="1" dirty="0" smtClean="0"/>
              <a:t>has inherent and irreconcilable challenges.</a:t>
            </a:r>
          </a:p>
          <a:p>
            <a:r>
              <a:rPr lang="en-US" sz="2400" b="1" dirty="0" smtClean="0"/>
              <a:t>comes with limitations related to resource deficiencies (time, people, money)</a:t>
            </a:r>
          </a:p>
        </p:txBody>
      </p:sp>
    </p:spTree>
    <p:extLst>
      <p:ext uri="{BB962C8B-B14F-4D97-AF65-F5344CB8AC3E}">
        <p14:creationId xmlns:p14="http://schemas.microsoft.com/office/powerpoint/2010/main" xmlns="" val="301280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6"/>
          <p:cNvSpPr txBox="1">
            <a:spLocks noChangeArrowheads="1"/>
          </p:cNvSpPr>
          <p:nvPr/>
        </p:nvSpPr>
        <p:spPr bwMode="auto">
          <a:xfrm>
            <a:off x="6400800" y="3886200"/>
            <a:ext cx="1949450" cy="396875"/>
          </a:xfrm>
          <a:prstGeom prst="rect">
            <a:avLst/>
          </a:prstGeom>
          <a:noFill/>
          <a:ln w="9525">
            <a:noFill/>
            <a:miter lim="800000"/>
            <a:headEnd/>
            <a:tailEnd/>
          </a:ln>
        </p:spPr>
        <p:txBody>
          <a:bodyPr wrap="none">
            <a:spAutoFit/>
          </a:bodyPr>
          <a:lstStyle/>
          <a:p>
            <a:pPr eaLnBrk="0" hangingPunct="0"/>
            <a:r>
              <a:rPr lang="en-US" sz="2000" dirty="0" err="1">
                <a:ea typeface="ＭＳ Ｐゴシック" pitchFamily="20" charset="-128"/>
              </a:rPr>
              <a:t>Shishmaref</a:t>
            </a:r>
            <a:r>
              <a:rPr lang="en-US" sz="2000" dirty="0">
                <a:ea typeface="ＭＳ Ｐゴシック" pitchFamily="20" charset="-128"/>
              </a:rPr>
              <a:t>, AK</a:t>
            </a:r>
          </a:p>
        </p:txBody>
      </p:sp>
      <p:sp>
        <p:nvSpPr>
          <p:cNvPr id="14343" name="Text Box 9"/>
          <p:cNvSpPr txBox="1">
            <a:spLocks noChangeArrowheads="1"/>
          </p:cNvSpPr>
          <p:nvPr/>
        </p:nvSpPr>
        <p:spPr bwMode="auto">
          <a:xfrm>
            <a:off x="6856413" y="4724400"/>
            <a:ext cx="1830387" cy="1600200"/>
          </a:xfrm>
          <a:prstGeom prst="rect">
            <a:avLst/>
          </a:prstGeom>
          <a:solidFill>
            <a:srgbClr val="FFFFFF"/>
          </a:solidFill>
          <a:ln w="9525">
            <a:solidFill>
              <a:schemeClr val="tx1"/>
            </a:solidFill>
            <a:miter lim="800000"/>
            <a:headEnd/>
            <a:tailEnd/>
          </a:ln>
        </p:spPr>
        <p:txBody>
          <a:bodyPr anchor="ctr" anchorCtr="1"/>
          <a:lstStyle/>
          <a:p>
            <a:pPr algn="ctr" eaLnBrk="0" hangingPunct="0"/>
            <a:r>
              <a:rPr lang="en-US" sz="2400">
                <a:solidFill>
                  <a:schemeClr val="bg1"/>
                </a:solidFill>
                <a:ea typeface="ＭＳ Ｐゴシック" pitchFamily="20" charset="-128"/>
              </a:rPr>
              <a:t>Increased </a:t>
            </a:r>
          </a:p>
          <a:p>
            <a:pPr algn="ctr" eaLnBrk="0" hangingPunct="0"/>
            <a:r>
              <a:rPr lang="en-US" sz="2400">
                <a:solidFill>
                  <a:schemeClr val="bg1"/>
                </a:solidFill>
                <a:ea typeface="ＭＳ Ｐゴシック" pitchFamily="20" charset="-128"/>
              </a:rPr>
              <a:t>coastal</a:t>
            </a:r>
          </a:p>
          <a:p>
            <a:pPr algn="ctr" eaLnBrk="0" hangingPunct="0"/>
            <a:r>
              <a:rPr lang="en-US" sz="2400">
                <a:solidFill>
                  <a:schemeClr val="bg1"/>
                </a:solidFill>
                <a:ea typeface="ＭＳ Ｐゴシック" pitchFamily="20" charset="-128"/>
              </a:rPr>
              <a:t>erosion</a:t>
            </a:r>
          </a:p>
        </p:txBody>
      </p:sp>
      <p:sp>
        <p:nvSpPr>
          <p:cNvPr id="14344" name="Text Box 10"/>
          <p:cNvSpPr txBox="1">
            <a:spLocks noChangeArrowheads="1"/>
          </p:cNvSpPr>
          <p:nvPr/>
        </p:nvSpPr>
        <p:spPr bwMode="auto">
          <a:xfrm>
            <a:off x="3505200" y="4724400"/>
            <a:ext cx="2590800" cy="831850"/>
          </a:xfrm>
          <a:prstGeom prst="rect">
            <a:avLst/>
          </a:prstGeom>
          <a:solidFill>
            <a:srgbClr val="FFFFFF"/>
          </a:solidFill>
          <a:ln w="9525">
            <a:solidFill>
              <a:schemeClr val="tx1"/>
            </a:solidFill>
            <a:miter lim="800000"/>
            <a:headEnd/>
            <a:tailEnd/>
          </a:ln>
        </p:spPr>
        <p:txBody>
          <a:bodyPr>
            <a:spAutoFit/>
          </a:bodyPr>
          <a:lstStyle/>
          <a:p>
            <a:pPr algn="ctr" eaLnBrk="0" hangingPunct="0"/>
            <a:r>
              <a:rPr lang="en-US" sz="2400">
                <a:solidFill>
                  <a:schemeClr val="bg1"/>
                </a:solidFill>
                <a:ea typeface="ＭＳ Ｐゴシック" pitchFamily="20" charset="-128"/>
              </a:rPr>
              <a:t>Stronger wind</a:t>
            </a:r>
          </a:p>
          <a:p>
            <a:pPr algn="ctr" eaLnBrk="0" hangingPunct="0"/>
            <a:r>
              <a:rPr lang="en-US" sz="2400">
                <a:solidFill>
                  <a:schemeClr val="bg1"/>
                </a:solidFill>
                <a:ea typeface="ＭＳ Ｐゴシック" pitchFamily="20" charset="-128"/>
              </a:rPr>
              <a:t>generated waves</a:t>
            </a:r>
          </a:p>
        </p:txBody>
      </p:sp>
      <p:sp>
        <p:nvSpPr>
          <p:cNvPr id="14345" name="Line 11"/>
          <p:cNvSpPr>
            <a:spLocks noChangeShapeType="1"/>
          </p:cNvSpPr>
          <p:nvPr/>
        </p:nvSpPr>
        <p:spPr bwMode="auto">
          <a:xfrm flipV="1">
            <a:off x="2286000" y="5105400"/>
            <a:ext cx="1219200" cy="0"/>
          </a:xfrm>
          <a:prstGeom prst="line">
            <a:avLst/>
          </a:prstGeom>
          <a:noFill/>
          <a:ln w="25400">
            <a:solidFill>
              <a:schemeClr val="tx1"/>
            </a:solidFill>
            <a:round/>
            <a:headEnd/>
            <a:tailEnd type="arrow" w="lg" len="lg"/>
          </a:ln>
        </p:spPr>
        <p:txBody>
          <a:bodyPr/>
          <a:lstStyle/>
          <a:p>
            <a:endParaRPr lang="en-US"/>
          </a:p>
        </p:txBody>
      </p:sp>
      <p:sp>
        <p:nvSpPr>
          <p:cNvPr id="14346" name="Text Box 12"/>
          <p:cNvSpPr txBox="1">
            <a:spLocks noChangeArrowheads="1"/>
          </p:cNvSpPr>
          <p:nvPr/>
        </p:nvSpPr>
        <p:spPr bwMode="auto">
          <a:xfrm>
            <a:off x="457200" y="5791200"/>
            <a:ext cx="2887663" cy="466725"/>
          </a:xfrm>
          <a:prstGeom prst="rect">
            <a:avLst/>
          </a:prstGeom>
          <a:solidFill>
            <a:srgbClr val="FFFFFF"/>
          </a:solidFill>
          <a:ln w="9525">
            <a:solidFill>
              <a:schemeClr val="tx1"/>
            </a:solidFill>
            <a:miter lim="800000"/>
            <a:headEnd/>
            <a:tailEnd/>
          </a:ln>
        </p:spPr>
        <p:txBody>
          <a:bodyPr wrap="none">
            <a:spAutoFit/>
          </a:bodyPr>
          <a:lstStyle/>
          <a:p>
            <a:pPr algn="ctr" eaLnBrk="0" hangingPunct="0"/>
            <a:r>
              <a:rPr lang="en-US" sz="2400" dirty="0">
                <a:solidFill>
                  <a:srgbClr val="FF0000"/>
                </a:solidFill>
                <a:ea typeface="ＭＳ Ｐゴシック" pitchFamily="20" charset="-128"/>
              </a:rPr>
              <a:t>Thawing permafrost</a:t>
            </a:r>
          </a:p>
        </p:txBody>
      </p:sp>
      <p:sp>
        <p:nvSpPr>
          <p:cNvPr id="14347" name="Line 13"/>
          <p:cNvSpPr>
            <a:spLocks noChangeShapeType="1"/>
          </p:cNvSpPr>
          <p:nvPr/>
        </p:nvSpPr>
        <p:spPr bwMode="auto">
          <a:xfrm flipV="1">
            <a:off x="3352800" y="6019800"/>
            <a:ext cx="3503613" cy="0"/>
          </a:xfrm>
          <a:prstGeom prst="line">
            <a:avLst/>
          </a:prstGeom>
          <a:noFill/>
          <a:ln w="25400">
            <a:solidFill>
              <a:schemeClr val="tx1"/>
            </a:solidFill>
            <a:round/>
            <a:headEnd/>
            <a:tailEnd type="arrow" w="lg" len="lg"/>
          </a:ln>
        </p:spPr>
        <p:txBody>
          <a:bodyPr/>
          <a:lstStyle/>
          <a:p>
            <a:endParaRPr lang="en-US"/>
          </a:p>
        </p:txBody>
      </p:sp>
      <p:sp>
        <p:nvSpPr>
          <p:cNvPr id="14348" name="Line 14"/>
          <p:cNvSpPr>
            <a:spLocks noChangeShapeType="1"/>
          </p:cNvSpPr>
          <p:nvPr/>
        </p:nvSpPr>
        <p:spPr bwMode="auto">
          <a:xfrm flipV="1">
            <a:off x="6096000" y="5105400"/>
            <a:ext cx="762000" cy="0"/>
          </a:xfrm>
          <a:prstGeom prst="line">
            <a:avLst/>
          </a:prstGeom>
          <a:noFill/>
          <a:ln w="25400">
            <a:solidFill>
              <a:schemeClr val="tx1"/>
            </a:solidFill>
            <a:round/>
            <a:headEnd/>
            <a:tailEnd type="arrow" w="lg" len="lg"/>
          </a:ln>
        </p:spPr>
        <p:txBody>
          <a:bodyPr/>
          <a:lstStyle/>
          <a:p>
            <a:endParaRPr lang="en-US"/>
          </a:p>
        </p:txBody>
      </p:sp>
      <p:sp>
        <p:nvSpPr>
          <p:cNvPr id="14349" name="Text Box 15"/>
          <p:cNvSpPr txBox="1">
            <a:spLocks noChangeArrowheads="1"/>
          </p:cNvSpPr>
          <p:nvPr/>
        </p:nvSpPr>
        <p:spPr bwMode="auto">
          <a:xfrm>
            <a:off x="457200" y="4724400"/>
            <a:ext cx="1854200" cy="831850"/>
          </a:xfrm>
          <a:prstGeom prst="rect">
            <a:avLst/>
          </a:prstGeom>
          <a:solidFill>
            <a:srgbClr val="FFFFFF"/>
          </a:solidFill>
          <a:ln w="9525">
            <a:solidFill>
              <a:schemeClr val="tx1"/>
            </a:solidFill>
            <a:miter lim="800000"/>
            <a:headEnd/>
            <a:tailEnd/>
          </a:ln>
        </p:spPr>
        <p:txBody>
          <a:bodyPr>
            <a:spAutoFit/>
          </a:bodyPr>
          <a:lstStyle/>
          <a:p>
            <a:pPr algn="ctr" eaLnBrk="0" hangingPunct="0"/>
            <a:r>
              <a:rPr lang="en-US" sz="2400" dirty="0">
                <a:solidFill>
                  <a:schemeClr val="bg1"/>
                </a:solidFill>
                <a:ea typeface="ＭＳ Ｐゴシック" pitchFamily="20" charset="-128"/>
              </a:rPr>
              <a:t>Increasing</a:t>
            </a:r>
          </a:p>
          <a:p>
            <a:pPr algn="ctr" eaLnBrk="0" hangingPunct="0"/>
            <a:r>
              <a:rPr lang="en-US" sz="2400" dirty="0">
                <a:solidFill>
                  <a:schemeClr val="bg1"/>
                </a:solidFill>
                <a:ea typeface="ＭＳ Ｐゴシック" pitchFamily="20" charset="-128"/>
              </a:rPr>
              <a:t>open water</a:t>
            </a:r>
          </a:p>
        </p:txBody>
      </p:sp>
      <p:sp>
        <p:nvSpPr>
          <p:cNvPr id="14350" name="Rectangle 16"/>
          <p:cNvSpPr>
            <a:spLocks noChangeArrowheads="1"/>
          </p:cNvSpPr>
          <p:nvPr/>
        </p:nvSpPr>
        <p:spPr bwMode="auto">
          <a:xfrm>
            <a:off x="0" y="152400"/>
            <a:ext cx="9144000" cy="685800"/>
          </a:xfrm>
          <a:prstGeom prst="rect">
            <a:avLst/>
          </a:prstGeom>
          <a:noFill/>
          <a:ln w="9525">
            <a:noFill/>
            <a:miter lim="800000"/>
            <a:headEnd/>
            <a:tailEnd/>
          </a:ln>
        </p:spPr>
        <p:txBody>
          <a:bodyPr wrap="none" anchor="ctr"/>
          <a:lstStyle/>
          <a:p>
            <a:pPr algn="ctr" eaLnBrk="0" hangingPunct="0"/>
            <a:r>
              <a:rPr lang="en-US" sz="4000" dirty="0" smtClean="0">
                <a:ea typeface="ＭＳ Ｐゴシック" pitchFamily="20" charset="-128"/>
              </a:rPr>
              <a:t>“Forced Migration” </a:t>
            </a:r>
            <a:endParaRPr lang="en-US" sz="4000" dirty="0">
              <a:ea typeface="ＭＳ Ｐゴシック" pitchFamily="20" charset="-128"/>
            </a:endParaRPr>
          </a:p>
        </p:txBody>
      </p:sp>
      <p:sp>
        <p:nvSpPr>
          <p:cNvPr id="14352" name="Rectangle 17"/>
          <p:cNvSpPr>
            <a:spLocks noChangeArrowheads="1"/>
          </p:cNvSpPr>
          <p:nvPr/>
        </p:nvSpPr>
        <p:spPr bwMode="auto">
          <a:xfrm>
            <a:off x="5334000" y="6396038"/>
            <a:ext cx="1633538" cy="369887"/>
          </a:xfrm>
          <a:prstGeom prst="rect">
            <a:avLst/>
          </a:prstGeom>
          <a:noFill/>
          <a:ln w="9525">
            <a:noFill/>
            <a:miter lim="800000"/>
            <a:headEnd/>
            <a:tailEnd/>
          </a:ln>
        </p:spPr>
        <p:txBody>
          <a:bodyPr wrap="none">
            <a:spAutoFit/>
          </a:bodyPr>
          <a:lstStyle/>
          <a:p>
            <a:r>
              <a:rPr lang="en-US" sz="1400"/>
              <a:t>(</a:t>
            </a:r>
            <a:r>
              <a:rPr lang="en-US"/>
              <a:t>Chris Petrich</a:t>
            </a:r>
            <a:r>
              <a:rPr lang="en-US" sz="1400"/>
              <a:t>)</a:t>
            </a:r>
          </a:p>
        </p:txBody>
      </p:sp>
      <p:grpSp>
        <p:nvGrpSpPr>
          <p:cNvPr id="2" name="Group 16"/>
          <p:cNvGrpSpPr/>
          <p:nvPr/>
        </p:nvGrpSpPr>
        <p:grpSpPr>
          <a:xfrm>
            <a:off x="4343400" y="990600"/>
            <a:ext cx="3848100" cy="2785291"/>
            <a:chOff x="4762500" y="3767908"/>
            <a:chExt cx="3848100" cy="2785291"/>
          </a:xfrm>
        </p:grpSpPr>
        <p:pic>
          <p:nvPicPr>
            <p:cNvPr id="18" name="Picture 4" descr="storm 5"/>
            <p:cNvPicPr>
              <a:picLocks noChangeAspect="1" noChangeArrowheads="1"/>
            </p:cNvPicPr>
            <p:nvPr/>
          </p:nvPicPr>
          <p:blipFill>
            <a:blip r:embed="rId2" cstate="print"/>
            <a:srcRect/>
            <a:stretch>
              <a:fillRect/>
            </a:stretch>
          </p:blipFill>
          <p:spPr bwMode="auto">
            <a:xfrm>
              <a:off x="4762500" y="3767908"/>
              <a:ext cx="3848100" cy="2785291"/>
            </a:xfrm>
            <a:prstGeom prst="rect">
              <a:avLst/>
            </a:prstGeom>
            <a:noFill/>
            <a:ln w="57150">
              <a:solidFill>
                <a:srgbClr val="1C1C1C"/>
              </a:solidFill>
              <a:miter lim="800000"/>
              <a:headEnd/>
              <a:tailEnd/>
            </a:ln>
          </p:spPr>
        </p:pic>
        <p:sp>
          <p:nvSpPr>
            <p:cNvPr id="19" name="Text Box 6"/>
            <p:cNvSpPr txBox="1">
              <a:spLocks noChangeArrowheads="1"/>
            </p:cNvSpPr>
            <p:nvPr/>
          </p:nvSpPr>
          <p:spPr bwMode="auto">
            <a:xfrm>
              <a:off x="7935913" y="6120063"/>
              <a:ext cx="652039" cy="400110"/>
            </a:xfrm>
            <a:prstGeom prst="rect">
              <a:avLst/>
            </a:prstGeom>
            <a:noFill/>
            <a:ln w="57150">
              <a:noFill/>
              <a:miter lim="800000"/>
              <a:headEnd/>
              <a:tailEnd/>
            </a:ln>
            <a:effectLst/>
          </p:spPr>
          <p:txBody>
            <a:bodyPr wrap="square">
              <a:spAutoFit/>
            </a:bodyPr>
            <a:lstStyle/>
            <a:p>
              <a:r>
                <a:rPr lang="en-US" sz="2000">
                  <a:solidFill>
                    <a:schemeClr val="bg1"/>
                  </a:solidFill>
                </a:rPr>
                <a:t>2:32</a:t>
              </a:r>
            </a:p>
          </p:txBody>
        </p:sp>
      </p:grpSp>
      <p:grpSp>
        <p:nvGrpSpPr>
          <p:cNvPr id="3" name="Group 19"/>
          <p:cNvGrpSpPr/>
          <p:nvPr/>
        </p:nvGrpSpPr>
        <p:grpSpPr>
          <a:xfrm>
            <a:off x="304800" y="990600"/>
            <a:ext cx="3899520" cy="2785291"/>
            <a:chOff x="457200" y="3386908"/>
            <a:chExt cx="3899520" cy="2785291"/>
          </a:xfrm>
        </p:grpSpPr>
        <p:pic>
          <p:nvPicPr>
            <p:cNvPr id="21" name="Picture 5" descr="storm 9"/>
            <p:cNvPicPr>
              <a:picLocks noChangeAspect="1" noChangeArrowheads="1"/>
            </p:cNvPicPr>
            <p:nvPr/>
          </p:nvPicPr>
          <p:blipFill>
            <a:blip r:embed="rId3" cstate="print"/>
            <a:srcRect/>
            <a:stretch>
              <a:fillRect/>
            </a:stretch>
          </p:blipFill>
          <p:spPr bwMode="auto">
            <a:xfrm>
              <a:off x="457200" y="3386908"/>
              <a:ext cx="3848100" cy="2785291"/>
            </a:xfrm>
            <a:prstGeom prst="rect">
              <a:avLst/>
            </a:prstGeom>
            <a:noFill/>
            <a:ln w="57150">
              <a:solidFill>
                <a:srgbClr val="1C1C1C"/>
              </a:solidFill>
              <a:miter lim="800000"/>
              <a:headEnd/>
              <a:tailEnd/>
            </a:ln>
          </p:spPr>
        </p:pic>
        <p:sp>
          <p:nvSpPr>
            <p:cNvPr id="22" name="Text Box 7"/>
            <p:cNvSpPr txBox="1">
              <a:spLocks noChangeArrowheads="1"/>
            </p:cNvSpPr>
            <p:nvPr/>
          </p:nvSpPr>
          <p:spPr bwMode="auto">
            <a:xfrm>
              <a:off x="3530600" y="5759701"/>
              <a:ext cx="826120" cy="400110"/>
            </a:xfrm>
            <a:prstGeom prst="rect">
              <a:avLst/>
            </a:prstGeom>
            <a:noFill/>
            <a:ln w="57150">
              <a:noFill/>
              <a:miter lim="800000"/>
              <a:headEnd/>
              <a:tailEnd/>
            </a:ln>
            <a:effectLst/>
          </p:spPr>
          <p:txBody>
            <a:bodyPr wrap="square">
              <a:spAutoFit/>
            </a:bodyPr>
            <a:lstStyle/>
            <a:p>
              <a:r>
                <a:rPr lang="en-US" sz="2000">
                  <a:solidFill>
                    <a:schemeClr val="bg1"/>
                  </a:solidFill>
                </a:rPr>
                <a:t>12:37</a:t>
              </a:r>
              <a:endParaRPr lang="en-US" sz="2000"/>
            </a:p>
          </p:txBody>
        </p:sp>
      </p:grpSp>
      <p:sp>
        <p:nvSpPr>
          <p:cNvPr id="23" name="Text Box 8"/>
          <p:cNvSpPr txBox="1">
            <a:spLocks noChangeArrowheads="1"/>
          </p:cNvSpPr>
          <p:nvPr/>
        </p:nvSpPr>
        <p:spPr bwMode="auto">
          <a:xfrm>
            <a:off x="1143000" y="3962400"/>
            <a:ext cx="8610600" cy="369332"/>
          </a:xfrm>
          <a:prstGeom prst="rect">
            <a:avLst/>
          </a:prstGeom>
          <a:noFill/>
          <a:ln w="9525">
            <a:noFill/>
            <a:miter lim="800000"/>
            <a:headEnd/>
            <a:tailEnd/>
          </a:ln>
          <a:effectLst/>
        </p:spPr>
        <p:txBody>
          <a:bodyPr>
            <a:spAutoFit/>
          </a:bodyPr>
          <a:lstStyle/>
          <a:p>
            <a:r>
              <a:rPr lang="en-US" sz="1600" dirty="0" smtClean="0">
                <a:solidFill>
                  <a:schemeClr val="tx2"/>
                </a:solidFill>
              </a:rPr>
              <a:t>Photos: T. </a:t>
            </a:r>
            <a:r>
              <a:rPr lang="en-US" sz="1600" dirty="0" err="1" smtClean="0">
                <a:solidFill>
                  <a:schemeClr val="tx2"/>
                </a:solidFill>
              </a:rPr>
              <a:t>Weyiouanna</a:t>
            </a:r>
            <a:r>
              <a:rPr lang="en-US" sz="1600" dirty="0" smtClean="0">
                <a:solidFill>
                  <a:schemeClr val="tx2"/>
                </a:solidFill>
              </a:rPr>
              <a:t>   </a:t>
            </a:r>
            <a:r>
              <a:rPr lang="en-US" sz="1400" dirty="0" smtClean="0">
                <a:effectLst>
                  <a:outerShdw blurRad="38100" dist="38100" dir="2700000" algn="tl">
                    <a:srgbClr val="C0C0C0"/>
                  </a:outerShdw>
                </a:effectLst>
                <a:hlinkClick r:id="rId4"/>
              </a:rPr>
              <a:t>http</a:t>
            </a:r>
            <a:r>
              <a:rPr lang="en-US" sz="1400" dirty="0">
                <a:effectLst>
                  <a:outerShdw blurRad="38100" dist="38100" dir="2700000" algn="tl">
                    <a:srgbClr val="C0C0C0"/>
                  </a:outerShdw>
                </a:effectLst>
                <a:hlinkClick r:id="rId4"/>
              </a:rPr>
              <a:t>://www.shishmarefrelocation.com/</a:t>
            </a:r>
            <a:r>
              <a:rPr lang="en-US" dirty="0">
                <a:effectLst>
                  <a:outerShdw blurRad="38100" dist="38100" dir="2700000" algn="tl">
                    <a:srgbClr val="C0C0C0"/>
                  </a:outerShdw>
                </a:effectLst>
              </a:rPr>
              <a:t> </a:t>
            </a:r>
            <a:endParaRPr lang="en-US" sz="1600" dirty="0">
              <a:solidFill>
                <a:schemeClr val="tx2"/>
              </a:solidFill>
              <a:effectLst>
                <a:outerShdw blurRad="38100" dist="38100" dir="2700000" algn="tl">
                  <a:srgbClr val="C0C0C0"/>
                </a:outerShdw>
              </a:effectLst>
            </a:endParaRPr>
          </a:p>
        </p:txBody>
      </p:sp>
      <p:sp>
        <p:nvSpPr>
          <p:cNvPr id="24" name="Slide Number Placeholder 23"/>
          <p:cNvSpPr>
            <a:spLocks noGrp="1"/>
          </p:cNvSpPr>
          <p:nvPr>
            <p:ph type="sldNum" sz="quarter" idx="12"/>
          </p:nvPr>
        </p:nvSpPr>
        <p:spPr/>
        <p:txBody>
          <a:bodyPr/>
          <a:lstStyle/>
          <a:p>
            <a:fld id="{F3620271-8947-4FB3-B7A4-85FB6F26766E}" type="slidenum">
              <a:rPr lang="en-US" smtClean="0"/>
              <a:pPr/>
              <a:t>30</a:t>
            </a:fld>
            <a:endParaRPr lang="en-US"/>
          </a:p>
        </p:txBody>
      </p:sp>
    </p:spTree>
    <p:extLst>
      <p:ext uri="{BB962C8B-B14F-4D97-AF65-F5344CB8AC3E}">
        <p14:creationId xmlns:p14="http://schemas.microsoft.com/office/powerpoint/2010/main" xmlns="" val="4268152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751" t="9365" r="24107" b="8889"/>
          <a:stretch/>
        </p:blipFill>
        <p:spPr bwMode="auto">
          <a:xfrm>
            <a:off x="609600" y="333375"/>
            <a:ext cx="6324600" cy="6318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7727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33800" y="0"/>
            <a:ext cx="8229600" cy="1143000"/>
          </a:xfrm>
        </p:spPr>
        <p:txBody>
          <a:bodyPr>
            <a:normAutofit/>
          </a:bodyPr>
          <a:lstStyle/>
          <a:p>
            <a:pPr algn="l"/>
            <a:r>
              <a:rPr lang="en-US" sz="3600" dirty="0" smtClean="0"/>
              <a:t>Fuel costs</a:t>
            </a:r>
            <a:endParaRPr lang="en-US" sz="3600" dirty="0"/>
          </a:p>
        </p:txBody>
      </p:sp>
      <p:graphicFrame>
        <p:nvGraphicFramePr>
          <p:cNvPr id="3" name="Table 2"/>
          <p:cNvGraphicFramePr>
            <a:graphicFrameLocks noGrp="1"/>
          </p:cNvGraphicFramePr>
          <p:nvPr>
            <p:extLst>
              <p:ext uri="{D42A27DB-BD31-4B8C-83A1-F6EECF244321}">
                <p14:modId xmlns:p14="http://schemas.microsoft.com/office/powerpoint/2010/main" xmlns="" val="2125650003"/>
              </p:ext>
            </p:extLst>
          </p:nvPr>
        </p:nvGraphicFramePr>
        <p:xfrm>
          <a:off x="3352798" y="2819400"/>
          <a:ext cx="5486401" cy="2693146"/>
        </p:xfrm>
        <a:graphic>
          <a:graphicData uri="http://schemas.openxmlformats.org/drawingml/2006/table">
            <a:tbl>
              <a:tblPr/>
              <a:tblGrid>
                <a:gridCol w="1752602"/>
                <a:gridCol w="1752600"/>
                <a:gridCol w="1981199"/>
              </a:tblGrid>
              <a:tr h="656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tx1"/>
                        </a:solidFill>
                        <a:effectLst/>
                        <a:latin typeface="+mj-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2400" b="1" i="0" u="none" strike="noStrike" cap="none" normalizeH="0" baseline="0" dirty="0" smtClean="0">
                          <a:ln>
                            <a:noFill/>
                          </a:ln>
                          <a:solidFill>
                            <a:srgbClr val="0070C0"/>
                          </a:solidFill>
                          <a:effectLst/>
                          <a:latin typeface="+mj-lt"/>
                          <a:cs typeface="Arial" charset="0"/>
                        </a:rPr>
                        <a:t>Kaktovik</a:t>
                      </a:r>
                      <a:endParaRPr lang="en-US" sz="2400" b="1" kern="1200" dirty="0" smtClean="0">
                        <a:solidFill>
                          <a:srgbClr val="0070C0"/>
                        </a:solidFill>
                        <a:latin typeface="+mj-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400" b="1" kern="1200" dirty="0" smtClean="0">
                          <a:solidFill>
                            <a:srgbClr val="FF0000"/>
                          </a:solidFill>
                          <a:latin typeface="+mj-lt"/>
                          <a:ea typeface="+mn-ea"/>
                          <a:cs typeface="+mn-cs"/>
                        </a:rPr>
                        <a:t>Venetie</a:t>
                      </a:r>
                      <a:endParaRPr kumimoji="0" lang="en-US" sz="2400" b="1" i="0" u="none" strike="noStrike" cap="none" normalizeH="0" baseline="0" dirty="0" smtClean="0">
                        <a:ln>
                          <a:noFill/>
                        </a:ln>
                        <a:solidFill>
                          <a:srgbClr val="FF0000"/>
                        </a:solidFill>
                        <a:effectLst/>
                        <a:latin typeface="+mj-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869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tx1"/>
                          </a:solidFill>
                          <a:effectLst/>
                          <a:latin typeface="+mj-lt"/>
                        </a:rPr>
                        <a:t>Fuel spike in 2007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mj-lt"/>
                        </a:rPr>
                        <a:t>300% </a:t>
                      </a:r>
                      <a:endParaRPr kumimoji="0" lang="en-US" sz="2400" b="1" i="0" u="none" strike="noStrike" cap="none" normalizeH="0" baseline="0" dirty="0" smtClean="0">
                        <a:ln>
                          <a:noFill/>
                        </a:ln>
                        <a:solidFill>
                          <a:schemeClr val="tx1"/>
                        </a:solidFill>
                        <a:effectLst/>
                        <a:latin typeface="+mj-lt"/>
                        <a:cs typeface="Arial" charset="0"/>
                      </a:endParaRPr>
                    </a:p>
                    <a:p>
                      <a:endParaRPr lang="en-US" sz="2400" b="1" kern="1200" dirty="0" smtClean="0">
                        <a:solidFill>
                          <a:schemeClr val="tx1"/>
                        </a:solidFill>
                        <a:latin typeface="+mj-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400" b="1" i="1" kern="1200" dirty="0" smtClean="0">
                          <a:solidFill>
                            <a:schemeClr val="tx1"/>
                          </a:solidFill>
                          <a:latin typeface="+mj-lt"/>
                          <a:ea typeface="+mn-ea"/>
                          <a:cs typeface="+mn-cs"/>
                        </a:rPr>
                        <a:t>629%</a:t>
                      </a:r>
                      <a:endParaRPr lang="en-US" sz="2400" b="1" kern="1200" dirty="0" smtClean="0">
                        <a:solidFill>
                          <a:schemeClr val="tx1"/>
                        </a:solidFill>
                        <a:latin typeface="+mj-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mj-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1402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tx1"/>
                          </a:solidFill>
                          <a:effectLst/>
                          <a:latin typeface="+mj-lt"/>
                        </a:rPr>
                        <a:t>subsidy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800" b="1" kern="1200" dirty="0" smtClean="0">
                          <a:solidFill>
                            <a:schemeClr val="tx1"/>
                          </a:solidFill>
                          <a:latin typeface="+mj-lt"/>
                          <a:ea typeface="+mn-ea"/>
                          <a:cs typeface="+mn-cs"/>
                        </a:rPr>
                        <a:t>North Slope Borough fuel</a:t>
                      </a:r>
                      <a:r>
                        <a:rPr lang="en-US" sz="1800" b="1" kern="1200" baseline="0" dirty="0" smtClean="0">
                          <a:solidFill>
                            <a:schemeClr val="tx1"/>
                          </a:solidFill>
                          <a:latin typeface="+mj-lt"/>
                          <a:ea typeface="+mn-ea"/>
                          <a:cs typeface="+mn-cs"/>
                        </a:rPr>
                        <a:t> </a:t>
                      </a:r>
                      <a:r>
                        <a:rPr lang="en-US" sz="1800" b="1" kern="1200" dirty="0" smtClean="0">
                          <a:solidFill>
                            <a:schemeClr val="tx1"/>
                          </a:solidFill>
                          <a:latin typeface="+mj-lt"/>
                          <a:ea typeface="+mn-ea"/>
                          <a:cs typeface="+mn-cs"/>
                        </a:rPr>
                        <a:t>subsidy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cs typeface="Arial" charset="0"/>
                        </a:rPr>
                        <a:t>Accepted Chavez’s  gift of 100 gals to low income HHs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3"/>
          <p:cNvPicPr>
            <a:picLocks noChangeAspect="1" noChangeArrowheads="1"/>
          </p:cNvPicPr>
          <p:nvPr/>
        </p:nvPicPr>
        <p:blipFill>
          <a:blip r:embed="rId2" cstate="print"/>
          <a:srcRect/>
          <a:stretch>
            <a:fillRect/>
          </a:stretch>
        </p:blipFill>
        <p:spPr bwMode="auto">
          <a:xfrm>
            <a:off x="457200" y="228600"/>
            <a:ext cx="3048000" cy="2286000"/>
          </a:xfrm>
          <a:prstGeom prst="rect">
            <a:avLst/>
          </a:prstGeom>
          <a:noFill/>
          <a:ln w="9525">
            <a:solidFill>
              <a:srgbClr val="002060"/>
            </a:solidFill>
            <a:miter lim="800000"/>
            <a:headEnd/>
            <a:tailEnd/>
          </a:ln>
        </p:spPr>
      </p:pic>
      <p:cxnSp>
        <p:nvCxnSpPr>
          <p:cNvPr id="7" name="Straight Arrow Connector 6"/>
          <p:cNvCxnSpPr/>
          <p:nvPr/>
        </p:nvCxnSpPr>
        <p:spPr>
          <a:xfrm>
            <a:off x="3429000" y="685800"/>
            <a:ext cx="1981200" cy="1905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noChangeArrowheads="1"/>
          </p:cNvPicPr>
          <p:nvPr/>
        </p:nvPicPr>
        <p:blipFill>
          <a:blip r:embed="rId3" cstate="print"/>
          <a:srcRect/>
          <a:stretch>
            <a:fillRect/>
          </a:stretch>
        </p:blipFill>
        <p:spPr bwMode="auto">
          <a:xfrm>
            <a:off x="5943600" y="457200"/>
            <a:ext cx="2763037" cy="2000250"/>
          </a:xfrm>
          <a:prstGeom prst="rect">
            <a:avLst/>
          </a:prstGeom>
          <a:noFill/>
          <a:ln w="9525">
            <a:noFill/>
            <a:miter lim="800000"/>
            <a:headEnd/>
            <a:tailEnd/>
          </a:ln>
          <a:effectLst/>
        </p:spPr>
      </p:pic>
      <p:pic>
        <p:nvPicPr>
          <p:cNvPr id="15" name="Picture 4" descr="BarrowWainwrightJune2008 014"/>
          <p:cNvPicPr>
            <a:picLocks noChangeAspect="1" noChangeArrowheads="1"/>
          </p:cNvPicPr>
          <p:nvPr/>
        </p:nvPicPr>
        <p:blipFill>
          <a:blip r:embed="rId4" cstate="print"/>
          <a:srcRect/>
          <a:stretch>
            <a:fillRect/>
          </a:stretch>
        </p:blipFill>
        <p:spPr bwMode="auto">
          <a:xfrm>
            <a:off x="381000" y="4572000"/>
            <a:ext cx="2489249" cy="1867847"/>
          </a:xfrm>
          <a:prstGeom prst="rect">
            <a:avLst/>
          </a:prstGeom>
          <a:noFill/>
          <a:ln w="9525">
            <a:solidFill>
              <a:srgbClr val="FF0000"/>
            </a:solidFill>
            <a:miter lim="800000"/>
            <a:headEnd/>
            <a:tailEnd/>
          </a:ln>
        </p:spPr>
      </p:pic>
      <p:pic>
        <p:nvPicPr>
          <p:cNvPr id="18" name="Picture 17" descr="DSC_0027.JPG"/>
          <p:cNvPicPr>
            <a:picLocks noChangeAspect="1"/>
          </p:cNvPicPr>
          <p:nvPr/>
        </p:nvPicPr>
        <p:blipFill>
          <a:blip r:embed="rId5" cstate="print"/>
          <a:stretch>
            <a:fillRect/>
          </a:stretch>
        </p:blipFill>
        <p:spPr>
          <a:xfrm>
            <a:off x="457200" y="2743200"/>
            <a:ext cx="2438399" cy="1621276"/>
          </a:xfrm>
          <a:prstGeom prst="rect">
            <a:avLst/>
          </a:prstGeom>
        </p:spPr>
      </p:pic>
      <p:cxnSp>
        <p:nvCxnSpPr>
          <p:cNvPr id="19" name="Straight Arrow Connector 18"/>
          <p:cNvCxnSpPr/>
          <p:nvPr/>
        </p:nvCxnSpPr>
        <p:spPr>
          <a:xfrm rot="10800000">
            <a:off x="2971800" y="3810000"/>
            <a:ext cx="304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734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8613"/>
            <a:ext cx="9448800" cy="718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1315" name="Picture 3" descr="Caribou Alpine Herd Btwn Airstrip and CD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8100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6" name="Rectangle 4"/>
          <p:cNvSpPr>
            <a:spLocks noGrp="1" noChangeArrowheads="1"/>
          </p:cNvSpPr>
          <p:nvPr>
            <p:ph type="title"/>
          </p:nvPr>
        </p:nvSpPr>
        <p:spPr>
          <a:xfrm>
            <a:off x="457200" y="0"/>
            <a:ext cx="8229600" cy="639763"/>
          </a:xfrm>
          <a:noFill/>
          <a:extLst>
            <a:ext uri="{909E8E84-426E-40DD-AFC4-6F175D3DCCD1}">
              <a14:hiddenFill xmlns:a14="http://schemas.microsoft.com/office/drawing/2010/main" xmlns="">
                <a:solidFill>
                  <a:schemeClr val="bg1"/>
                </a:solidFill>
              </a14:hiddenFill>
            </a:ext>
          </a:extLst>
        </p:spPr>
        <p:txBody>
          <a:bodyPr>
            <a:normAutofit fontScale="90000"/>
          </a:bodyPr>
          <a:lstStyle/>
          <a:p>
            <a:r>
              <a:rPr lang="en-US" sz="4000">
                <a:solidFill>
                  <a:schemeClr val="bg1"/>
                </a:solidFill>
              </a:rPr>
              <a:t>A Fragile Arctic Ecosystem? </a:t>
            </a:r>
          </a:p>
        </p:txBody>
      </p:sp>
      <p:sp>
        <p:nvSpPr>
          <p:cNvPr id="141317" name="Text Box 5"/>
          <p:cNvSpPr txBox="1">
            <a:spLocks noChangeArrowheads="1"/>
          </p:cNvSpPr>
          <p:nvPr/>
        </p:nvSpPr>
        <p:spPr bwMode="auto">
          <a:xfrm>
            <a:off x="212725" y="-268288"/>
            <a:ext cx="24574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solidFill>
                  <a:schemeClr val="bg1"/>
                </a:solidFill>
              </a:rPr>
              <a:t>Common assumptions</a:t>
            </a:r>
          </a:p>
        </p:txBody>
      </p:sp>
    </p:spTree>
    <p:extLst>
      <p:ext uri="{BB962C8B-B14F-4D97-AF65-F5344CB8AC3E}">
        <p14:creationId xmlns:p14="http://schemas.microsoft.com/office/powerpoint/2010/main" xmlns="" val="1617757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additive="base">
                                        <p:cTn id="7" dur="500" fill="hold"/>
                                        <p:tgtEl>
                                          <p:spTgt spid="141315"/>
                                        </p:tgtEl>
                                        <p:attrNameLst>
                                          <p:attrName>ppt_x</p:attrName>
                                        </p:attrNameLst>
                                      </p:cBhvr>
                                      <p:tavLst>
                                        <p:tav tm="0">
                                          <p:val>
                                            <p:strVal val="1+#ppt_w/2"/>
                                          </p:val>
                                        </p:tav>
                                        <p:tav tm="100000">
                                          <p:val>
                                            <p:strVal val="#ppt_x"/>
                                          </p:val>
                                        </p:tav>
                                      </p:tavLst>
                                    </p:anim>
                                    <p:anim calcmode="lin" valueType="num">
                                      <p:cBhvr additive="base">
                                        <p:cTn id="8" dur="500" fill="hold"/>
                                        <p:tgtEl>
                                          <p:spTgt spid="141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828800" y="2590800"/>
            <a:ext cx="1828800" cy="838200"/>
          </a:xfrm>
          <a:prstGeom prst="rect">
            <a:avLst/>
          </a:prstGeom>
          <a:solidFill>
            <a:srgbClr val="FFFFFF"/>
          </a:solidFill>
          <a:ln w="9525">
            <a:solidFill>
              <a:srgbClr val="000000"/>
            </a:solidFill>
            <a:miter lim="800000"/>
            <a:headEnd/>
            <a:tailEnd/>
          </a:ln>
        </p:spPr>
        <p:txBody>
          <a:bodyPr/>
          <a:lstStyle/>
          <a:p>
            <a:pPr algn="ctr"/>
            <a:r>
              <a:rPr lang="en-US" sz="2400" b="1" i="1" dirty="0" smtClean="0">
                <a:solidFill>
                  <a:srgbClr val="FF0000"/>
                </a:solidFill>
              </a:rPr>
              <a:t>Observing</a:t>
            </a:r>
            <a:r>
              <a:rPr lang="en-US" sz="2400" b="1" dirty="0" smtClean="0">
                <a:solidFill>
                  <a:srgbClr val="FF0000"/>
                </a:solidFill>
              </a:rPr>
              <a:t> </a:t>
            </a:r>
            <a:r>
              <a:rPr lang="en-US" sz="2000" b="1" dirty="0">
                <a:solidFill>
                  <a:srgbClr val="000000"/>
                </a:solidFill>
              </a:rPr>
              <a:t>(monitoring) </a:t>
            </a:r>
            <a:endParaRPr lang="en-US" sz="3200" b="1" dirty="0">
              <a:solidFill>
                <a:srgbClr val="000000"/>
              </a:solidFill>
            </a:endParaRPr>
          </a:p>
        </p:txBody>
      </p:sp>
      <p:sp>
        <p:nvSpPr>
          <p:cNvPr id="11268" name="Text Box 4"/>
          <p:cNvSpPr txBox="1">
            <a:spLocks noChangeArrowheads="1"/>
          </p:cNvSpPr>
          <p:nvPr/>
        </p:nvSpPr>
        <p:spPr bwMode="auto">
          <a:xfrm>
            <a:off x="4678806" y="2286000"/>
            <a:ext cx="2255394" cy="1371600"/>
          </a:xfrm>
          <a:prstGeom prst="rect">
            <a:avLst/>
          </a:prstGeom>
          <a:solidFill>
            <a:srgbClr val="FFFFFF"/>
          </a:solidFill>
          <a:ln w="9525">
            <a:solidFill>
              <a:srgbClr val="000000"/>
            </a:solidFill>
            <a:miter lim="800000"/>
            <a:headEnd/>
            <a:tailEnd/>
          </a:ln>
        </p:spPr>
        <p:txBody>
          <a:bodyPr/>
          <a:lstStyle/>
          <a:p>
            <a:pPr algn="ctr"/>
            <a:r>
              <a:rPr lang="en-US" sz="2400" b="1" i="1" dirty="0" smtClean="0">
                <a:solidFill>
                  <a:srgbClr val="FF0000"/>
                </a:solidFill>
              </a:rPr>
              <a:t>Understanding</a:t>
            </a:r>
            <a:r>
              <a:rPr lang="en-US" sz="2400" b="1" dirty="0" smtClean="0">
                <a:solidFill>
                  <a:srgbClr val="FF0000"/>
                </a:solidFill>
              </a:rPr>
              <a:t> </a:t>
            </a:r>
            <a:r>
              <a:rPr lang="en-US" sz="2000" b="1" dirty="0" smtClean="0">
                <a:solidFill>
                  <a:srgbClr val="000000"/>
                </a:solidFill>
              </a:rPr>
              <a:t>(mental </a:t>
            </a:r>
            <a:r>
              <a:rPr lang="en-US" sz="2000" b="1" dirty="0">
                <a:solidFill>
                  <a:srgbClr val="000000"/>
                </a:solidFill>
              </a:rPr>
              <a:t>and </a:t>
            </a:r>
            <a:r>
              <a:rPr lang="en-US" sz="2000" b="1" dirty="0" smtClean="0">
                <a:solidFill>
                  <a:srgbClr val="000000"/>
                </a:solidFill>
              </a:rPr>
              <a:t>simulation modeling)</a:t>
            </a:r>
            <a:endParaRPr lang="en-US" sz="3200" b="1" dirty="0">
              <a:solidFill>
                <a:srgbClr val="000000"/>
              </a:solidFill>
            </a:endParaRPr>
          </a:p>
        </p:txBody>
      </p:sp>
      <p:sp>
        <p:nvSpPr>
          <p:cNvPr id="11269" name="Text Box 5"/>
          <p:cNvSpPr txBox="1">
            <a:spLocks noChangeArrowheads="1"/>
          </p:cNvSpPr>
          <p:nvPr/>
        </p:nvSpPr>
        <p:spPr bwMode="auto">
          <a:xfrm>
            <a:off x="3305156" y="5105400"/>
            <a:ext cx="2890012" cy="1295400"/>
          </a:xfrm>
          <a:prstGeom prst="rect">
            <a:avLst/>
          </a:prstGeom>
          <a:solidFill>
            <a:srgbClr val="FFFFFF"/>
          </a:solidFill>
          <a:ln w="9525">
            <a:solidFill>
              <a:srgbClr val="000000"/>
            </a:solidFill>
            <a:miter lim="800000"/>
            <a:headEnd/>
            <a:tailEnd/>
          </a:ln>
        </p:spPr>
        <p:txBody>
          <a:bodyPr/>
          <a:lstStyle/>
          <a:p>
            <a:pPr algn="ctr"/>
            <a:r>
              <a:rPr lang="en-US" sz="2400" b="1" i="1" dirty="0" smtClean="0">
                <a:solidFill>
                  <a:srgbClr val="FF0000"/>
                </a:solidFill>
              </a:rPr>
              <a:t>Responding </a:t>
            </a:r>
          </a:p>
          <a:p>
            <a:pPr algn="ctr"/>
            <a:r>
              <a:rPr lang="en-US" sz="2000" b="1" dirty="0" smtClean="0">
                <a:solidFill>
                  <a:srgbClr val="000000"/>
                </a:solidFill>
              </a:rPr>
              <a:t>(adaptive </a:t>
            </a:r>
          </a:p>
          <a:p>
            <a:pPr algn="ctr"/>
            <a:r>
              <a:rPr lang="en-US" sz="2000" b="1" dirty="0" smtClean="0">
                <a:solidFill>
                  <a:srgbClr val="000000"/>
                </a:solidFill>
              </a:rPr>
              <a:t>co-management)</a:t>
            </a:r>
            <a:endParaRPr lang="en-US" sz="3200" b="1" dirty="0">
              <a:solidFill>
                <a:srgbClr val="000000"/>
              </a:solidFill>
            </a:endParaRPr>
          </a:p>
        </p:txBody>
      </p:sp>
      <p:sp>
        <p:nvSpPr>
          <p:cNvPr id="11270" name="AutoShape 6"/>
          <p:cNvSpPr>
            <a:spLocks noChangeArrowheads="1"/>
          </p:cNvSpPr>
          <p:nvPr/>
        </p:nvSpPr>
        <p:spPr bwMode="auto">
          <a:xfrm rot="215154">
            <a:off x="2971800" y="1295400"/>
            <a:ext cx="2676525" cy="752475"/>
          </a:xfrm>
          <a:prstGeom prst="curvedDownArrow">
            <a:avLst>
              <a:gd name="adj1" fmla="val 71139"/>
              <a:gd name="adj2" fmla="val 142278"/>
              <a:gd name="adj3" fmla="val 33333"/>
            </a:avLst>
          </a:prstGeom>
          <a:solidFill>
            <a:srgbClr val="FFFFFF"/>
          </a:solidFill>
          <a:ln w="9525">
            <a:solidFill>
              <a:srgbClr val="000000"/>
            </a:solidFill>
            <a:miter lim="800000"/>
            <a:headEnd/>
            <a:tailEnd/>
          </a:ln>
        </p:spPr>
        <p:txBody>
          <a:bodyPr/>
          <a:lstStyle/>
          <a:p>
            <a:endParaRPr lang="en-US"/>
          </a:p>
        </p:txBody>
      </p:sp>
      <p:sp>
        <p:nvSpPr>
          <p:cNvPr id="11271" name="AutoShape 7"/>
          <p:cNvSpPr>
            <a:spLocks noChangeArrowheads="1"/>
          </p:cNvSpPr>
          <p:nvPr/>
        </p:nvSpPr>
        <p:spPr bwMode="auto">
          <a:xfrm rot="1317360">
            <a:off x="6714391" y="3020995"/>
            <a:ext cx="942010" cy="2960110"/>
          </a:xfrm>
          <a:prstGeom prst="curvedLeftArrow">
            <a:avLst>
              <a:gd name="adj1" fmla="val 47698"/>
              <a:gd name="adj2" fmla="val 95396"/>
              <a:gd name="adj3" fmla="val 33333"/>
            </a:avLst>
          </a:prstGeom>
          <a:solidFill>
            <a:srgbClr val="FFFFFF"/>
          </a:solidFill>
          <a:ln w="9525">
            <a:solidFill>
              <a:srgbClr val="000000"/>
            </a:solidFill>
            <a:miter lim="800000"/>
            <a:headEnd/>
            <a:tailEnd/>
          </a:ln>
        </p:spPr>
        <p:txBody>
          <a:bodyPr/>
          <a:lstStyle/>
          <a:p>
            <a:endParaRPr lang="en-US"/>
          </a:p>
        </p:txBody>
      </p:sp>
      <p:sp>
        <p:nvSpPr>
          <p:cNvPr id="11272" name="AutoShape 8"/>
          <p:cNvSpPr>
            <a:spLocks noChangeArrowheads="1"/>
          </p:cNvSpPr>
          <p:nvPr/>
        </p:nvSpPr>
        <p:spPr bwMode="auto">
          <a:xfrm rot="35629211">
            <a:off x="439834" y="3873266"/>
            <a:ext cx="2705889" cy="1134462"/>
          </a:xfrm>
          <a:prstGeom prst="curvedDownArrow">
            <a:avLst>
              <a:gd name="adj1" fmla="val 47221"/>
              <a:gd name="adj2" fmla="val 94442"/>
              <a:gd name="adj3" fmla="val 33333"/>
            </a:avLst>
          </a:prstGeom>
          <a:solidFill>
            <a:srgbClr val="FFFFFF"/>
          </a:solidFill>
          <a:ln w="9525">
            <a:solidFill>
              <a:srgbClr val="000000"/>
            </a:solidFill>
            <a:miter lim="800000"/>
            <a:headEnd/>
            <a:tailEnd/>
          </a:ln>
        </p:spPr>
        <p:txBody>
          <a:bodyPr/>
          <a:lstStyle/>
          <a:p>
            <a:endParaRPr lang="en-US"/>
          </a:p>
        </p:txBody>
      </p:sp>
      <p:sp>
        <p:nvSpPr>
          <p:cNvPr id="11275" name="Text Box 11"/>
          <p:cNvSpPr txBox="1">
            <a:spLocks noChangeArrowheads="1"/>
          </p:cNvSpPr>
          <p:nvPr/>
        </p:nvSpPr>
        <p:spPr bwMode="auto">
          <a:xfrm>
            <a:off x="304800" y="304800"/>
            <a:ext cx="774346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smtClean="0"/>
              <a:t>NSF SEARCH - Study of Arctic Environmental Change</a:t>
            </a:r>
          </a:p>
        </p:txBody>
      </p:sp>
    </p:spTree>
    <p:extLst>
      <p:ext uri="{BB962C8B-B14F-4D97-AF65-F5344CB8AC3E}">
        <p14:creationId xmlns:p14="http://schemas.microsoft.com/office/powerpoint/2010/main" xmlns="" val="1500195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828800" y="2590800"/>
            <a:ext cx="1828800" cy="838200"/>
          </a:xfrm>
          <a:prstGeom prst="rect">
            <a:avLst/>
          </a:prstGeom>
          <a:solidFill>
            <a:srgbClr val="FFFF00"/>
          </a:solidFill>
          <a:ln w="9525">
            <a:solidFill>
              <a:srgbClr val="000000"/>
            </a:solidFill>
            <a:miter lim="800000"/>
            <a:headEnd/>
            <a:tailEnd/>
          </a:ln>
        </p:spPr>
        <p:txBody>
          <a:bodyPr/>
          <a:lstStyle/>
          <a:p>
            <a:pPr algn="ctr"/>
            <a:r>
              <a:rPr lang="en-US" sz="2400" b="1" i="1" dirty="0" smtClean="0">
                <a:solidFill>
                  <a:srgbClr val="FF0000"/>
                </a:solidFill>
              </a:rPr>
              <a:t>Observing</a:t>
            </a:r>
            <a:r>
              <a:rPr lang="en-US" sz="2400" b="1" dirty="0" smtClean="0">
                <a:solidFill>
                  <a:srgbClr val="FF0000"/>
                </a:solidFill>
              </a:rPr>
              <a:t> </a:t>
            </a:r>
            <a:r>
              <a:rPr lang="en-US" sz="2000" b="1" dirty="0">
                <a:solidFill>
                  <a:srgbClr val="000000"/>
                </a:solidFill>
              </a:rPr>
              <a:t>(monitoring) </a:t>
            </a:r>
            <a:endParaRPr lang="en-US" sz="3200" b="1" dirty="0">
              <a:solidFill>
                <a:srgbClr val="000000"/>
              </a:solidFill>
            </a:endParaRPr>
          </a:p>
        </p:txBody>
      </p:sp>
      <p:sp>
        <p:nvSpPr>
          <p:cNvPr id="11268" name="Text Box 4"/>
          <p:cNvSpPr txBox="1">
            <a:spLocks noChangeArrowheads="1"/>
          </p:cNvSpPr>
          <p:nvPr/>
        </p:nvSpPr>
        <p:spPr bwMode="auto">
          <a:xfrm>
            <a:off x="4678806" y="2286000"/>
            <a:ext cx="2255394" cy="1371600"/>
          </a:xfrm>
          <a:prstGeom prst="rect">
            <a:avLst/>
          </a:prstGeom>
          <a:solidFill>
            <a:srgbClr val="FFFFFF"/>
          </a:solidFill>
          <a:ln w="9525">
            <a:solidFill>
              <a:srgbClr val="000000"/>
            </a:solidFill>
            <a:miter lim="800000"/>
            <a:headEnd/>
            <a:tailEnd/>
          </a:ln>
        </p:spPr>
        <p:txBody>
          <a:bodyPr/>
          <a:lstStyle/>
          <a:p>
            <a:pPr algn="ctr"/>
            <a:r>
              <a:rPr lang="en-US" sz="2400" b="1" i="1" dirty="0" smtClean="0">
                <a:solidFill>
                  <a:srgbClr val="FF0000"/>
                </a:solidFill>
              </a:rPr>
              <a:t>Understanding</a:t>
            </a:r>
            <a:r>
              <a:rPr lang="en-US" sz="2400" b="1" dirty="0" smtClean="0">
                <a:solidFill>
                  <a:srgbClr val="FF0000"/>
                </a:solidFill>
              </a:rPr>
              <a:t> </a:t>
            </a:r>
            <a:r>
              <a:rPr lang="en-US" sz="2000" b="1" dirty="0" smtClean="0">
                <a:solidFill>
                  <a:srgbClr val="000000"/>
                </a:solidFill>
              </a:rPr>
              <a:t>(mental </a:t>
            </a:r>
            <a:r>
              <a:rPr lang="en-US" sz="2000" b="1" dirty="0">
                <a:solidFill>
                  <a:srgbClr val="000000"/>
                </a:solidFill>
              </a:rPr>
              <a:t>and </a:t>
            </a:r>
            <a:r>
              <a:rPr lang="en-US" sz="2000" b="1" dirty="0" smtClean="0">
                <a:solidFill>
                  <a:srgbClr val="000000"/>
                </a:solidFill>
              </a:rPr>
              <a:t>simulation modeling)</a:t>
            </a:r>
            <a:endParaRPr lang="en-US" sz="3200" b="1" dirty="0">
              <a:solidFill>
                <a:srgbClr val="000000"/>
              </a:solidFill>
            </a:endParaRPr>
          </a:p>
        </p:txBody>
      </p:sp>
      <p:sp>
        <p:nvSpPr>
          <p:cNvPr id="11269" name="Text Box 5"/>
          <p:cNvSpPr txBox="1">
            <a:spLocks noChangeArrowheads="1"/>
          </p:cNvSpPr>
          <p:nvPr/>
        </p:nvSpPr>
        <p:spPr bwMode="auto">
          <a:xfrm>
            <a:off x="3305156" y="5105400"/>
            <a:ext cx="2890012" cy="1295400"/>
          </a:xfrm>
          <a:prstGeom prst="rect">
            <a:avLst/>
          </a:prstGeom>
          <a:solidFill>
            <a:srgbClr val="FFFFFF"/>
          </a:solidFill>
          <a:ln w="9525">
            <a:solidFill>
              <a:srgbClr val="000000"/>
            </a:solidFill>
            <a:miter lim="800000"/>
            <a:headEnd/>
            <a:tailEnd/>
          </a:ln>
        </p:spPr>
        <p:txBody>
          <a:bodyPr/>
          <a:lstStyle/>
          <a:p>
            <a:pPr algn="ctr"/>
            <a:r>
              <a:rPr lang="en-US" sz="2400" b="1" i="1" dirty="0" smtClean="0">
                <a:solidFill>
                  <a:srgbClr val="FF0000"/>
                </a:solidFill>
              </a:rPr>
              <a:t>Responding </a:t>
            </a:r>
          </a:p>
          <a:p>
            <a:pPr algn="ctr"/>
            <a:r>
              <a:rPr lang="en-US" sz="2000" b="1" dirty="0" smtClean="0">
                <a:solidFill>
                  <a:srgbClr val="000000"/>
                </a:solidFill>
              </a:rPr>
              <a:t>(adaptive </a:t>
            </a:r>
          </a:p>
          <a:p>
            <a:pPr algn="ctr"/>
            <a:r>
              <a:rPr lang="en-US" sz="2000" b="1" dirty="0" smtClean="0">
                <a:solidFill>
                  <a:srgbClr val="000000"/>
                </a:solidFill>
              </a:rPr>
              <a:t>co-management)</a:t>
            </a:r>
            <a:endParaRPr lang="en-US" sz="3200" b="1" dirty="0">
              <a:solidFill>
                <a:srgbClr val="000000"/>
              </a:solidFill>
            </a:endParaRPr>
          </a:p>
        </p:txBody>
      </p:sp>
      <p:sp>
        <p:nvSpPr>
          <p:cNvPr id="11270" name="AutoShape 6"/>
          <p:cNvSpPr>
            <a:spLocks noChangeArrowheads="1"/>
          </p:cNvSpPr>
          <p:nvPr/>
        </p:nvSpPr>
        <p:spPr bwMode="auto">
          <a:xfrm rot="215154">
            <a:off x="2971800" y="1295400"/>
            <a:ext cx="2676525" cy="752475"/>
          </a:xfrm>
          <a:prstGeom prst="curvedDownArrow">
            <a:avLst>
              <a:gd name="adj1" fmla="val 71139"/>
              <a:gd name="adj2" fmla="val 142278"/>
              <a:gd name="adj3" fmla="val 33333"/>
            </a:avLst>
          </a:prstGeom>
          <a:solidFill>
            <a:srgbClr val="FFFFFF"/>
          </a:solidFill>
          <a:ln w="9525">
            <a:solidFill>
              <a:srgbClr val="000000"/>
            </a:solidFill>
            <a:miter lim="800000"/>
            <a:headEnd/>
            <a:tailEnd/>
          </a:ln>
        </p:spPr>
        <p:txBody>
          <a:bodyPr/>
          <a:lstStyle/>
          <a:p>
            <a:endParaRPr lang="en-US"/>
          </a:p>
        </p:txBody>
      </p:sp>
      <p:sp>
        <p:nvSpPr>
          <p:cNvPr id="11271" name="AutoShape 7"/>
          <p:cNvSpPr>
            <a:spLocks noChangeArrowheads="1"/>
          </p:cNvSpPr>
          <p:nvPr/>
        </p:nvSpPr>
        <p:spPr bwMode="auto">
          <a:xfrm rot="1317360">
            <a:off x="6714391" y="3020995"/>
            <a:ext cx="942010" cy="2960110"/>
          </a:xfrm>
          <a:prstGeom prst="curvedLeftArrow">
            <a:avLst>
              <a:gd name="adj1" fmla="val 47698"/>
              <a:gd name="adj2" fmla="val 95396"/>
              <a:gd name="adj3" fmla="val 33333"/>
            </a:avLst>
          </a:prstGeom>
          <a:solidFill>
            <a:srgbClr val="FFFFFF"/>
          </a:solidFill>
          <a:ln w="9525">
            <a:solidFill>
              <a:srgbClr val="000000"/>
            </a:solidFill>
            <a:miter lim="800000"/>
            <a:headEnd/>
            <a:tailEnd/>
          </a:ln>
        </p:spPr>
        <p:txBody>
          <a:bodyPr/>
          <a:lstStyle/>
          <a:p>
            <a:endParaRPr lang="en-US"/>
          </a:p>
        </p:txBody>
      </p:sp>
      <p:sp>
        <p:nvSpPr>
          <p:cNvPr id="11272" name="AutoShape 8"/>
          <p:cNvSpPr>
            <a:spLocks noChangeArrowheads="1"/>
          </p:cNvSpPr>
          <p:nvPr/>
        </p:nvSpPr>
        <p:spPr bwMode="auto">
          <a:xfrm rot="35629211">
            <a:off x="439834" y="3873266"/>
            <a:ext cx="2705889" cy="1134462"/>
          </a:xfrm>
          <a:prstGeom prst="curvedDownArrow">
            <a:avLst>
              <a:gd name="adj1" fmla="val 47221"/>
              <a:gd name="adj2" fmla="val 94442"/>
              <a:gd name="adj3" fmla="val 33333"/>
            </a:avLst>
          </a:prstGeom>
          <a:solidFill>
            <a:srgbClr val="FFFFFF"/>
          </a:solidFill>
          <a:ln w="9525">
            <a:solidFill>
              <a:srgbClr val="000000"/>
            </a:solidFill>
            <a:miter lim="800000"/>
            <a:headEnd/>
            <a:tailEnd/>
          </a:ln>
        </p:spPr>
        <p:txBody>
          <a:bodyPr/>
          <a:lstStyle/>
          <a:p>
            <a:endParaRPr lang="en-US"/>
          </a:p>
        </p:txBody>
      </p:sp>
      <p:sp>
        <p:nvSpPr>
          <p:cNvPr id="11275" name="Text Box 11"/>
          <p:cNvSpPr txBox="1">
            <a:spLocks noChangeArrowheads="1"/>
          </p:cNvSpPr>
          <p:nvPr/>
        </p:nvSpPr>
        <p:spPr bwMode="auto">
          <a:xfrm>
            <a:off x="304800" y="304800"/>
            <a:ext cx="774346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smtClean="0"/>
              <a:t>NSF SEARCH - Study of Arctic Environmental Change</a:t>
            </a:r>
          </a:p>
        </p:txBody>
      </p:sp>
    </p:spTree>
    <p:extLst>
      <p:ext uri="{BB962C8B-B14F-4D97-AF65-F5344CB8AC3E}">
        <p14:creationId xmlns:p14="http://schemas.microsoft.com/office/powerpoint/2010/main" xmlns="" val="1898433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81000"/>
            <a:ext cx="5181600" cy="382428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4038600" y="6096000"/>
            <a:ext cx="4159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Crow Flat, Vuntut National Park, Yukon</a:t>
            </a:r>
          </a:p>
        </p:txBody>
      </p:sp>
      <p:pic>
        <p:nvPicPr>
          <p:cNvPr id="18436" name="Picture 4" descr="crow flat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3276600"/>
            <a:ext cx="2971800" cy="24780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1353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sz="3600"/>
              <a:t>Types of findings from </a:t>
            </a:r>
            <a:br>
              <a:rPr lang="en-US" sz="3600"/>
            </a:br>
            <a:r>
              <a:rPr lang="en-US" sz="3600"/>
              <a:t>community-based monitoring</a:t>
            </a:r>
          </a:p>
        </p:txBody>
      </p:sp>
      <p:sp>
        <p:nvSpPr>
          <p:cNvPr id="17411" name="Rectangle 3"/>
          <p:cNvSpPr>
            <a:spLocks noGrp="1" noChangeArrowheads="1"/>
          </p:cNvSpPr>
          <p:nvPr>
            <p:ph type="body" idx="1"/>
          </p:nvPr>
        </p:nvSpPr>
        <p:spPr/>
        <p:txBody>
          <a:bodyPr/>
          <a:lstStyle/>
          <a:p>
            <a:r>
              <a:rPr lang="en-US" dirty="0"/>
              <a:t>Unusual Observations</a:t>
            </a:r>
          </a:p>
          <a:p>
            <a:r>
              <a:rPr lang="en-US" dirty="0"/>
              <a:t>Long-Term Trends</a:t>
            </a:r>
          </a:p>
          <a:p>
            <a:r>
              <a:rPr lang="en-US" dirty="0"/>
              <a:t>Emergent patterns</a:t>
            </a:r>
          </a:p>
          <a:p>
            <a:r>
              <a:rPr lang="en-US" dirty="0" smtClean="0"/>
              <a:t>Social responses </a:t>
            </a:r>
          </a:p>
          <a:p>
            <a:r>
              <a:rPr lang="en-US" dirty="0" smtClean="0"/>
              <a:t>Rules </a:t>
            </a:r>
            <a:r>
              <a:rPr lang="en-US" dirty="0"/>
              <a:t>of Thumb</a:t>
            </a:r>
          </a:p>
        </p:txBody>
      </p:sp>
      <p:pic>
        <p:nvPicPr>
          <p:cNvPr id="17412" name="Picture 4"/>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5800" y="2819400"/>
            <a:ext cx="525780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46619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60550" y="-152400"/>
            <a:ext cx="5140325"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62144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fetime_daytrip"/>
          <p:cNvPicPr>
            <a:picLocks noChangeAspect="1" noChangeArrowheads="1"/>
          </p:cNvPicPr>
          <p:nvPr/>
        </p:nvPicPr>
        <p:blipFill>
          <a:blip r:embed="rId2" cstate="print"/>
          <a:srcRect/>
          <a:stretch>
            <a:fillRect/>
          </a:stretch>
        </p:blipFill>
        <p:spPr bwMode="auto">
          <a:xfrm>
            <a:off x="1066800" y="1828800"/>
            <a:ext cx="3733800" cy="2882758"/>
          </a:xfrm>
          <a:prstGeom prst="rect">
            <a:avLst/>
          </a:prstGeom>
          <a:noFill/>
          <a:ln w="9525">
            <a:noFill/>
            <a:miter lim="800000"/>
            <a:headEnd/>
            <a:tailEnd/>
          </a:ln>
        </p:spPr>
      </p:pic>
      <p:pic>
        <p:nvPicPr>
          <p:cNvPr id="1027" name="Picture 3" descr="Venetie_trad_use"/>
          <p:cNvPicPr>
            <a:picLocks noChangeAspect="1" noChangeArrowheads="1"/>
          </p:cNvPicPr>
          <p:nvPr/>
        </p:nvPicPr>
        <p:blipFill>
          <a:blip r:embed="rId3" cstate="print"/>
          <a:srcRect/>
          <a:stretch>
            <a:fillRect/>
          </a:stretch>
        </p:blipFill>
        <p:spPr bwMode="auto">
          <a:xfrm>
            <a:off x="5334000" y="1981200"/>
            <a:ext cx="2667000" cy="3450867"/>
          </a:xfrm>
          <a:prstGeom prst="rect">
            <a:avLst/>
          </a:prstGeom>
          <a:noFill/>
          <a:ln w="9525">
            <a:noFill/>
            <a:miter lim="800000"/>
            <a:headEnd/>
            <a:tailEnd/>
          </a:ln>
        </p:spPr>
      </p:pic>
      <p:sp>
        <p:nvSpPr>
          <p:cNvPr id="4" name="Title 3"/>
          <p:cNvSpPr>
            <a:spLocks noGrp="1"/>
          </p:cNvSpPr>
          <p:nvPr>
            <p:ph type="title" idx="4294967295"/>
          </p:nvPr>
        </p:nvSpPr>
        <p:spPr>
          <a:xfrm>
            <a:off x="304800" y="228600"/>
            <a:ext cx="8229600" cy="1143000"/>
          </a:xfrm>
        </p:spPr>
        <p:txBody>
          <a:bodyPr/>
          <a:lstStyle/>
          <a:p>
            <a:r>
              <a:rPr lang="en-US" dirty="0" smtClean="0"/>
              <a:t>Traditional use area</a:t>
            </a:r>
            <a:endParaRPr lang="en-US" dirty="0"/>
          </a:p>
        </p:txBody>
      </p:sp>
      <p:sp>
        <p:nvSpPr>
          <p:cNvPr id="7" name="TextBox 6"/>
          <p:cNvSpPr txBox="1"/>
          <p:nvPr/>
        </p:nvSpPr>
        <p:spPr>
          <a:xfrm>
            <a:off x="381000" y="1066800"/>
            <a:ext cx="7921015" cy="369332"/>
          </a:xfrm>
          <a:prstGeom prst="rect">
            <a:avLst/>
          </a:prstGeom>
          <a:noFill/>
        </p:spPr>
        <p:txBody>
          <a:bodyPr wrap="none" rtlCol="0">
            <a:spAutoFit/>
          </a:bodyPr>
          <a:lstStyle/>
          <a:p>
            <a:r>
              <a:rPr lang="en-US" b="1" dirty="0" smtClean="0"/>
              <a:t>Ten year and lifetime use areas defined by ~15 active harvesters per community</a:t>
            </a:r>
            <a:endParaRPr lang="en-US" b="1" dirty="0"/>
          </a:p>
        </p:txBody>
      </p:sp>
      <p:sp>
        <p:nvSpPr>
          <p:cNvPr id="9" name="TextBox 8"/>
          <p:cNvSpPr txBox="1"/>
          <p:nvPr/>
        </p:nvSpPr>
        <p:spPr>
          <a:xfrm>
            <a:off x="1143000" y="3810000"/>
            <a:ext cx="915828" cy="338554"/>
          </a:xfrm>
          <a:prstGeom prst="rect">
            <a:avLst/>
          </a:prstGeom>
          <a:solidFill>
            <a:srgbClr val="FFFF00"/>
          </a:solidFill>
          <a:ln>
            <a:solidFill>
              <a:schemeClr val="tx1"/>
            </a:solidFill>
          </a:ln>
        </p:spPr>
        <p:txBody>
          <a:bodyPr wrap="none" rtlCol="0">
            <a:spAutoFit/>
          </a:bodyPr>
          <a:lstStyle/>
          <a:p>
            <a:r>
              <a:rPr lang="en-US" sz="1600" b="1" dirty="0" smtClean="0">
                <a:solidFill>
                  <a:srgbClr val="0070C0"/>
                </a:solidFill>
              </a:rPr>
              <a:t>Kaktovik</a:t>
            </a:r>
            <a:endParaRPr lang="en-US" sz="1600" b="1" dirty="0">
              <a:solidFill>
                <a:srgbClr val="0070C0"/>
              </a:solidFill>
            </a:endParaRPr>
          </a:p>
        </p:txBody>
      </p:sp>
      <p:sp>
        <p:nvSpPr>
          <p:cNvPr id="10" name="TextBox 9"/>
          <p:cNvSpPr txBox="1"/>
          <p:nvPr/>
        </p:nvSpPr>
        <p:spPr>
          <a:xfrm>
            <a:off x="5562600" y="2057400"/>
            <a:ext cx="833177" cy="338554"/>
          </a:xfrm>
          <a:prstGeom prst="rect">
            <a:avLst/>
          </a:prstGeom>
          <a:solidFill>
            <a:srgbClr val="FFFF00"/>
          </a:solidFill>
          <a:ln>
            <a:solidFill>
              <a:schemeClr val="tx1"/>
            </a:solidFill>
          </a:ln>
        </p:spPr>
        <p:txBody>
          <a:bodyPr wrap="none" rtlCol="0">
            <a:spAutoFit/>
          </a:bodyPr>
          <a:lstStyle/>
          <a:p>
            <a:r>
              <a:rPr lang="en-US" sz="1600" b="1" dirty="0" smtClean="0">
                <a:solidFill>
                  <a:srgbClr val="FF0000"/>
                </a:solidFill>
              </a:rPr>
              <a:t>Venetie</a:t>
            </a:r>
            <a:endParaRPr lang="en-US" sz="1200" b="1" dirty="0">
              <a:solidFill>
                <a:srgbClr val="FF0000"/>
              </a:solidFill>
            </a:endParaRPr>
          </a:p>
        </p:txBody>
      </p:sp>
      <p:graphicFrame>
        <p:nvGraphicFramePr>
          <p:cNvPr id="12" name="Table 11"/>
          <p:cNvGraphicFramePr>
            <a:graphicFrameLocks noGrp="1"/>
          </p:cNvGraphicFramePr>
          <p:nvPr/>
        </p:nvGraphicFramePr>
        <p:xfrm>
          <a:off x="1219200" y="5029200"/>
          <a:ext cx="4038600" cy="1606530"/>
        </p:xfrm>
        <a:graphic>
          <a:graphicData uri="http://schemas.openxmlformats.org/drawingml/2006/table">
            <a:tbl>
              <a:tblPr firstRow="1" bandRow="1">
                <a:tableStyleId>{5C22544A-7EE6-4342-B048-85BDC9FD1C3A}</a:tableStyleId>
              </a:tblPr>
              <a:tblGrid>
                <a:gridCol w="1066800"/>
                <a:gridCol w="2971800"/>
              </a:tblGrid>
              <a:tr h="620385">
                <a:tc>
                  <a:txBody>
                    <a:bodyPr/>
                    <a:lstStyle/>
                    <a:p>
                      <a:endParaRPr lang="en-US" b="1" dirty="0"/>
                    </a:p>
                  </a:txBody>
                  <a:tcPr/>
                </a:tc>
                <a:tc>
                  <a:txBody>
                    <a:bodyPr/>
                    <a:lstStyle/>
                    <a:p>
                      <a:r>
                        <a:rPr lang="en-US" b="1" dirty="0" smtClean="0"/>
                        <a:t>Reported lifetime use areas</a:t>
                      </a:r>
                      <a:endParaRPr lang="en-US" b="1" dirty="0"/>
                    </a:p>
                  </a:txBody>
                  <a:tcPr/>
                </a:tc>
              </a:tr>
              <a:tr h="620385">
                <a:tc>
                  <a:txBody>
                    <a:bodyPr/>
                    <a:lstStyle/>
                    <a:p>
                      <a:r>
                        <a:rPr lang="en-US" b="1" dirty="0" smtClean="0"/>
                        <a:t>Kaktovik</a:t>
                      </a:r>
                      <a:endParaRPr lang="en-US" b="1" dirty="0"/>
                    </a:p>
                  </a:txBody>
                  <a:tcPr/>
                </a:tc>
                <a:tc>
                  <a:txBody>
                    <a:bodyPr/>
                    <a:lstStyle/>
                    <a:p>
                      <a:r>
                        <a:rPr lang="en-US" b="1" dirty="0" smtClean="0"/>
                        <a:t>67,200 sq km</a:t>
                      </a:r>
                      <a:endParaRPr lang="en-US" b="1" dirty="0"/>
                    </a:p>
                  </a:txBody>
                  <a:tcPr/>
                </a:tc>
              </a:tr>
              <a:tr h="359430">
                <a:tc>
                  <a:txBody>
                    <a:bodyPr/>
                    <a:lstStyle/>
                    <a:p>
                      <a:r>
                        <a:rPr lang="en-US" b="1" dirty="0" smtClean="0">
                          <a:solidFill>
                            <a:srgbClr val="FF0000"/>
                          </a:solidFill>
                        </a:rPr>
                        <a:t>Venetie</a:t>
                      </a:r>
                      <a:endParaRPr lang="en-US" b="1" dirty="0">
                        <a:solidFill>
                          <a:srgbClr val="FF0000"/>
                        </a:solidFill>
                      </a:endParaRPr>
                    </a:p>
                  </a:txBody>
                  <a:tcPr/>
                </a:tc>
                <a:tc>
                  <a:txBody>
                    <a:bodyPr/>
                    <a:lstStyle/>
                    <a:p>
                      <a:r>
                        <a:rPr lang="en-US" b="1" dirty="0" smtClean="0">
                          <a:solidFill>
                            <a:srgbClr val="FF0000"/>
                          </a:solidFill>
                        </a:rPr>
                        <a:t>108,900 sq km</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xmlns="" val="70388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82797" cy="6829148"/>
          </a:xfrm>
          <a:prstGeom prst="rect">
            <a:avLst/>
          </a:prstGeom>
          <a:noFill/>
          <a:ln w="9525">
            <a:noFill/>
            <a:miter lim="800000"/>
            <a:headEnd/>
            <a:tailEnd/>
          </a:ln>
        </p:spPr>
      </p:pic>
      <p:sp>
        <p:nvSpPr>
          <p:cNvPr id="5" name="TextBox 4"/>
          <p:cNvSpPr txBox="1"/>
          <p:nvPr/>
        </p:nvSpPr>
        <p:spPr>
          <a:xfrm>
            <a:off x="6400800" y="6400800"/>
            <a:ext cx="1781642" cy="369332"/>
          </a:xfrm>
          <a:prstGeom prst="rect">
            <a:avLst/>
          </a:prstGeom>
          <a:noFill/>
        </p:spPr>
        <p:txBody>
          <a:bodyPr wrap="none" rtlCol="0">
            <a:spAutoFit/>
          </a:bodyPr>
          <a:lstStyle/>
          <a:p>
            <a:r>
              <a:rPr lang="en-US" dirty="0" smtClean="0"/>
              <a:t>Collins et al 2010</a:t>
            </a:r>
            <a:endParaRPr lang="en-US" dirty="0"/>
          </a:p>
        </p:txBody>
      </p:sp>
      <p:sp>
        <p:nvSpPr>
          <p:cNvPr id="4" name="Rectangle 3"/>
          <p:cNvSpPr/>
          <p:nvPr/>
        </p:nvSpPr>
        <p:spPr>
          <a:xfrm>
            <a:off x="2819400" y="228600"/>
            <a:ext cx="6019800" cy="6248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475087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828800" y="2590800"/>
            <a:ext cx="1828800" cy="838200"/>
          </a:xfrm>
          <a:prstGeom prst="rect">
            <a:avLst/>
          </a:prstGeom>
          <a:solidFill>
            <a:schemeClr val="tx1"/>
          </a:solidFill>
          <a:ln w="9525">
            <a:solidFill>
              <a:srgbClr val="000000"/>
            </a:solidFill>
            <a:miter lim="800000"/>
            <a:headEnd/>
            <a:tailEnd/>
          </a:ln>
        </p:spPr>
        <p:txBody>
          <a:bodyPr/>
          <a:lstStyle/>
          <a:p>
            <a:pPr algn="ctr"/>
            <a:r>
              <a:rPr lang="en-US" sz="2400" b="1" i="1" dirty="0" smtClean="0">
                <a:solidFill>
                  <a:srgbClr val="FF0000"/>
                </a:solidFill>
              </a:rPr>
              <a:t>Observing</a:t>
            </a:r>
            <a:r>
              <a:rPr lang="en-US" sz="2400" b="1" dirty="0" smtClean="0">
                <a:solidFill>
                  <a:srgbClr val="FF0000"/>
                </a:solidFill>
              </a:rPr>
              <a:t> </a:t>
            </a:r>
            <a:r>
              <a:rPr lang="en-US" sz="2000" b="1" dirty="0">
                <a:solidFill>
                  <a:srgbClr val="000000"/>
                </a:solidFill>
              </a:rPr>
              <a:t>(monitoring) </a:t>
            </a:r>
            <a:endParaRPr lang="en-US" sz="3200" b="1" dirty="0">
              <a:solidFill>
                <a:srgbClr val="000000"/>
              </a:solidFill>
            </a:endParaRPr>
          </a:p>
        </p:txBody>
      </p:sp>
      <p:sp>
        <p:nvSpPr>
          <p:cNvPr id="11268" name="Text Box 4"/>
          <p:cNvSpPr txBox="1">
            <a:spLocks noChangeArrowheads="1"/>
          </p:cNvSpPr>
          <p:nvPr/>
        </p:nvSpPr>
        <p:spPr bwMode="auto">
          <a:xfrm>
            <a:off x="4678806" y="2286000"/>
            <a:ext cx="2255394" cy="1371600"/>
          </a:xfrm>
          <a:prstGeom prst="rect">
            <a:avLst/>
          </a:prstGeom>
          <a:solidFill>
            <a:srgbClr val="FFFF00"/>
          </a:solidFill>
          <a:ln w="9525">
            <a:solidFill>
              <a:srgbClr val="000000"/>
            </a:solidFill>
            <a:miter lim="800000"/>
            <a:headEnd/>
            <a:tailEnd/>
          </a:ln>
        </p:spPr>
        <p:txBody>
          <a:bodyPr/>
          <a:lstStyle/>
          <a:p>
            <a:pPr algn="ctr"/>
            <a:r>
              <a:rPr lang="en-US" sz="2400" b="1" i="1" dirty="0" smtClean="0">
                <a:solidFill>
                  <a:srgbClr val="FF0000"/>
                </a:solidFill>
              </a:rPr>
              <a:t>Understanding</a:t>
            </a:r>
            <a:r>
              <a:rPr lang="en-US" sz="2400" b="1" dirty="0" smtClean="0">
                <a:solidFill>
                  <a:srgbClr val="FF0000"/>
                </a:solidFill>
              </a:rPr>
              <a:t> </a:t>
            </a:r>
            <a:r>
              <a:rPr lang="en-US" sz="2000" b="1" dirty="0" smtClean="0">
                <a:solidFill>
                  <a:srgbClr val="000000"/>
                </a:solidFill>
              </a:rPr>
              <a:t>(mental </a:t>
            </a:r>
            <a:r>
              <a:rPr lang="en-US" b="1" dirty="0">
                <a:solidFill>
                  <a:srgbClr val="000000"/>
                </a:solidFill>
              </a:rPr>
              <a:t>and </a:t>
            </a:r>
            <a:r>
              <a:rPr lang="en-US" sz="2000" b="1" dirty="0" smtClean="0">
                <a:solidFill>
                  <a:srgbClr val="000000"/>
                </a:solidFill>
              </a:rPr>
              <a:t>simulation models)</a:t>
            </a:r>
            <a:endParaRPr lang="en-US" sz="3200" b="1" dirty="0">
              <a:solidFill>
                <a:srgbClr val="000000"/>
              </a:solidFill>
            </a:endParaRPr>
          </a:p>
        </p:txBody>
      </p:sp>
      <p:sp>
        <p:nvSpPr>
          <p:cNvPr id="11269" name="Text Box 5"/>
          <p:cNvSpPr txBox="1">
            <a:spLocks noChangeArrowheads="1"/>
          </p:cNvSpPr>
          <p:nvPr/>
        </p:nvSpPr>
        <p:spPr bwMode="auto">
          <a:xfrm>
            <a:off x="3305156" y="5105400"/>
            <a:ext cx="2890012" cy="1295400"/>
          </a:xfrm>
          <a:prstGeom prst="rect">
            <a:avLst/>
          </a:prstGeom>
          <a:solidFill>
            <a:srgbClr val="FFFFFF"/>
          </a:solidFill>
          <a:ln w="9525">
            <a:solidFill>
              <a:srgbClr val="000000"/>
            </a:solidFill>
            <a:miter lim="800000"/>
            <a:headEnd/>
            <a:tailEnd/>
          </a:ln>
        </p:spPr>
        <p:txBody>
          <a:bodyPr/>
          <a:lstStyle/>
          <a:p>
            <a:pPr algn="ctr"/>
            <a:r>
              <a:rPr lang="en-US" sz="2400" b="1" i="1" dirty="0" smtClean="0">
                <a:solidFill>
                  <a:srgbClr val="FF0000"/>
                </a:solidFill>
              </a:rPr>
              <a:t>Responding </a:t>
            </a:r>
          </a:p>
          <a:p>
            <a:pPr algn="ctr"/>
            <a:r>
              <a:rPr lang="en-US" sz="2000" b="1" dirty="0" smtClean="0">
                <a:solidFill>
                  <a:srgbClr val="000000"/>
                </a:solidFill>
              </a:rPr>
              <a:t>(adaptive </a:t>
            </a:r>
          </a:p>
          <a:p>
            <a:pPr algn="ctr"/>
            <a:r>
              <a:rPr lang="en-US" sz="2000" b="1" dirty="0" smtClean="0">
                <a:solidFill>
                  <a:srgbClr val="000000"/>
                </a:solidFill>
              </a:rPr>
              <a:t>co-management)</a:t>
            </a:r>
            <a:endParaRPr lang="en-US" sz="3200" b="1" dirty="0">
              <a:solidFill>
                <a:srgbClr val="000000"/>
              </a:solidFill>
            </a:endParaRPr>
          </a:p>
        </p:txBody>
      </p:sp>
      <p:sp>
        <p:nvSpPr>
          <p:cNvPr id="11270" name="AutoShape 6"/>
          <p:cNvSpPr>
            <a:spLocks noChangeArrowheads="1"/>
          </p:cNvSpPr>
          <p:nvPr/>
        </p:nvSpPr>
        <p:spPr bwMode="auto">
          <a:xfrm rot="215154">
            <a:off x="2971800" y="1295400"/>
            <a:ext cx="2676525" cy="752475"/>
          </a:xfrm>
          <a:prstGeom prst="curvedDownArrow">
            <a:avLst>
              <a:gd name="adj1" fmla="val 71139"/>
              <a:gd name="adj2" fmla="val 142278"/>
              <a:gd name="adj3" fmla="val 33333"/>
            </a:avLst>
          </a:prstGeom>
          <a:solidFill>
            <a:srgbClr val="FFFFFF"/>
          </a:solidFill>
          <a:ln w="9525">
            <a:solidFill>
              <a:srgbClr val="000000"/>
            </a:solidFill>
            <a:miter lim="800000"/>
            <a:headEnd/>
            <a:tailEnd/>
          </a:ln>
        </p:spPr>
        <p:txBody>
          <a:bodyPr/>
          <a:lstStyle/>
          <a:p>
            <a:endParaRPr lang="en-US"/>
          </a:p>
        </p:txBody>
      </p:sp>
      <p:sp>
        <p:nvSpPr>
          <p:cNvPr id="11271" name="AutoShape 7"/>
          <p:cNvSpPr>
            <a:spLocks noChangeArrowheads="1"/>
          </p:cNvSpPr>
          <p:nvPr/>
        </p:nvSpPr>
        <p:spPr bwMode="auto">
          <a:xfrm rot="1317360">
            <a:off x="6714391" y="3020995"/>
            <a:ext cx="942010" cy="2960110"/>
          </a:xfrm>
          <a:prstGeom prst="curvedLeftArrow">
            <a:avLst>
              <a:gd name="adj1" fmla="val 47698"/>
              <a:gd name="adj2" fmla="val 95396"/>
              <a:gd name="adj3" fmla="val 33333"/>
            </a:avLst>
          </a:prstGeom>
          <a:solidFill>
            <a:srgbClr val="FFFFFF"/>
          </a:solidFill>
          <a:ln w="9525">
            <a:solidFill>
              <a:srgbClr val="000000"/>
            </a:solidFill>
            <a:miter lim="800000"/>
            <a:headEnd/>
            <a:tailEnd/>
          </a:ln>
        </p:spPr>
        <p:txBody>
          <a:bodyPr/>
          <a:lstStyle/>
          <a:p>
            <a:endParaRPr lang="en-US"/>
          </a:p>
        </p:txBody>
      </p:sp>
      <p:sp>
        <p:nvSpPr>
          <p:cNvPr id="11272" name="AutoShape 8"/>
          <p:cNvSpPr>
            <a:spLocks noChangeArrowheads="1"/>
          </p:cNvSpPr>
          <p:nvPr/>
        </p:nvSpPr>
        <p:spPr bwMode="auto">
          <a:xfrm rot="35629211">
            <a:off x="439834" y="3873266"/>
            <a:ext cx="2705889" cy="1134462"/>
          </a:xfrm>
          <a:prstGeom prst="curvedDownArrow">
            <a:avLst>
              <a:gd name="adj1" fmla="val 47221"/>
              <a:gd name="adj2" fmla="val 94442"/>
              <a:gd name="adj3" fmla="val 33333"/>
            </a:avLst>
          </a:prstGeom>
          <a:solidFill>
            <a:srgbClr val="FFFFFF"/>
          </a:solidFill>
          <a:ln w="9525">
            <a:solidFill>
              <a:srgbClr val="000000"/>
            </a:solidFill>
            <a:miter lim="800000"/>
            <a:headEnd/>
            <a:tailEnd/>
          </a:ln>
        </p:spPr>
        <p:txBody>
          <a:bodyPr/>
          <a:lstStyle/>
          <a:p>
            <a:endParaRPr lang="en-US"/>
          </a:p>
        </p:txBody>
      </p:sp>
      <p:sp>
        <p:nvSpPr>
          <p:cNvPr id="11275" name="Text Box 11"/>
          <p:cNvSpPr txBox="1">
            <a:spLocks noChangeArrowheads="1"/>
          </p:cNvSpPr>
          <p:nvPr/>
        </p:nvSpPr>
        <p:spPr bwMode="auto">
          <a:xfrm>
            <a:off x="304800" y="304800"/>
            <a:ext cx="774346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smtClean="0"/>
              <a:t>NSF SEARCH - Study of Arctic Environmental Change</a:t>
            </a:r>
          </a:p>
        </p:txBody>
      </p:sp>
    </p:spTree>
    <p:extLst>
      <p:ext uri="{BB962C8B-B14F-4D97-AF65-F5344CB8AC3E}">
        <p14:creationId xmlns:p14="http://schemas.microsoft.com/office/powerpoint/2010/main" xmlns="" val="2278938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143000"/>
            <a:ext cx="88392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2"/>
          <p:cNvSpPr>
            <a:spLocks noGrp="1"/>
          </p:cNvSpPr>
          <p:nvPr>
            <p:ph type="title" idx="4294967295"/>
          </p:nvPr>
        </p:nvSpPr>
        <p:spPr bwMode="auto">
          <a:xfrm>
            <a:off x="381000" y="457200"/>
            <a:ext cx="8686800" cy="558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0000"/>
          </a:bodyPr>
          <a:lstStyle/>
          <a:p>
            <a:pPr algn="l"/>
            <a:r>
              <a:rPr lang="en-US" sz="3200" dirty="0" smtClean="0">
                <a:latin typeface="Rockwell" pitchFamily="18" charset="0"/>
              </a:rPr>
              <a:t>Availability = abundance </a:t>
            </a:r>
            <a:r>
              <a:rPr lang="en-US" sz="3200" dirty="0" smtClean="0">
                <a:effectLst/>
                <a:latin typeface="Rockwell" pitchFamily="18" charset="0"/>
              </a:rPr>
              <a:t>+  location + access </a:t>
            </a:r>
            <a:endParaRPr lang="en-US" sz="4200" dirty="0" smtClean="0">
              <a:effectLst/>
              <a:latin typeface="Rockwell" pitchFamily="18" charset="0"/>
            </a:endParaRPr>
          </a:p>
        </p:txBody>
      </p:sp>
      <p:pic>
        <p:nvPicPr>
          <p:cNvPr id="187396" name="Picture 4" descr="boa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5400" y="8458200"/>
            <a:ext cx="1195388"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7" name="Picture 5" descr="supercub"/>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00200" y="8305800"/>
            <a:ext cx="1265237" cy="9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1" name="Picture 9" descr="ATV"/>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67400" y="-914400"/>
            <a:ext cx="1109663"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0" descr="cow and cal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58000" y="1401763"/>
            <a:ext cx="1590675"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4" name="Picture 12" descr="MPj04070900000[1]"/>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84993" y="4418012"/>
            <a:ext cx="1420813"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1775850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9260" y="457200"/>
            <a:ext cx="4852340" cy="4564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638800" y="6460093"/>
            <a:ext cx="2586606" cy="369332"/>
          </a:xfrm>
          <a:prstGeom prst="rect">
            <a:avLst/>
          </a:prstGeom>
          <a:noFill/>
        </p:spPr>
        <p:txBody>
          <a:bodyPr wrap="none" rtlCol="0">
            <a:spAutoFit/>
          </a:bodyPr>
          <a:lstStyle/>
          <a:p>
            <a:r>
              <a:rPr lang="en-US" dirty="0" smtClean="0">
                <a:solidFill>
                  <a:srgbClr val="FF0000"/>
                </a:solidFill>
              </a:rPr>
              <a:t>Berman and Kofinas 2002</a:t>
            </a:r>
            <a:endParaRPr lang="en-US" dirty="0">
              <a:solidFill>
                <a:srgbClr val="FF0000"/>
              </a:solidFil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1637" y="3352800"/>
            <a:ext cx="3505200"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64751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691" name="Group 99"/>
          <p:cNvGraphicFramePr>
            <a:graphicFrameLocks noGrp="1"/>
          </p:cNvGraphicFramePr>
          <p:nvPr>
            <p:extLst>
              <p:ext uri="{D42A27DB-BD31-4B8C-83A1-F6EECF244321}">
                <p14:modId xmlns:p14="http://schemas.microsoft.com/office/powerpoint/2010/main" xmlns="" val="2944222964"/>
              </p:ext>
            </p:extLst>
          </p:nvPr>
        </p:nvGraphicFramePr>
        <p:xfrm>
          <a:off x="152400" y="152400"/>
          <a:ext cx="8763000" cy="6593840"/>
        </p:xfrm>
        <a:graphic>
          <a:graphicData uri="http://schemas.openxmlformats.org/drawingml/2006/table">
            <a:tbl>
              <a:tblPr/>
              <a:tblGrid>
                <a:gridCol w="1066800"/>
                <a:gridCol w="1295400"/>
                <a:gridCol w="1371600"/>
                <a:gridCol w="1371600"/>
                <a:gridCol w="1295400"/>
                <a:gridCol w="1447800"/>
                <a:gridCol w="914400"/>
              </a:tblGrid>
              <a:tr h="428625">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moose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Temperatures</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FB95"/>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Rain &amp; Drought</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FB95"/>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Snow</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FB95"/>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Freeze up /Thaw Date</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FB95"/>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Fire</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FB95"/>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Wind</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FB95"/>
                    </a:solidFill>
                  </a:tcPr>
                </a:tc>
              </a:tr>
              <a:tr h="1930400">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Location</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sz="1200" b="1" i="0" u="none" strike="noStrike" cap="none" normalizeH="0" baseline="0" dirty="0" smtClean="0">
                          <a:ln>
                            <a:noFill/>
                          </a:ln>
                          <a:solidFill>
                            <a:srgbClr val="FF0000"/>
                          </a:solidFill>
                          <a:effectLst/>
                          <a:latin typeface="Times New Roman" pitchFamily="18" charset="0"/>
                          <a:ea typeface="MS PGothic" pitchFamily="34" charset="-128"/>
                        </a:rPr>
                        <a:t>↑</a:t>
                      </a:r>
                      <a:r>
                        <a:rPr kumimoji="0" lang="en-US" sz="1200" b="1" i="0" u="none" strike="noStrike" cap="none" normalizeH="0" baseline="0" dirty="0" smtClean="0">
                          <a:ln>
                            <a:noFill/>
                          </a:ln>
                          <a:solidFill>
                            <a:srgbClr val="FF0000"/>
                          </a:solidFill>
                          <a:effectLst/>
                          <a:latin typeface="Times New Roman" pitchFamily="18" charset="0"/>
                          <a:ea typeface="MS PGothic" pitchFamily="34" charset="-128"/>
                          <a:cs typeface="Times New Roman" pitchFamily="18" charset="0"/>
                        </a:rPr>
                        <a:t>temperatures = ↓moose activity &amp; response to calls during rut</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rgbClr val="000000"/>
                          </a:solidFill>
                          <a:effectLst/>
                          <a:latin typeface="Times New Roman" pitchFamily="18" charset="0"/>
                          <a:ea typeface="MS PGothic" pitchFamily="34" charset="-128"/>
                          <a:cs typeface="Times New Roman" pitchFamily="18" charset="0"/>
                        </a:rPr>
                        <a:t>*moose try to stay cool.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*Lake too flooded, moose to different lake to get to weeds on bottom.</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*If dry, move to wetter areas.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*If wet, more habitat available.</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dirty="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*Avoidance of crusty, deep, and hard pack snow</a:t>
                      </a:r>
                    </a:p>
                    <a:p>
                      <a:pPr marL="0" marR="0" lvl="0" indent="0" algn="l" defTabSz="914400" rtl="0" eaLnBrk="0" fontAlgn="base" latinLnBrk="0" hangingPunct="0">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snow = later migration</a:t>
                      </a:r>
                    </a:p>
                    <a:p>
                      <a:pPr marL="0" marR="0" lvl="0" indent="0" algn="l" defTabSz="914400" rtl="0" eaLnBrk="0" fontAlgn="base" latinLnBrk="0" hangingPunct="0">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Avoid north side of mountains because of windblown hard pack.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*Later freeze delays migration.</a:t>
                      </a:r>
                    </a:p>
                    <a:p>
                      <a:pPr marL="0" marR="0" lvl="0" indent="0" algn="l" defTabSz="914400" rtl="0" eaLnBrk="0" fontAlgn="base" latinLnBrk="0" hangingPunct="0">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*Earlier thaw brings moose down sooner</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*Burns displace moose, but use areas more within a few years.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rgbClr val="FF0000"/>
                          </a:solidFill>
                          <a:effectLst/>
                          <a:latin typeface="Times New Roman" pitchFamily="18" charset="0"/>
                          <a:ea typeface="MS PGothic" pitchFamily="34" charset="-128"/>
                          <a:cs typeface="Times New Roman" pitchFamily="18" charset="0"/>
                        </a:rPr>
                        <a:t>*Big fire, big effect.</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*start using it 2-3 years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dirty="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rgbClr val="3366FF"/>
                          </a:solidFill>
                          <a:effectLst/>
                          <a:latin typeface="Times New Roman" pitchFamily="18" charset="0"/>
                          <a:ea typeface="MS PGothic" pitchFamily="34" charset="-128"/>
                        </a:rPr>
                        <a:t>*Stronger wind in winter is avoid, and moose like wind when insects are around.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r>
              <a:tr h="1905000">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Access</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rgbClr val="3366FF"/>
                          </a:solidFill>
                          <a:effectLst/>
                          <a:latin typeface="Times New Roman" pitchFamily="18" charset="0"/>
                          <a:ea typeface="MS PGothic" pitchFamily="34" charset="-128"/>
                          <a:cs typeface="Times New Roman" pitchFamily="18" charset="0"/>
                        </a:rPr>
                        <a:t>* </a:t>
                      </a:r>
                      <a:r>
                        <a:rPr kumimoji="0" lang="en-US" sz="1200" b="1" i="0" u="none" strike="noStrike" cap="none" normalizeH="0" baseline="0" dirty="0" smtClean="0">
                          <a:ln>
                            <a:noFill/>
                          </a:ln>
                          <a:solidFill>
                            <a:srgbClr val="3366FF"/>
                          </a:solidFill>
                          <a:effectLst/>
                          <a:latin typeface="Times New Roman" pitchFamily="18" charset="0"/>
                          <a:ea typeface="MS PGothic" pitchFamily="34" charset="-128"/>
                        </a:rPr>
                        <a:t>↑</a:t>
                      </a:r>
                      <a:r>
                        <a:rPr kumimoji="0" lang="en-US" sz="1200" b="1" i="0" u="none" strike="noStrike" cap="none" normalizeH="0" baseline="0" dirty="0" smtClean="0">
                          <a:ln>
                            <a:noFill/>
                          </a:ln>
                          <a:solidFill>
                            <a:srgbClr val="3366FF"/>
                          </a:solidFill>
                          <a:effectLst/>
                          <a:latin typeface="Times New Roman" pitchFamily="18" charset="0"/>
                          <a:ea typeface="MS PGothic" pitchFamily="34" charset="-128"/>
                          <a:cs typeface="Times New Roman" pitchFamily="18" charset="0"/>
                        </a:rPr>
                        <a:t>temp = </a:t>
                      </a:r>
                      <a:r>
                        <a:rPr kumimoji="0" lang="en-US" sz="1200" b="1" i="0" u="none" strike="noStrike" cap="none" normalizeH="0" baseline="0" dirty="0" smtClean="0">
                          <a:ln>
                            <a:noFill/>
                          </a:ln>
                          <a:solidFill>
                            <a:srgbClr val="3366FF"/>
                          </a:solidFill>
                          <a:effectLst/>
                          <a:latin typeface="Times New Roman" pitchFamily="18" charset="0"/>
                          <a:ea typeface="MS PGothic" pitchFamily="34" charset="-128"/>
                        </a:rPr>
                        <a:t>↑</a:t>
                      </a:r>
                      <a:r>
                        <a:rPr kumimoji="0" lang="en-US" sz="1200" b="1" i="0" u="none" strike="noStrike" cap="none" normalizeH="0" baseline="0" dirty="0" smtClean="0">
                          <a:ln>
                            <a:noFill/>
                          </a:ln>
                          <a:solidFill>
                            <a:srgbClr val="3366FF"/>
                          </a:solidFill>
                          <a:effectLst/>
                          <a:latin typeface="Times New Roman" pitchFamily="18" charset="0"/>
                          <a:ea typeface="MS PGothic" pitchFamily="34" charset="-128"/>
                          <a:cs typeface="Times New Roman" pitchFamily="18" charset="0"/>
                        </a:rPr>
                        <a:t>willow = obstructed travel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 rain = shallower and less navigable river</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*More rain reduces ATV access (ex. around Big Lake).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rgbClr val="FF0000"/>
                          </a:solidFill>
                          <a:effectLst/>
                          <a:latin typeface="Times New Roman" pitchFamily="18" charset="0"/>
                          <a:ea typeface="MS PGothic" pitchFamily="34" charset="-128"/>
                          <a:cs typeface="Times New Roman" pitchFamily="18" charset="0"/>
                        </a:rPr>
                        <a:t>*Burns block trails, and create thick understory</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*Rough ground is hard on machines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*Better visibility during first few years.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*Big fire blocks all trails.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smtClean="0">
                        <a:ln>
                          <a:noFill/>
                        </a:ln>
                        <a:solidFill>
                          <a:schemeClr val="tx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r>
              <a:tr h="2073275">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Abundance</a:t>
                      </a:r>
                      <a:endParaRPr kumimoji="0" lang="en-US" sz="1200" b="1" i="0" u="none" strike="noStrike" cap="none" normalizeH="0" baseline="0" dirty="0" smtClean="0">
                        <a:ln>
                          <a:noFill/>
                        </a:ln>
                        <a:solidFill>
                          <a:schemeClr val="bg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 </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temp = </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willow = </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 </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forage= </a:t>
                      </a:r>
                      <a:r>
                        <a:rPr kumimoji="0" lang="en-US" sz="1200" b="1" i="0" u="none" strike="noStrike" cap="none" normalizeH="0" baseline="0" dirty="0" smtClean="0">
                          <a:ln>
                            <a:noFill/>
                          </a:ln>
                          <a:solidFill>
                            <a:schemeClr val="bg1"/>
                          </a:solidFill>
                          <a:effectLst/>
                          <a:latin typeface="Times New Roman" pitchFamily="18" charset="0"/>
                          <a:ea typeface="MS PGothic" pitchFamily="34" charset="-128"/>
                        </a:rPr>
                        <a:t>↑moose</a:t>
                      </a:r>
                      <a:endParaRPr kumimoji="0" lang="en-US" sz="1200" b="1"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smtClean="0">
                        <a:ln>
                          <a:noFill/>
                        </a:ln>
                        <a:solidFill>
                          <a:schemeClr val="tx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snow  = </a:t>
                      </a:r>
                      <a:r>
                        <a:rPr kumimoji="0" lang="en-US" sz="1200" b="1" i="0" u="none" strike="noStrike" cap="none" normalizeH="0" baseline="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insulation Changes in snow depth changes efficiency of predators-</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more snow= less wolf predation.</a:t>
                      </a:r>
                    </a:p>
                    <a:p>
                      <a:pPr marL="0" marR="0" lvl="0" indent="0" algn="l" defTabSz="914400" rtl="0" eaLnBrk="1" fontAlgn="base" latinLnBrk="0" hangingPunct="1">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smtClean="0">
                          <a:ln>
                            <a:noFill/>
                          </a:ln>
                          <a:solidFill>
                            <a:srgbClr val="FF0000"/>
                          </a:solidFill>
                          <a:effectLst/>
                          <a:latin typeface="Times New Roman" pitchFamily="18" charset="0"/>
                          <a:ea typeface="MS PGothic" pitchFamily="34" charset="-128"/>
                          <a:cs typeface="Times New Roman" pitchFamily="18" charset="0"/>
                        </a:rPr>
                        <a:t>Too much snow, bad for young moose.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smtClean="0">
                        <a:ln>
                          <a:noFill/>
                        </a:ln>
                        <a:solidFill>
                          <a:schemeClr val="tx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 </a:t>
                      </a:r>
                      <a:r>
                        <a:rPr kumimoji="0" lang="en-US" sz="1200" b="1" i="0" u="none" strike="noStrike" cap="none" normalizeH="0" baseline="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fire = </a:t>
                      </a:r>
                      <a:r>
                        <a:rPr kumimoji="0" lang="en-US" sz="1200" b="1" i="0" u="none" strike="noStrike" cap="none" normalizeH="0" baseline="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forage = </a:t>
                      </a:r>
                      <a:r>
                        <a:rPr kumimoji="0" lang="en-US" sz="1200" b="1" i="0" u="none" strike="noStrike" cap="none" normalizeH="0" baseline="0" smtClean="0">
                          <a:ln>
                            <a:noFill/>
                          </a:ln>
                          <a:solidFill>
                            <a:schemeClr val="bg1"/>
                          </a:solidFill>
                          <a:effectLst/>
                          <a:latin typeface="Times New Roman" pitchFamily="18" charset="0"/>
                          <a:ea typeface="MS PGothic" pitchFamily="34" charset="-128"/>
                        </a:rPr>
                        <a:t>↑moose</a:t>
                      </a:r>
                      <a:endPar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Pct val="70000"/>
                        <a:buFont typeface="Wingdings 2" pitchFamily="18" charset="2"/>
                        <a:buChar char=""/>
                        <a:tabLst/>
                      </a:pPr>
                      <a:r>
                        <a:rPr kumimoji="0" lang="en-US" sz="1200" b="1" i="0" u="none" strike="noStrike" cap="none" normalizeH="0" baseline="0" smtClean="0">
                          <a:ln>
                            <a:noFill/>
                          </a:ln>
                          <a:solidFill>
                            <a:schemeClr val="bg1"/>
                          </a:solidFill>
                          <a:effectLst/>
                          <a:latin typeface="Times New Roman" pitchFamily="18" charset="0"/>
                          <a:ea typeface="MS PGothic" pitchFamily="34" charset="-128"/>
                        </a:rPr>
                        <a:t>↑</a:t>
                      </a:r>
                      <a:r>
                        <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understory = bears more efficient predators</a:t>
                      </a:r>
                    </a:p>
                    <a:p>
                      <a:pPr marL="0" marR="0" lvl="0" indent="0" algn="l" defTabSz="914400" rtl="0" eaLnBrk="0" fontAlgn="base" latinLnBrk="0" hangingPunct="0">
                        <a:lnSpc>
                          <a:spcPct val="100000"/>
                        </a:lnSpc>
                        <a:spcBef>
                          <a:spcPct val="0"/>
                        </a:spcBef>
                        <a:spcAft>
                          <a:spcPct val="0"/>
                        </a:spcAft>
                        <a:buClrTx/>
                        <a:buSzPct val="70000"/>
                        <a:buFont typeface="Wingdings 2" pitchFamily="18" charset="2"/>
                        <a:buChar char=""/>
                        <a:tabLst/>
                      </a:pPr>
                      <a:endParaRPr kumimoji="0" lang="en-US" sz="1200" b="1"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70000"/>
                        <a:buFont typeface="Wingdings 2"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a typeface="MS PGothic"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r>
            </a:tbl>
          </a:graphicData>
        </a:graphic>
      </p:graphicFrame>
      <p:sp>
        <p:nvSpPr>
          <p:cNvPr id="3" name="Oval 2"/>
          <p:cNvSpPr>
            <a:spLocks noChangeArrowheads="1"/>
          </p:cNvSpPr>
          <p:nvPr/>
        </p:nvSpPr>
        <p:spPr bwMode="auto">
          <a:xfrm>
            <a:off x="6172200" y="2362200"/>
            <a:ext cx="2057400" cy="2590800"/>
          </a:xfrm>
          <a:prstGeom prst="ellipse">
            <a:avLst/>
          </a:prstGeom>
          <a:noFill/>
          <a:ln w="50800">
            <a:solidFill>
              <a:srgbClr val="FF0000"/>
            </a:solidFill>
            <a:round/>
            <a:headEnd/>
            <a:tailEnd/>
          </a:ln>
          <a:effectLst>
            <a:outerShdw blurRad="50800" dist="38100" dir="5400000" rotWithShape="0">
              <a:srgbClr val="808080">
                <a:alpha val="43137"/>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4" name="TextBox 3"/>
          <p:cNvSpPr txBox="1"/>
          <p:nvPr/>
        </p:nvSpPr>
        <p:spPr>
          <a:xfrm>
            <a:off x="314325" y="6216134"/>
            <a:ext cx="1628266" cy="369332"/>
          </a:xfrm>
          <a:prstGeom prst="rect">
            <a:avLst/>
          </a:prstGeom>
          <a:noFill/>
        </p:spPr>
        <p:txBody>
          <a:bodyPr wrap="none" rtlCol="0">
            <a:spAutoFit/>
          </a:bodyPr>
          <a:lstStyle/>
          <a:p>
            <a:r>
              <a:rPr lang="en-US" b="1" dirty="0" smtClean="0">
                <a:solidFill>
                  <a:srgbClr val="FF0000"/>
                </a:solidFill>
              </a:rPr>
              <a:t>Todd Brinkman</a:t>
            </a:r>
            <a:endParaRPr lang="en-US" b="1" dirty="0">
              <a:solidFill>
                <a:srgbClr val="FF0000"/>
              </a:solidFill>
            </a:endParaRPr>
          </a:p>
        </p:txBody>
      </p:sp>
    </p:spTree>
    <p:extLst>
      <p:ext uri="{BB962C8B-B14F-4D97-AF65-F5344CB8AC3E}">
        <p14:creationId xmlns:p14="http://schemas.microsoft.com/office/powerpoint/2010/main" xmlns="" val="706898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1629216413"/>
              </p:ext>
            </p:extLst>
          </p:nvPr>
        </p:nvGraphicFramePr>
        <p:xfrm>
          <a:off x="76200" y="152400"/>
          <a:ext cx="2971801" cy="6500237"/>
        </p:xfrm>
        <a:graphic>
          <a:graphicData uri="http://schemas.openxmlformats.org/drawingml/2006/table">
            <a:tbl>
              <a:tblPr firstRow="1" bandRow="1">
                <a:tableStyleId>{5C22544A-7EE6-4342-B048-85BDC9FD1C3A}</a:tableStyleId>
              </a:tblPr>
              <a:tblGrid>
                <a:gridCol w="1371600"/>
                <a:gridCol w="1600201"/>
              </a:tblGrid>
              <a:tr h="518356">
                <a:tc>
                  <a:txBody>
                    <a:bodyPr/>
                    <a:lstStyle/>
                    <a:p>
                      <a:r>
                        <a:rPr lang="en-US" dirty="0" smtClean="0"/>
                        <a:t>Moose</a:t>
                      </a:r>
                      <a:endParaRPr lang="en-US" dirty="0"/>
                    </a:p>
                  </a:txBody>
                  <a:tcPr/>
                </a:tc>
                <a:tc>
                  <a:txBody>
                    <a:bodyPr/>
                    <a:lstStyle/>
                    <a:p>
                      <a:r>
                        <a:rPr lang="en-US" dirty="0" smtClean="0">
                          <a:solidFill>
                            <a:schemeClr val="bg1"/>
                          </a:solidFill>
                        </a:rPr>
                        <a:t>Fire</a:t>
                      </a:r>
                      <a:endParaRPr lang="en-US" dirty="0">
                        <a:solidFill>
                          <a:schemeClr val="bg1"/>
                        </a:solidFill>
                      </a:endParaRPr>
                    </a:p>
                  </a:txBody>
                  <a:tcPr>
                    <a:solidFill>
                      <a:srgbClr val="FFFF00"/>
                    </a:solidFill>
                  </a:tcPr>
                </a:tc>
              </a:tr>
              <a:tr h="802054">
                <a:tc>
                  <a:txBody>
                    <a:bodyPr/>
                    <a:lstStyle/>
                    <a:p>
                      <a:r>
                        <a:rPr lang="en-US" sz="1800" b="1" dirty="0" smtClean="0"/>
                        <a:t>Abundance</a:t>
                      </a:r>
                      <a:endParaRPr lang="en-US" sz="1800" b="1" dirty="0"/>
                    </a:p>
                  </a:txBody>
                  <a:tcPr/>
                </a:tc>
                <a:tc>
                  <a:txBody>
                    <a:bodyPr/>
                    <a:lstStyle/>
                    <a:p>
                      <a:r>
                        <a:rPr lang="en-US" sz="1600" dirty="0" smtClean="0"/>
                        <a:t>+Creates</a:t>
                      </a:r>
                      <a:r>
                        <a:rPr lang="en-US" sz="1600" baseline="0" dirty="0" smtClean="0"/>
                        <a:t> better habitat</a:t>
                      </a:r>
                      <a:endParaRPr lang="en-US" sz="1600" dirty="0"/>
                    </a:p>
                  </a:txBody>
                  <a:tcPr>
                    <a:solidFill>
                      <a:srgbClr val="FFFF00"/>
                    </a:solidFill>
                  </a:tcPr>
                </a:tc>
              </a:tr>
              <a:tr h="1422790">
                <a:tc>
                  <a:txBody>
                    <a:bodyPr/>
                    <a:lstStyle/>
                    <a:p>
                      <a:r>
                        <a:rPr lang="en-US" sz="1800" b="1" dirty="0" smtClean="0"/>
                        <a:t>Seasonal Distribution</a:t>
                      </a:r>
                      <a:endParaRPr lang="en-US" sz="1800" b="1" dirty="0"/>
                    </a:p>
                  </a:txBody>
                  <a:tcPr/>
                </a:tc>
                <a:tc>
                  <a:txBody>
                    <a:bodyPr/>
                    <a:lstStyle/>
                    <a:p>
                      <a:r>
                        <a:rPr lang="en-US" sz="1600" dirty="0" smtClean="0"/>
                        <a:t>-Displaces initially, +then is selected for soon</a:t>
                      </a:r>
                      <a:r>
                        <a:rPr lang="en-US" sz="1600" baseline="0" dirty="0" smtClean="0"/>
                        <a:t> after</a:t>
                      </a:r>
                      <a:endParaRPr lang="en-US" sz="1600" dirty="0"/>
                    </a:p>
                  </a:txBody>
                  <a:tcPr>
                    <a:solidFill>
                      <a:srgbClr val="FFFF00"/>
                    </a:solidFill>
                  </a:tcPr>
                </a:tc>
              </a:tr>
              <a:tr h="3757037">
                <a:tc>
                  <a:txBody>
                    <a:bodyPr/>
                    <a:lstStyle/>
                    <a:p>
                      <a:r>
                        <a:rPr lang="en-US" sz="1800" b="1" dirty="0" smtClean="0"/>
                        <a:t>Hunter Access</a:t>
                      </a:r>
                      <a:endParaRPr lang="en-US" sz="1800" b="1" dirty="0"/>
                    </a:p>
                  </a:txBody>
                  <a:tcPr/>
                </a:tc>
                <a:tc>
                  <a:txBody>
                    <a:bodyPr/>
                    <a:lstStyle/>
                    <a:p>
                      <a:r>
                        <a:rPr lang="en-US" sz="1600" dirty="0" smtClean="0"/>
                        <a:t>-Destroys</a:t>
                      </a:r>
                      <a:r>
                        <a:rPr lang="en-US" sz="1600" baseline="0" dirty="0" smtClean="0"/>
                        <a:t> trails</a:t>
                      </a:r>
                    </a:p>
                    <a:p>
                      <a:r>
                        <a:rPr lang="en-US" sz="1600" baseline="0" dirty="0" smtClean="0"/>
                        <a:t>Regrowth</a:t>
                      </a:r>
                    </a:p>
                    <a:p>
                      <a:endParaRPr lang="en-US" sz="1600" baseline="0" dirty="0" smtClean="0"/>
                    </a:p>
                    <a:p>
                      <a:r>
                        <a:rPr lang="en-US" sz="1600" baseline="0" dirty="0" smtClean="0"/>
                        <a:t>-Obstructs </a:t>
                      </a:r>
                      <a:r>
                        <a:rPr lang="en-US" sz="1600" baseline="0" dirty="0" err="1" smtClean="0"/>
                        <a:t>sightability</a:t>
                      </a:r>
                      <a:endParaRPr lang="en-US" sz="1600" baseline="0" dirty="0" smtClean="0"/>
                    </a:p>
                    <a:p>
                      <a:endParaRPr lang="en-US" sz="1600" baseline="0" dirty="0" smtClean="0"/>
                    </a:p>
                    <a:p>
                      <a:r>
                        <a:rPr lang="en-US" sz="1600" baseline="0" dirty="0" smtClean="0"/>
                        <a:t>-Rougher travel conditions off trails</a:t>
                      </a:r>
                    </a:p>
                    <a:p>
                      <a:endParaRPr lang="en-US" sz="1600" baseline="0" dirty="0" smtClean="0"/>
                    </a:p>
                    <a:p>
                      <a:r>
                        <a:rPr lang="en-US" sz="1600" baseline="0" dirty="0" smtClean="0"/>
                        <a:t>-Destroys seasonal cabins</a:t>
                      </a:r>
                    </a:p>
                    <a:p>
                      <a:endParaRPr lang="en-US" dirty="0"/>
                    </a:p>
                  </a:txBody>
                  <a:tcPr>
                    <a:solidFill>
                      <a:srgbClr val="FFFF00"/>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xmlns="" val="4181891107"/>
              </p:ext>
            </p:extLst>
          </p:nvPr>
        </p:nvGraphicFramePr>
        <p:xfrm>
          <a:off x="3124200" y="152400"/>
          <a:ext cx="2971800" cy="6496149"/>
        </p:xfrm>
        <a:graphic>
          <a:graphicData uri="http://schemas.openxmlformats.org/drawingml/2006/table">
            <a:tbl>
              <a:tblPr firstRow="1" bandRow="1">
                <a:tableStyleId>{5C22544A-7EE6-4342-B048-85BDC9FD1C3A}</a:tableStyleId>
              </a:tblPr>
              <a:tblGrid>
                <a:gridCol w="1219200"/>
                <a:gridCol w="1752600"/>
              </a:tblGrid>
              <a:tr h="534086">
                <a:tc>
                  <a:txBody>
                    <a:bodyPr/>
                    <a:lstStyle/>
                    <a:p>
                      <a:r>
                        <a:rPr lang="en-US" dirty="0" smtClean="0"/>
                        <a:t>Caribou</a:t>
                      </a:r>
                      <a:endParaRPr lang="en-US" dirty="0"/>
                    </a:p>
                  </a:txBody>
                  <a:tcPr/>
                </a:tc>
                <a:tc>
                  <a:txBody>
                    <a:bodyPr/>
                    <a:lstStyle/>
                    <a:p>
                      <a:r>
                        <a:rPr lang="en-US" dirty="0" smtClean="0">
                          <a:solidFill>
                            <a:schemeClr val="bg1"/>
                          </a:solidFill>
                        </a:rPr>
                        <a:t>Fire</a:t>
                      </a:r>
                      <a:endParaRPr lang="en-US" dirty="0">
                        <a:solidFill>
                          <a:schemeClr val="bg1"/>
                        </a:solidFill>
                      </a:endParaRPr>
                    </a:p>
                  </a:txBody>
                  <a:tcPr>
                    <a:solidFill>
                      <a:srgbClr val="FFFF00"/>
                    </a:solidFill>
                  </a:tcPr>
                </a:tc>
              </a:tr>
              <a:tr h="788255">
                <a:tc>
                  <a:txBody>
                    <a:bodyPr/>
                    <a:lstStyle/>
                    <a:p>
                      <a:r>
                        <a:rPr lang="en-US" sz="1600" b="1" dirty="0" smtClean="0"/>
                        <a:t>Abundance</a:t>
                      </a:r>
                      <a:endParaRPr lang="en-US" sz="1600" b="1" dirty="0"/>
                    </a:p>
                  </a:txBody>
                  <a:tcPr/>
                </a:tc>
                <a:tc>
                  <a:txBody>
                    <a:bodyPr/>
                    <a:lstStyle/>
                    <a:p>
                      <a:r>
                        <a:rPr lang="en-US" sz="1600" dirty="0" smtClean="0"/>
                        <a:t>-Destroys habitat</a:t>
                      </a:r>
                      <a:endParaRPr lang="en-US" sz="1600" dirty="0"/>
                    </a:p>
                  </a:txBody>
                  <a:tcPr>
                    <a:solidFill>
                      <a:srgbClr val="FFFF00"/>
                    </a:solidFill>
                  </a:tcPr>
                </a:tc>
              </a:tr>
              <a:tr h="1420859">
                <a:tc>
                  <a:txBody>
                    <a:bodyPr/>
                    <a:lstStyle/>
                    <a:p>
                      <a:r>
                        <a:rPr lang="en-US" sz="1600" b="1" dirty="0" smtClean="0"/>
                        <a:t>Seasonal Distribution</a:t>
                      </a:r>
                      <a:endParaRPr lang="en-US" sz="1600" b="1" dirty="0"/>
                    </a:p>
                  </a:txBody>
                  <a:tcPr/>
                </a:tc>
                <a:tc>
                  <a:txBody>
                    <a:bodyPr/>
                    <a:lstStyle/>
                    <a:p>
                      <a:r>
                        <a:rPr lang="en-US" sz="1600" dirty="0" smtClean="0"/>
                        <a:t>-Pushes caribou away,</a:t>
                      </a:r>
                      <a:r>
                        <a:rPr lang="en-US" sz="1600" baseline="0" dirty="0" smtClean="0"/>
                        <a:t> caribou avoid burns for several human generations</a:t>
                      </a:r>
                      <a:endParaRPr lang="en-US" sz="1600" dirty="0"/>
                    </a:p>
                  </a:txBody>
                  <a:tcPr>
                    <a:solidFill>
                      <a:srgbClr val="FFFF00"/>
                    </a:solidFill>
                  </a:tcPr>
                </a:tc>
              </a:tr>
              <a:tr h="3752949">
                <a:tc>
                  <a:txBody>
                    <a:bodyPr/>
                    <a:lstStyle/>
                    <a:p>
                      <a:r>
                        <a:rPr lang="en-US" sz="1600" b="1" dirty="0" smtClean="0"/>
                        <a:t>Hunter Access</a:t>
                      </a:r>
                      <a:endParaRPr lang="en-US" sz="1600" b="1" dirty="0"/>
                    </a:p>
                  </a:txBody>
                  <a:tcPr/>
                </a:tc>
                <a:tc>
                  <a:txBody>
                    <a:bodyPr/>
                    <a:lstStyle/>
                    <a:p>
                      <a:r>
                        <a:rPr lang="en-US" sz="1600" dirty="0" smtClean="0"/>
                        <a:t>-Destroys</a:t>
                      </a:r>
                      <a:r>
                        <a:rPr lang="en-US" sz="1600" baseline="0" dirty="0" smtClean="0"/>
                        <a:t> trails</a:t>
                      </a:r>
                    </a:p>
                    <a:p>
                      <a:r>
                        <a:rPr lang="en-US" sz="1600" baseline="0" dirty="0" smtClean="0"/>
                        <a:t>Regrowth</a:t>
                      </a:r>
                    </a:p>
                    <a:p>
                      <a:endParaRPr lang="en-US" sz="1600" baseline="0" dirty="0" smtClean="0"/>
                    </a:p>
                    <a:p>
                      <a:r>
                        <a:rPr lang="en-US" sz="1600" baseline="0" dirty="0" smtClean="0"/>
                        <a:t>-Obstructs </a:t>
                      </a:r>
                      <a:r>
                        <a:rPr lang="en-US" sz="1600" baseline="0" dirty="0" err="1" smtClean="0"/>
                        <a:t>sightability</a:t>
                      </a:r>
                      <a:endParaRPr lang="en-US" sz="1600" baseline="0" dirty="0" smtClean="0"/>
                    </a:p>
                    <a:p>
                      <a:endParaRPr lang="en-US" sz="1600" baseline="0" dirty="0" smtClean="0"/>
                    </a:p>
                    <a:p>
                      <a:r>
                        <a:rPr lang="en-US" sz="1600" baseline="0" dirty="0" smtClean="0"/>
                        <a:t>-Rougher travel conditions off trails</a:t>
                      </a:r>
                    </a:p>
                    <a:p>
                      <a:endParaRPr lang="en-US" sz="1600" baseline="0" dirty="0" smtClean="0"/>
                    </a:p>
                    <a:p>
                      <a:r>
                        <a:rPr lang="en-US" sz="1600" baseline="0" dirty="0" smtClean="0"/>
                        <a:t>-Destroys seasonal cabins</a:t>
                      </a:r>
                    </a:p>
                    <a:p>
                      <a:endParaRPr lang="en-US" dirty="0"/>
                    </a:p>
                  </a:txBody>
                  <a:tcPr>
                    <a:solidFill>
                      <a:srgbClr val="FFFF00"/>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4067709928"/>
              </p:ext>
            </p:extLst>
          </p:nvPr>
        </p:nvGraphicFramePr>
        <p:xfrm>
          <a:off x="6172200" y="152400"/>
          <a:ext cx="2971800" cy="6440170"/>
        </p:xfrm>
        <a:graphic>
          <a:graphicData uri="http://schemas.openxmlformats.org/drawingml/2006/table">
            <a:tbl>
              <a:tblPr firstRow="1" bandRow="1">
                <a:tableStyleId>{5C22544A-7EE6-4342-B048-85BDC9FD1C3A}</a:tableStyleId>
              </a:tblPr>
              <a:tblGrid>
                <a:gridCol w="1219200"/>
                <a:gridCol w="1752600"/>
              </a:tblGrid>
              <a:tr h="525992">
                <a:tc>
                  <a:txBody>
                    <a:bodyPr/>
                    <a:lstStyle/>
                    <a:p>
                      <a:r>
                        <a:rPr lang="en-US" dirty="0" smtClean="0"/>
                        <a:t>Fish</a:t>
                      </a:r>
                      <a:endParaRPr lang="en-US" dirty="0"/>
                    </a:p>
                  </a:txBody>
                  <a:tcPr/>
                </a:tc>
                <a:tc>
                  <a:txBody>
                    <a:bodyPr/>
                    <a:lstStyle/>
                    <a:p>
                      <a:r>
                        <a:rPr lang="en-US" dirty="0" smtClean="0">
                          <a:solidFill>
                            <a:schemeClr val="bg1"/>
                          </a:solidFill>
                        </a:rPr>
                        <a:t>Fire</a:t>
                      </a:r>
                      <a:endParaRPr lang="en-US" dirty="0">
                        <a:solidFill>
                          <a:schemeClr val="bg1"/>
                        </a:solidFill>
                      </a:endParaRPr>
                    </a:p>
                  </a:txBody>
                  <a:tcPr>
                    <a:solidFill>
                      <a:srgbClr val="FFFF00"/>
                    </a:solidFill>
                  </a:tcPr>
                </a:tc>
              </a:tr>
              <a:tr h="751417">
                <a:tc>
                  <a:txBody>
                    <a:bodyPr/>
                    <a:lstStyle/>
                    <a:p>
                      <a:r>
                        <a:rPr lang="en-US" sz="1600" b="1" dirty="0" smtClean="0"/>
                        <a:t>Abundance</a:t>
                      </a:r>
                      <a:endParaRPr lang="en-US" sz="1600" b="1" dirty="0"/>
                    </a:p>
                  </a:txBody>
                  <a:tcPr/>
                </a:tc>
                <a:tc>
                  <a:txBody>
                    <a:bodyPr/>
                    <a:lstStyle/>
                    <a:p>
                      <a:r>
                        <a:rPr lang="en-US" dirty="0" smtClean="0"/>
                        <a:t>?</a:t>
                      </a:r>
                      <a:endParaRPr lang="en-US" dirty="0"/>
                    </a:p>
                  </a:txBody>
                  <a:tcPr>
                    <a:solidFill>
                      <a:srgbClr val="FFFF00"/>
                    </a:solidFill>
                  </a:tcPr>
                </a:tc>
              </a:tr>
              <a:tr h="1465791">
                <a:tc>
                  <a:txBody>
                    <a:bodyPr/>
                    <a:lstStyle/>
                    <a:p>
                      <a:r>
                        <a:rPr lang="en-US" sz="1600" b="1" dirty="0" smtClean="0"/>
                        <a:t>Seasonal Distribution</a:t>
                      </a:r>
                      <a:endParaRPr lang="en-US" sz="1600" b="1" dirty="0"/>
                    </a:p>
                  </a:txBody>
                  <a:tcPr/>
                </a:tc>
                <a:tc>
                  <a:txBody>
                    <a:bodyPr/>
                    <a:lstStyle/>
                    <a:p>
                      <a:r>
                        <a:rPr lang="en-US" sz="1600" dirty="0" smtClean="0"/>
                        <a:t>-Alters channels and eddies in unpredictable</a:t>
                      </a:r>
                      <a:r>
                        <a:rPr lang="en-US" sz="1600" baseline="0" dirty="0" smtClean="0"/>
                        <a:t> ways</a:t>
                      </a:r>
                      <a:endParaRPr lang="en-US" sz="1600" dirty="0"/>
                    </a:p>
                  </a:txBody>
                  <a:tcPr>
                    <a:solidFill>
                      <a:srgbClr val="FFFF00"/>
                    </a:solidFill>
                  </a:tcPr>
                </a:tc>
              </a:tr>
              <a:tr h="3696970">
                <a:tc>
                  <a:txBody>
                    <a:bodyPr/>
                    <a:lstStyle/>
                    <a:p>
                      <a:r>
                        <a:rPr lang="en-US" sz="1600" b="1" dirty="0" smtClean="0"/>
                        <a:t>Hunter Access</a:t>
                      </a:r>
                      <a:endParaRPr lang="en-US" sz="1600" b="1" dirty="0"/>
                    </a:p>
                  </a:txBody>
                  <a:tcPr/>
                </a:tc>
                <a:tc>
                  <a:txBody>
                    <a:bodyPr/>
                    <a:lstStyle/>
                    <a:p>
                      <a:r>
                        <a:rPr lang="en-US" sz="1600" dirty="0" smtClean="0"/>
                        <a:t>-Loads debri</a:t>
                      </a:r>
                      <a:r>
                        <a:rPr lang="en-US" sz="1600" baseline="0" dirty="0" smtClean="0"/>
                        <a:t>s in waterways: Tangles nets, Damages fish wheels</a:t>
                      </a:r>
                    </a:p>
                    <a:p>
                      <a:endParaRPr lang="en-US" sz="1600" baseline="0" dirty="0" smtClean="0"/>
                    </a:p>
                    <a:p>
                      <a:r>
                        <a:rPr lang="en-US" sz="1600" baseline="0" dirty="0" smtClean="0"/>
                        <a:t>-Creates dangerous travel conditions</a:t>
                      </a:r>
                    </a:p>
                    <a:p>
                      <a:endParaRPr lang="en-US" sz="1600" baseline="0" dirty="0" smtClean="0"/>
                    </a:p>
                    <a:p>
                      <a:r>
                        <a:rPr lang="en-US" sz="1600" baseline="0" dirty="0" smtClean="0"/>
                        <a:t>-Employment opportunities overlaps with peak harvest time</a:t>
                      </a:r>
                      <a:endParaRPr lang="en-US" sz="1600" dirty="0"/>
                    </a:p>
                  </a:txBody>
                  <a:tcPr>
                    <a:solidFill>
                      <a:srgbClr val="FFFF00"/>
                    </a:solidFill>
                  </a:tcPr>
                </a:tc>
              </a:tr>
            </a:tbl>
          </a:graphicData>
        </a:graphic>
      </p:graphicFrame>
      <p:sp>
        <p:nvSpPr>
          <p:cNvPr id="2" name="TextBox 1"/>
          <p:cNvSpPr txBox="1"/>
          <p:nvPr/>
        </p:nvSpPr>
        <p:spPr>
          <a:xfrm>
            <a:off x="314325" y="6216134"/>
            <a:ext cx="1628266" cy="369332"/>
          </a:xfrm>
          <a:prstGeom prst="rect">
            <a:avLst/>
          </a:prstGeom>
          <a:noFill/>
        </p:spPr>
        <p:txBody>
          <a:bodyPr wrap="none" rtlCol="0">
            <a:spAutoFit/>
          </a:bodyPr>
          <a:lstStyle/>
          <a:p>
            <a:r>
              <a:rPr lang="en-US" b="1" dirty="0" smtClean="0">
                <a:solidFill>
                  <a:srgbClr val="FF0000"/>
                </a:solidFill>
              </a:rPr>
              <a:t>Todd Brinkman</a:t>
            </a:r>
            <a:endParaRPr lang="en-US" b="1" dirty="0">
              <a:solidFill>
                <a:srgbClr val="FF0000"/>
              </a:solidFill>
            </a:endParaRPr>
          </a:p>
        </p:txBody>
      </p:sp>
    </p:spTree>
    <p:extLst>
      <p:ext uri="{BB962C8B-B14F-4D97-AF65-F5344CB8AC3E}">
        <p14:creationId xmlns:p14="http://schemas.microsoft.com/office/powerpoint/2010/main" xmlns="" val="25774246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457200" y="254000"/>
            <a:ext cx="8229600" cy="1270000"/>
          </a:xfrm>
        </p:spPr>
        <p:txBody>
          <a:bodyPr>
            <a:normAutofit fontScale="90000"/>
          </a:bodyPr>
          <a:lstStyle/>
          <a:p>
            <a:r>
              <a:rPr lang="en-US" dirty="0" smtClean="0">
                <a:effectLst>
                  <a:outerShdw blurRad="38100" dist="38100" dir="2700000" algn="tl">
                    <a:srgbClr val="FFFFFF"/>
                  </a:outerShdw>
                </a:effectLst>
                <a:latin typeface="Arial" pitchFamily="34" charset="0"/>
              </a:rPr>
              <a:t>Link Interactions with Future Projections</a:t>
            </a:r>
          </a:p>
        </p:txBody>
      </p:sp>
      <p:sp>
        <p:nvSpPr>
          <p:cNvPr id="6" name="Oval 5"/>
          <p:cNvSpPr>
            <a:spLocks noChangeArrowheads="1"/>
          </p:cNvSpPr>
          <p:nvPr/>
        </p:nvSpPr>
        <p:spPr bwMode="auto">
          <a:xfrm>
            <a:off x="304800" y="1447800"/>
            <a:ext cx="2286000" cy="1524000"/>
          </a:xfrm>
          <a:prstGeom prst="ellipse">
            <a:avLst/>
          </a:prstGeom>
          <a:gradFill rotWithShape="1">
            <a:gsLst>
              <a:gs pos="0">
                <a:srgbClr val="94C398"/>
              </a:gs>
              <a:gs pos="28000">
                <a:srgbClr val="83B687"/>
              </a:gs>
              <a:gs pos="100000">
                <a:srgbClr val="4E8953"/>
              </a:gs>
            </a:gsLst>
            <a:lin ang="5400000"/>
          </a:gradFill>
          <a:ln w="9525">
            <a:solidFill>
              <a:srgbClr val="67936A"/>
            </a:solidFill>
            <a:round/>
            <a:headEnd/>
            <a:tailEnd/>
          </a:ln>
          <a:effectLst>
            <a:outerShdw blurRad="50800" dist="38100" dir="5400000" rotWithShape="0">
              <a:srgbClr val="808080">
                <a:alpha val="43137"/>
              </a:srgbClr>
            </a:outerShdw>
          </a:effectLst>
        </p:spPr>
        <p:txBody>
          <a:bodyPr anchor="ctr"/>
          <a:lstStyle/>
          <a:p>
            <a:pPr algn="ctr">
              <a:defRPr/>
            </a:pPr>
            <a:r>
              <a:rPr lang="en-US" sz="2400" dirty="0">
                <a:solidFill>
                  <a:schemeClr val="lt1"/>
                </a:solidFill>
                <a:latin typeface="+mn-lt"/>
                <a:ea typeface="+mn-ea"/>
              </a:rPr>
              <a:t>Best Science</a:t>
            </a:r>
          </a:p>
        </p:txBody>
      </p:sp>
      <p:sp>
        <p:nvSpPr>
          <p:cNvPr id="7" name="Oval 6"/>
          <p:cNvSpPr>
            <a:spLocks noChangeArrowheads="1"/>
          </p:cNvSpPr>
          <p:nvPr/>
        </p:nvSpPr>
        <p:spPr bwMode="auto">
          <a:xfrm>
            <a:off x="304800" y="5257800"/>
            <a:ext cx="2362200" cy="1371600"/>
          </a:xfrm>
          <a:prstGeom prst="ellipse">
            <a:avLst/>
          </a:prstGeom>
          <a:gradFill rotWithShape="1">
            <a:gsLst>
              <a:gs pos="0">
                <a:srgbClr val="94C398"/>
              </a:gs>
              <a:gs pos="28000">
                <a:srgbClr val="83B687"/>
              </a:gs>
              <a:gs pos="100000">
                <a:srgbClr val="4E8953"/>
              </a:gs>
            </a:gsLst>
            <a:lin ang="5400000"/>
          </a:gradFill>
          <a:ln w="9525">
            <a:solidFill>
              <a:srgbClr val="67936A"/>
            </a:solidFill>
            <a:round/>
            <a:headEnd/>
            <a:tailEnd/>
          </a:ln>
          <a:effectLst>
            <a:outerShdw blurRad="50800" dist="38100" dir="5400000" rotWithShape="0">
              <a:srgbClr val="808080">
                <a:alpha val="43137"/>
              </a:srgbClr>
            </a:outerShdw>
          </a:effectLst>
        </p:spPr>
        <p:txBody>
          <a:bodyPr anchor="ctr"/>
          <a:lstStyle/>
          <a:p>
            <a:pPr algn="ctr">
              <a:defRPr/>
            </a:pPr>
            <a:r>
              <a:rPr lang="en-US" dirty="0">
                <a:solidFill>
                  <a:schemeClr val="lt1"/>
                </a:solidFill>
                <a:latin typeface="+mn-lt"/>
                <a:ea typeface="+mn-ea"/>
              </a:rPr>
              <a:t> </a:t>
            </a:r>
            <a:r>
              <a:rPr lang="en-US" sz="2400" dirty="0">
                <a:solidFill>
                  <a:schemeClr val="lt1"/>
                </a:solidFill>
                <a:latin typeface="+mn-lt"/>
                <a:ea typeface="+mn-ea"/>
              </a:rPr>
              <a:t>Local Hunter Information</a:t>
            </a:r>
          </a:p>
        </p:txBody>
      </p:sp>
      <p:sp>
        <p:nvSpPr>
          <p:cNvPr id="8" name="Rectangle 7"/>
          <p:cNvSpPr>
            <a:spLocks noChangeArrowheads="1"/>
          </p:cNvSpPr>
          <p:nvPr/>
        </p:nvSpPr>
        <p:spPr bwMode="auto">
          <a:xfrm>
            <a:off x="6477000" y="1524000"/>
            <a:ext cx="1981200" cy="1371600"/>
          </a:xfrm>
          <a:prstGeom prst="rect">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r>
              <a:rPr lang="en-US" sz="2800" dirty="0">
                <a:solidFill>
                  <a:schemeClr val="lt1"/>
                </a:solidFill>
                <a:latin typeface="+mn-lt"/>
                <a:ea typeface="+mn-ea"/>
              </a:rPr>
              <a:t>Future Scenario of Availability</a:t>
            </a:r>
          </a:p>
        </p:txBody>
      </p:sp>
      <p:pic>
        <p:nvPicPr>
          <p:cNvPr id="24582" name="Picture 5" descr="Temp_Jan_60_6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6200" y="1447800"/>
            <a:ext cx="11112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ight Arrow 11"/>
          <p:cNvSpPr>
            <a:spLocks noChangeArrowheads="1"/>
          </p:cNvSpPr>
          <p:nvPr/>
        </p:nvSpPr>
        <p:spPr bwMode="auto">
          <a:xfrm>
            <a:off x="5334000" y="1981200"/>
            <a:ext cx="685800" cy="381000"/>
          </a:xfrm>
          <a:prstGeom prst="rightArrow">
            <a:avLst>
              <a:gd name="adj1" fmla="val 50000"/>
              <a:gd name="adj2" fmla="val 50000"/>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sp>
        <p:nvSpPr>
          <p:cNvPr id="9" name="Right Arrow 8"/>
          <p:cNvSpPr>
            <a:spLocks noChangeArrowheads="1"/>
          </p:cNvSpPr>
          <p:nvPr/>
        </p:nvSpPr>
        <p:spPr bwMode="auto">
          <a:xfrm>
            <a:off x="5257800" y="3810000"/>
            <a:ext cx="685800" cy="381000"/>
          </a:xfrm>
          <a:prstGeom prst="rightArrow">
            <a:avLst>
              <a:gd name="adj1" fmla="val 50000"/>
              <a:gd name="adj2" fmla="val 50000"/>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sp>
        <p:nvSpPr>
          <p:cNvPr id="10" name="Right Arrow 9"/>
          <p:cNvSpPr>
            <a:spLocks noChangeArrowheads="1"/>
          </p:cNvSpPr>
          <p:nvPr/>
        </p:nvSpPr>
        <p:spPr bwMode="auto">
          <a:xfrm rot="-2351103">
            <a:off x="2063750" y="4383088"/>
            <a:ext cx="1847850" cy="438150"/>
          </a:xfrm>
          <a:prstGeom prst="rightArrow">
            <a:avLst>
              <a:gd name="adj1" fmla="val 50000"/>
              <a:gd name="adj2" fmla="val 50003"/>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sp>
        <p:nvSpPr>
          <p:cNvPr id="13" name="Right Arrow 12"/>
          <p:cNvSpPr>
            <a:spLocks noChangeArrowheads="1"/>
          </p:cNvSpPr>
          <p:nvPr/>
        </p:nvSpPr>
        <p:spPr bwMode="auto">
          <a:xfrm>
            <a:off x="2895600" y="1981200"/>
            <a:ext cx="685800" cy="381000"/>
          </a:xfrm>
          <a:prstGeom prst="rightArrow">
            <a:avLst>
              <a:gd name="adj1" fmla="val 50000"/>
              <a:gd name="adj2" fmla="val 50000"/>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pic>
        <p:nvPicPr>
          <p:cNvPr id="24587" name="Picture 5" descr="Temp_Jan_60_6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6200" y="3276600"/>
            <a:ext cx="11112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8" name="Picture 5" descr="Temp_Jan_60_6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6200" y="5105400"/>
            <a:ext cx="11112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ight Arrow 15"/>
          <p:cNvSpPr>
            <a:spLocks noChangeArrowheads="1"/>
          </p:cNvSpPr>
          <p:nvPr/>
        </p:nvSpPr>
        <p:spPr bwMode="auto">
          <a:xfrm rot="2285246">
            <a:off x="2149475" y="3160713"/>
            <a:ext cx="1720850" cy="400050"/>
          </a:xfrm>
          <a:prstGeom prst="rightArrow">
            <a:avLst>
              <a:gd name="adj1" fmla="val 50000"/>
              <a:gd name="adj2" fmla="val 50006"/>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sp>
        <p:nvSpPr>
          <p:cNvPr id="17" name="Right Arrow 16"/>
          <p:cNvSpPr>
            <a:spLocks noChangeArrowheads="1"/>
          </p:cNvSpPr>
          <p:nvPr/>
        </p:nvSpPr>
        <p:spPr bwMode="auto">
          <a:xfrm>
            <a:off x="2971800" y="5791200"/>
            <a:ext cx="685800" cy="381000"/>
          </a:xfrm>
          <a:prstGeom prst="rightArrow">
            <a:avLst>
              <a:gd name="adj1" fmla="val 50000"/>
              <a:gd name="adj2" fmla="val 50000"/>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sp>
        <p:nvSpPr>
          <p:cNvPr id="18" name="Right Arrow 17"/>
          <p:cNvSpPr>
            <a:spLocks noChangeArrowheads="1"/>
          </p:cNvSpPr>
          <p:nvPr/>
        </p:nvSpPr>
        <p:spPr bwMode="auto">
          <a:xfrm>
            <a:off x="5257800" y="5791200"/>
            <a:ext cx="685800" cy="381000"/>
          </a:xfrm>
          <a:prstGeom prst="rightArrow">
            <a:avLst>
              <a:gd name="adj1" fmla="val 50000"/>
              <a:gd name="adj2" fmla="val 50000"/>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endParaRPr lang="en-US">
              <a:solidFill>
                <a:schemeClr val="lt1"/>
              </a:solidFill>
              <a:latin typeface="+mn-lt"/>
              <a:ea typeface="+mn-ea"/>
            </a:endParaRPr>
          </a:p>
        </p:txBody>
      </p:sp>
      <p:sp>
        <p:nvSpPr>
          <p:cNvPr id="19" name="Rectangle 18"/>
          <p:cNvSpPr>
            <a:spLocks noChangeArrowheads="1"/>
          </p:cNvSpPr>
          <p:nvPr/>
        </p:nvSpPr>
        <p:spPr bwMode="auto">
          <a:xfrm>
            <a:off x="6477000" y="3429000"/>
            <a:ext cx="1981200" cy="1371600"/>
          </a:xfrm>
          <a:prstGeom prst="rect">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r>
              <a:rPr lang="en-US" sz="2800" dirty="0">
                <a:solidFill>
                  <a:schemeClr val="lt1"/>
                </a:solidFill>
                <a:latin typeface="+mn-lt"/>
                <a:ea typeface="+mn-ea"/>
              </a:rPr>
              <a:t>Future Scenario of Availability</a:t>
            </a:r>
          </a:p>
        </p:txBody>
      </p:sp>
      <p:sp>
        <p:nvSpPr>
          <p:cNvPr id="20" name="Rectangle 19"/>
          <p:cNvSpPr>
            <a:spLocks noChangeArrowheads="1"/>
          </p:cNvSpPr>
          <p:nvPr/>
        </p:nvSpPr>
        <p:spPr bwMode="auto">
          <a:xfrm>
            <a:off x="6477000" y="5257800"/>
            <a:ext cx="1981200" cy="1371600"/>
          </a:xfrm>
          <a:prstGeom prst="rect">
            <a:avLst/>
          </a:prstGeom>
          <a:gradFill rotWithShape="1">
            <a:gsLst>
              <a:gs pos="0">
                <a:srgbClr val="94C398"/>
              </a:gs>
              <a:gs pos="28000">
                <a:srgbClr val="83B687"/>
              </a:gs>
              <a:gs pos="100000">
                <a:srgbClr val="4E8953"/>
              </a:gs>
            </a:gsLst>
            <a:lin ang="5400000"/>
          </a:gradFill>
          <a:ln w="9525">
            <a:solidFill>
              <a:srgbClr val="67936A"/>
            </a:solidFill>
            <a:miter lim="800000"/>
            <a:headEnd/>
            <a:tailEnd/>
          </a:ln>
          <a:effectLst>
            <a:outerShdw blurRad="50800" dist="38100" dir="5400000" rotWithShape="0">
              <a:srgbClr val="808080">
                <a:alpha val="43137"/>
              </a:srgbClr>
            </a:outerShdw>
          </a:effectLst>
        </p:spPr>
        <p:txBody>
          <a:bodyPr anchor="ctr"/>
          <a:lstStyle/>
          <a:p>
            <a:pPr algn="ctr">
              <a:defRPr/>
            </a:pPr>
            <a:r>
              <a:rPr lang="en-US" sz="2800" dirty="0">
                <a:solidFill>
                  <a:schemeClr val="lt1"/>
                </a:solidFill>
                <a:latin typeface="+mn-lt"/>
                <a:ea typeface="+mn-ea"/>
              </a:rPr>
              <a:t>Future Scenario of Availability</a:t>
            </a:r>
          </a:p>
        </p:txBody>
      </p:sp>
    </p:spTree>
    <p:extLst>
      <p:ext uri="{BB962C8B-B14F-4D97-AF65-F5344CB8AC3E}">
        <p14:creationId xmlns:p14="http://schemas.microsoft.com/office/powerpoint/2010/main" xmlns="" val="70036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oose availability 200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850" y="1447800"/>
            <a:ext cx="4179888"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5" descr="moose availability 203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62525" y="1447800"/>
            <a:ext cx="418147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Rectangle 6"/>
          <p:cNvSpPr>
            <a:spLocks noGrp="1"/>
          </p:cNvSpPr>
          <p:nvPr>
            <p:ph type="title"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effectLst/>
                <a:latin typeface="Arial" pitchFamily="34" charset="0"/>
              </a:rPr>
              <a:t>Moose availability</a:t>
            </a:r>
          </a:p>
        </p:txBody>
      </p:sp>
    </p:spTree>
    <p:extLst>
      <p:ext uri="{BB962C8B-B14F-4D97-AF65-F5344CB8AC3E}">
        <p14:creationId xmlns:p14="http://schemas.microsoft.com/office/powerpoint/2010/main" xmlns="" val="27166297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828800" y="2590800"/>
            <a:ext cx="1828800" cy="838200"/>
          </a:xfrm>
          <a:prstGeom prst="rect">
            <a:avLst/>
          </a:prstGeom>
          <a:solidFill>
            <a:schemeClr val="tx1"/>
          </a:solidFill>
          <a:ln w="9525">
            <a:solidFill>
              <a:srgbClr val="000000"/>
            </a:solidFill>
            <a:miter lim="800000"/>
            <a:headEnd/>
            <a:tailEnd/>
          </a:ln>
        </p:spPr>
        <p:txBody>
          <a:bodyPr/>
          <a:lstStyle/>
          <a:p>
            <a:pPr algn="ctr"/>
            <a:r>
              <a:rPr lang="en-US" sz="2400" b="1" i="1" dirty="0" smtClean="0">
                <a:solidFill>
                  <a:srgbClr val="FF0000"/>
                </a:solidFill>
              </a:rPr>
              <a:t>Observing</a:t>
            </a:r>
            <a:r>
              <a:rPr lang="en-US" sz="2400" b="1" dirty="0" smtClean="0">
                <a:solidFill>
                  <a:srgbClr val="FF0000"/>
                </a:solidFill>
              </a:rPr>
              <a:t> </a:t>
            </a:r>
            <a:r>
              <a:rPr lang="en-US" sz="2000" b="1" dirty="0">
                <a:solidFill>
                  <a:srgbClr val="000000"/>
                </a:solidFill>
              </a:rPr>
              <a:t>(monitoring) </a:t>
            </a:r>
            <a:endParaRPr lang="en-US" sz="3200" b="1" dirty="0">
              <a:solidFill>
                <a:srgbClr val="000000"/>
              </a:solidFill>
            </a:endParaRPr>
          </a:p>
        </p:txBody>
      </p:sp>
      <p:sp>
        <p:nvSpPr>
          <p:cNvPr id="11268" name="Text Box 4"/>
          <p:cNvSpPr txBox="1">
            <a:spLocks noChangeArrowheads="1"/>
          </p:cNvSpPr>
          <p:nvPr/>
        </p:nvSpPr>
        <p:spPr bwMode="auto">
          <a:xfrm>
            <a:off x="4678806" y="2286000"/>
            <a:ext cx="2255394" cy="1371600"/>
          </a:xfrm>
          <a:prstGeom prst="rect">
            <a:avLst/>
          </a:prstGeom>
          <a:solidFill>
            <a:schemeClr val="tx1"/>
          </a:solidFill>
          <a:ln w="9525">
            <a:solidFill>
              <a:srgbClr val="000000"/>
            </a:solidFill>
            <a:miter lim="800000"/>
            <a:headEnd/>
            <a:tailEnd/>
          </a:ln>
        </p:spPr>
        <p:txBody>
          <a:bodyPr/>
          <a:lstStyle/>
          <a:p>
            <a:pPr algn="ctr"/>
            <a:r>
              <a:rPr lang="en-US" sz="2400" b="1" i="1" dirty="0" smtClean="0">
                <a:solidFill>
                  <a:srgbClr val="FF0000"/>
                </a:solidFill>
              </a:rPr>
              <a:t>Understanding</a:t>
            </a:r>
            <a:r>
              <a:rPr lang="en-US" sz="2400" b="1" dirty="0" smtClean="0">
                <a:solidFill>
                  <a:srgbClr val="FF0000"/>
                </a:solidFill>
              </a:rPr>
              <a:t> </a:t>
            </a:r>
            <a:r>
              <a:rPr lang="en-US" sz="2000" b="1" dirty="0" smtClean="0">
                <a:solidFill>
                  <a:srgbClr val="000000"/>
                </a:solidFill>
              </a:rPr>
              <a:t>(mental </a:t>
            </a:r>
            <a:r>
              <a:rPr lang="en-US" b="1" dirty="0">
                <a:solidFill>
                  <a:srgbClr val="000000"/>
                </a:solidFill>
              </a:rPr>
              <a:t>and </a:t>
            </a:r>
            <a:r>
              <a:rPr lang="en-US" sz="2000" b="1" dirty="0" smtClean="0">
                <a:solidFill>
                  <a:srgbClr val="000000"/>
                </a:solidFill>
              </a:rPr>
              <a:t>simulation models)</a:t>
            </a:r>
            <a:endParaRPr lang="en-US" sz="3200" b="1" dirty="0">
              <a:solidFill>
                <a:srgbClr val="000000"/>
              </a:solidFill>
            </a:endParaRPr>
          </a:p>
        </p:txBody>
      </p:sp>
      <p:sp>
        <p:nvSpPr>
          <p:cNvPr id="11269" name="Text Box 5"/>
          <p:cNvSpPr txBox="1">
            <a:spLocks noChangeArrowheads="1"/>
          </p:cNvSpPr>
          <p:nvPr/>
        </p:nvSpPr>
        <p:spPr bwMode="auto">
          <a:xfrm>
            <a:off x="3305156" y="5105400"/>
            <a:ext cx="2890012" cy="1295400"/>
          </a:xfrm>
          <a:prstGeom prst="rect">
            <a:avLst/>
          </a:prstGeom>
          <a:solidFill>
            <a:srgbClr val="FFFF00"/>
          </a:solidFill>
          <a:ln w="9525">
            <a:solidFill>
              <a:srgbClr val="000000"/>
            </a:solidFill>
            <a:miter lim="800000"/>
            <a:headEnd/>
            <a:tailEnd/>
          </a:ln>
        </p:spPr>
        <p:txBody>
          <a:bodyPr/>
          <a:lstStyle/>
          <a:p>
            <a:pPr algn="ctr"/>
            <a:r>
              <a:rPr lang="en-US" sz="2400" b="1" i="1" dirty="0" smtClean="0">
                <a:solidFill>
                  <a:srgbClr val="FF0000"/>
                </a:solidFill>
              </a:rPr>
              <a:t>Responding </a:t>
            </a:r>
          </a:p>
          <a:p>
            <a:pPr algn="ctr"/>
            <a:r>
              <a:rPr lang="en-US" sz="2000" b="1" dirty="0" smtClean="0">
                <a:solidFill>
                  <a:srgbClr val="000000"/>
                </a:solidFill>
              </a:rPr>
              <a:t>(adaptive </a:t>
            </a:r>
          </a:p>
          <a:p>
            <a:pPr algn="ctr"/>
            <a:r>
              <a:rPr lang="en-US" sz="2000" b="1" dirty="0" smtClean="0">
                <a:solidFill>
                  <a:srgbClr val="000000"/>
                </a:solidFill>
              </a:rPr>
              <a:t>co-management)</a:t>
            </a:r>
            <a:endParaRPr lang="en-US" sz="3200" b="1" dirty="0">
              <a:solidFill>
                <a:srgbClr val="000000"/>
              </a:solidFill>
            </a:endParaRPr>
          </a:p>
        </p:txBody>
      </p:sp>
      <p:sp>
        <p:nvSpPr>
          <p:cNvPr id="11270" name="AutoShape 6"/>
          <p:cNvSpPr>
            <a:spLocks noChangeArrowheads="1"/>
          </p:cNvSpPr>
          <p:nvPr/>
        </p:nvSpPr>
        <p:spPr bwMode="auto">
          <a:xfrm rot="215154">
            <a:off x="2971800" y="1295400"/>
            <a:ext cx="2676525" cy="752475"/>
          </a:xfrm>
          <a:prstGeom prst="curvedDownArrow">
            <a:avLst>
              <a:gd name="adj1" fmla="val 71139"/>
              <a:gd name="adj2" fmla="val 142278"/>
              <a:gd name="adj3" fmla="val 33333"/>
            </a:avLst>
          </a:prstGeom>
          <a:solidFill>
            <a:srgbClr val="FFFFFF"/>
          </a:solidFill>
          <a:ln w="9525">
            <a:solidFill>
              <a:srgbClr val="000000"/>
            </a:solidFill>
            <a:miter lim="800000"/>
            <a:headEnd/>
            <a:tailEnd/>
          </a:ln>
        </p:spPr>
        <p:txBody>
          <a:bodyPr/>
          <a:lstStyle/>
          <a:p>
            <a:endParaRPr lang="en-US"/>
          </a:p>
        </p:txBody>
      </p:sp>
      <p:sp>
        <p:nvSpPr>
          <p:cNvPr id="11271" name="AutoShape 7"/>
          <p:cNvSpPr>
            <a:spLocks noChangeArrowheads="1"/>
          </p:cNvSpPr>
          <p:nvPr/>
        </p:nvSpPr>
        <p:spPr bwMode="auto">
          <a:xfrm rot="1317360">
            <a:off x="6714391" y="3020995"/>
            <a:ext cx="942010" cy="2960110"/>
          </a:xfrm>
          <a:prstGeom prst="curvedLeftArrow">
            <a:avLst>
              <a:gd name="adj1" fmla="val 47698"/>
              <a:gd name="adj2" fmla="val 95396"/>
              <a:gd name="adj3" fmla="val 33333"/>
            </a:avLst>
          </a:prstGeom>
          <a:solidFill>
            <a:srgbClr val="FFFFFF"/>
          </a:solidFill>
          <a:ln w="9525">
            <a:solidFill>
              <a:srgbClr val="000000"/>
            </a:solidFill>
            <a:miter lim="800000"/>
            <a:headEnd/>
            <a:tailEnd/>
          </a:ln>
        </p:spPr>
        <p:txBody>
          <a:bodyPr/>
          <a:lstStyle/>
          <a:p>
            <a:endParaRPr lang="en-US"/>
          </a:p>
        </p:txBody>
      </p:sp>
      <p:sp>
        <p:nvSpPr>
          <p:cNvPr id="11272" name="AutoShape 8"/>
          <p:cNvSpPr>
            <a:spLocks noChangeArrowheads="1"/>
          </p:cNvSpPr>
          <p:nvPr/>
        </p:nvSpPr>
        <p:spPr bwMode="auto">
          <a:xfrm rot="35629211">
            <a:off x="439834" y="3873266"/>
            <a:ext cx="2705889" cy="1134462"/>
          </a:xfrm>
          <a:prstGeom prst="curvedDownArrow">
            <a:avLst>
              <a:gd name="adj1" fmla="val 47221"/>
              <a:gd name="adj2" fmla="val 94442"/>
              <a:gd name="adj3" fmla="val 33333"/>
            </a:avLst>
          </a:prstGeom>
          <a:solidFill>
            <a:srgbClr val="FFFFFF"/>
          </a:solidFill>
          <a:ln w="9525">
            <a:solidFill>
              <a:srgbClr val="000000"/>
            </a:solidFill>
            <a:miter lim="800000"/>
            <a:headEnd/>
            <a:tailEnd/>
          </a:ln>
        </p:spPr>
        <p:txBody>
          <a:bodyPr/>
          <a:lstStyle/>
          <a:p>
            <a:endParaRPr lang="en-US"/>
          </a:p>
        </p:txBody>
      </p:sp>
      <p:sp>
        <p:nvSpPr>
          <p:cNvPr id="11275" name="Text Box 11"/>
          <p:cNvSpPr txBox="1">
            <a:spLocks noChangeArrowheads="1"/>
          </p:cNvSpPr>
          <p:nvPr/>
        </p:nvSpPr>
        <p:spPr bwMode="auto">
          <a:xfrm>
            <a:off x="304800" y="304800"/>
            <a:ext cx="774346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smtClean="0"/>
              <a:t>NSF SEARCH - Study of Arctic Environmental Change</a:t>
            </a:r>
          </a:p>
        </p:txBody>
      </p:sp>
    </p:spTree>
    <p:extLst>
      <p:ext uri="{BB962C8B-B14F-4D97-AF65-F5344CB8AC3E}">
        <p14:creationId xmlns:p14="http://schemas.microsoft.com/office/powerpoint/2010/main" xmlns="" val="2991538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838200"/>
            <a:ext cx="4495800" cy="380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581400"/>
            <a:ext cx="3581400"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19020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3632952"/>
            <a:ext cx="4431682" cy="2960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0" y="590550"/>
            <a:ext cx="4296381" cy="2823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57200" y="6276945"/>
            <a:ext cx="2846613" cy="400110"/>
          </a:xfrm>
          <a:prstGeom prst="rect">
            <a:avLst/>
          </a:prstGeom>
          <a:noFill/>
        </p:spPr>
        <p:txBody>
          <a:bodyPr wrap="none" rtlCol="0">
            <a:spAutoFit/>
          </a:bodyPr>
          <a:lstStyle/>
          <a:p>
            <a:r>
              <a:rPr lang="en-US" sz="2000" b="1" dirty="0" smtClean="0">
                <a:solidFill>
                  <a:srgbClr val="FF0000"/>
                </a:solidFill>
              </a:rPr>
              <a:t>Shanley et al (submitted)</a:t>
            </a:r>
            <a:endParaRPr lang="en-US" sz="2000" b="1" dirty="0">
              <a:solidFill>
                <a:srgbClr val="FF0000"/>
              </a:solidFill>
            </a:endParaRPr>
          </a:p>
        </p:txBody>
      </p:sp>
      <p:sp>
        <p:nvSpPr>
          <p:cNvPr id="3" name="TextBox 2"/>
          <p:cNvSpPr txBox="1"/>
          <p:nvPr/>
        </p:nvSpPr>
        <p:spPr>
          <a:xfrm>
            <a:off x="648929" y="1219200"/>
            <a:ext cx="2895600" cy="1938992"/>
          </a:xfrm>
          <a:prstGeom prst="rect">
            <a:avLst/>
          </a:prstGeom>
          <a:noFill/>
          <a:ln>
            <a:solidFill>
              <a:srgbClr val="FF0000"/>
            </a:solidFill>
          </a:ln>
        </p:spPr>
        <p:txBody>
          <a:bodyPr wrap="square" rtlCol="0">
            <a:spAutoFit/>
          </a:bodyPr>
          <a:lstStyle/>
          <a:p>
            <a:r>
              <a:rPr lang="en-US" sz="2400" dirty="0" err="1" smtClean="0"/>
              <a:t>Prefered</a:t>
            </a:r>
            <a:r>
              <a:rPr lang="en-US" sz="2400" dirty="0" smtClean="0"/>
              <a:t> hunting areas, travel routes, and distance willing to carry based on local knowledge</a:t>
            </a:r>
            <a:endParaRPr lang="en-US" sz="2400" dirty="0"/>
          </a:p>
        </p:txBody>
      </p:sp>
      <p:sp>
        <p:nvSpPr>
          <p:cNvPr id="9" name="TextBox 8"/>
          <p:cNvSpPr txBox="1"/>
          <p:nvPr/>
        </p:nvSpPr>
        <p:spPr>
          <a:xfrm>
            <a:off x="685800" y="4419600"/>
            <a:ext cx="2895600" cy="830997"/>
          </a:xfrm>
          <a:prstGeom prst="rect">
            <a:avLst/>
          </a:prstGeom>
          <a:noFill/>
          <a:ln>
            <a:solidFill>
              <a:srgbClr val="FF0000"/>
            </a:solidFill>
          </a:ln>
        </p:spPr>
        <p:txBody>
          <a:bodyPr wrap="square" rtlCol="0">
            <a:spAutoFit/>
          </a:bodyPr>
          <a:lstStyle/>
          <a:p>
            <a:r>
              <a:rPr lang="en-US" sz="2400" dirty="0" smtClean="0"/>
              <a:t>Distribution of moose based on GPS collars</a:t>
            </a:r>
            <a:endParaRPr lang="en-US" sz="2400" dirty="0"/>
          </a:p>
        </p:txBody>
      </p:sp>
      <p:cxnSp>
        <p:nvCxnSpPr>
          <p:cNvPr id="5" name="Straight Arrow Connector 4"/>
          <p:cNvCxnSpPr>
            <a:stCxn id="3" idx="3"/>
          </p:cNvCxnSpPr>
          <p:nvPr/>
        </p:nvCxnSpPr>
        <p:spPr>
          <a:xfrm>
            <a:off x="3544529" y="2188696"/>
            <a:ext cx="72267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581400" y="4835098"/>
            <a:ext cx="72267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76200"/>
            <a:ext cx="6536405" cy="461665"/>
          </a:xfrm>
          <a:prstGeom prst="rect">
            <a:avLst/>
          </a:prstGeom>
          <a:noFill/>
        </p:spPr>
        <p:txBody>
          <a:bodyPr wrap="none" rtlCol="0">
            <a:spAutoFit/>
          </a:bodyPr>
          <a:lstStyle/>
          <a:p>
            <a:r>
              <a:rPr lang="en-US" sz="2400" dirty="0" smtClean="0"/>
              <a:t>Integration of LEK and Science in Scenario Planning</a:t>
            </a:r>
            <a:endParaRPr lang="en-US" sz="2400" dirty="0"/>
          </a:p>
        </p:txBody>
      </p:sp>
    </p:spTree>
    <p:extLst>
      <p:ext uri="{BB962C8B-B14F-4D97-AF65-F5344CB8AC3E}">
        <p14:creationId xmlns:p14="http://schemas.microsoft.com/office/powerpoint/2010/main" xmlns="" val="305246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28852"/>
            <a:ext cx="9182797" cy="6829148"/>
          </a:xfrm>
          <a:prstGeom prst="rect">
            <a:avLst/>
          </a:prstGeom>
          <a:noFill/>
          <a:ln w="9525">
            <a:noFill/>
            <a:miter lim="800000"/>
            <a:headEnd/>
            <a:tailEnd/>
          </a:ln>
        </p:spPr>
      </p:pic>
      <p:sp>
        <p:nvSpPr>
          <p:cNvPr id="5" name="TextBox 4"/>
          <p:cNvSpPr txBox="1"/>
          <p:nvPr/>
        </p:nvSpPr>
        <p:spPr>
          <a:xfrm>
            <a:off x="6400800" y="6400800"/>
            <a:ext cx="1781642" cy="369332"/>
          </a:xfrm>
          <a:prstGeom prst="rect">
            <a:avLst/>
          </a:prstGeom>
          <a:noFill/>
        </p:spPr>
        <p:txBody>
          <a:bodyPr wrap="none" rtlCol="0">
            <a:spAutoFit/>
          </a:bodyPr>
          <a:lstStyle/>
          <a:p>
            <a:r>
              <a:rPr lang="en-US" dirty="0" smtClean="0"/>
              <a:t>Collins et al 2010</a:t>
            </a:r>
            <a:endParaRPr lang="en-US" dirty="0"/>
          </a:p>
        </p:txBody>
      </p:sp>
      <p:sp>
        <p:nvSpPr>
          <p:cNvPr id="4" name="Rectangle 3"/>
          <p:cNvSpPr/>
          <p:nvPr/>
        </p:nvSpPr>
        <p:spPr>
          <a:xfrm>
            <a:off x="457200" y="228600"/>
            <a:ext cx="5638800" cy="6248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931525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7175" y="1308100"/>
            <a:ext cx="8629650" cy="424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25" name="Text Box 5"/>
          <p:cNvSpPr txBox="1">
            <a:spLocks noChangeArrowheads="1"/>
          </p:cNvSpPr>
          <p:nvPr/>
        </p:nvSpPr>
        <p:spPr bwMode="auto">
          <a:xfrm>
            <a:off x="381001" y="304800"/>
            <a:ext cx="87630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000" b="1" dirty="0"/>
              <a:t>“LET THE CARIBOU LEADERS </a:t>
            </a:r>
            <a:r>
              <a:rPr lang="en-US" sz="2000" b="1" dirty="0" smtClean="0"/>
              <a:t>PASS” </a:t>
            </a:r>
          </a:p>
          <a:p>
            <a:r>
              <a:rPr lang="en-US" sz="2000" b="1" dirty="0" smtClean="0"/>
              <a:t>Failed hunting regulations based solely on traditional ecological knowledge</a:t>
            </a:r>
            <a:endParaRPr lang="en-US" sz="2000" b="1" dirty="0"/>
          </a:p>
        </p:txBody>
      </p:sp>
      <p:sp>
        <p:nvSpPr>
          <p:cNvPr id="30726" name="Text Box 6"/>
          <p:cNvSpPr txBox="1">
            <a:spLocks noChangeArrowheads="1"/>
          </p:cNvSpPr>
          <p:nvPr/>
        </p:nvSpPr>
        <p:spPr bwMode="auto">
          <a:xfrm>
            <a:off x="6934200" y="6096000"/>
            <a:ext cx="1111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E Robins</a:t>
            </a:r>
          </a:p>
        </p:txBody>
      </p:sp>
    </p:spTree>
    <p:extLst>
      <p:ext uri="{BB962C8B-B14F-4D97-AF65-F5344CB8AC3E}">
        <p14:creationId xmlns:p14="http://schemas.microsoft.com/office/powerpoint/2010/main" xmlns="" val="19916469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22055"/>
            <a:ext cx="4191000" cy="2554545"/>
          </a:xfrm>
          <a:prstGeom prst="rect">
            <a:avLst/>
          </a:prstGeom>
          <a:noFill/>
        </p:spPr>
        <p:txBody>
          <a:bodyPr wrap="square" rtlCol="0">
            <a:spAutoFit/>
          </a:bodyPr>
          <a:lstStyle/>
          <a:p>
            <a:pPr lvl="0">
              <a:buFont typeface="Arial" pitchFamily="34" charset="0"/>
              <a:buChar char="•"/>
            </a:pPr>
            <a:r>
              <a:rPr lang="en-US" sz="2000" dirty="0" smtClean="0"/>
              <a:t>Integrate local knowledge with </a:t>
            </a:r>
            <a:r>
              <a:rPr lang="en-US" sz="2000" dirty="0" err="1" smtClean="0"/>
              <a:t>GIScience</a:t>
            </a:r>
            <a:r>
              <a:rPr lang="en-US" sz="2000" dirty="0" smtClean="0"/>
              <a:t>  to understand LULCC and its  implications to well being.</a:t>
            </a:r>
          </a:p>
          <a:p>
            <a:pPr lvl="0">
              <a:buFont typeface="Arial" pitchFamily="34" charset="0"/>
              <a:buChar char="•"/>
            </a:pPr>
            <a:r>
              <a:rPr lang="en-US" sz="2000" dirty="0" smtClean="0"/>
              <a:t>~11 LTER sites involved</a:t>
            </a:r>
          </a:p>
          <a:p>
            <a:pPr lvl="0">
              <a:buFont typeface="Arial" pitchFamily="34" charset="0"/>
              <a:buChar char="•"/>
            </a:pPr>
            <a:r>
              <a:rPr lang="en-US" sz="2000" dirty="0" smtClean="0"/>
              <a:t>Map analysis completed</a:t>
            </a:r>
          </a:p>
          <a:p>
            <a:pPr lvl="0">
              <a:buFont typeface="Arial" pitchFamily="34" charset="0"/>
              <a:buChar char="•"/>
            </a:pPr>
            <a:r>
              <a:rPr lang="en-US" sz="2000" dirty="0" smtClean="0"/>
              <a:t>Inventory of LK methods completed</a:t>
            </a:r>
          </a:p>
          <a:p>
            <a:pPr lvl="0">
              <a:buFont typeface="Arial" pitchFamily="34" charset="0"/>
              <a:buChar char="•"/>
            </a:pPr>
            <a:r>
              <a:rPr lang="en-US" sz="2000" dirty="0" smtClean="0"/>
              <a:t>Training workshop planned</a:t>
            </a:r>
          </a:p>
          <a:p>
            <a:pPr lvl="0">
              <a:buFont typeface="Arial" pitchFamily="34" charset="0"/>
              <a:buChar char="•"/>
            </a:pPr>
            <a:endParaRPr lang="en-US" dirty="0"/>
          </a:p>
        </p:txBody>
      </p:sp>
      <p:pic>
        <p:nvPicPr>
          <p:cNvPr id="4" name="Picture 4" descr="cow1"/>
          <p:cNvPicPr>
            <a:picLocks noChangeAspect="1" noChangeArrowheads="1"/>
          </p:cNvPicPr>
          <p:nvPr/>
        </p:nvPicPr>
        <p:blipFill>
          <a:blip r:embed="rId2" cstate="print"/>
          <a:srcRect/>
          <a:stretch>
            <a:fillRect/>
          </a:stretch>
        </p:blipFill>
        <p:spPr bwMode="auto">
          <a:xfrm>
            <a:off x="6172200" y="4724400"/>
            <a:ext cx="2590800" cy="1727605"/>
          </a:xfrm>
          <a:prstGeom prst="rect">
            <a:avLst/>
          </a:prstGeom>
          <a:noFill/>
          <a:ln w="31750" cmpd="thickThin" algn="ctr">
            <a:solidFill>
              <a:schemeClr val="tx1"/>
            </a:solidFill>
            <a:miter lim="800000"/>
            <a:headEnd/>
            <a:tailEnd/>
          </a:ln>
        </p:spPr>
      </p:pic>
      <p:pic>
        <p:nvPicPr>
          <p:cNvPr id="8" name="ctl00$PageContentPlaceholder$ForeclosureVolumeHeatMap1$foreclosureVolumeMap" descr="cid:image002.gif@01CB5BF1.EBAEAB90"/>
          <p:cNvPicPr>
            <a:picLocks noChangeAspect="1" noChangeArrowheads="1"/>
          </p:cNvPicPr>
          <p:nvPr/>
        </p:nvPicPr>
        <p:blipFill>
          <a:blip r:embed="rId3" r:link="rId4" cstate="print"/>
          <a:srcRect/>
          <a:stretch>
            <a:fillRect/>
          </a:stretch>
        </p:blipFill>
        <p:spPr bwMode="auto">
          <a:xfrm>
            <a:off x="304800" y="3733800"/>
            <a:ext cx="1943100" cy="2112065"/>
          </a:xfrm>
          <a:prstGeom prst="rect">
            <a:avLst/>
          </a:prstGeom>
          <a:noFill/>
          <a:ln w="38100">
            <a:solidFill>
              <a:schemeClr val="tx1"/>
            </a:solidFill>
          </a:ln>
        </p:spPr>
      </p:pic>
      <p:pic>
        <p:nvPicPr>
          <p:cNvPr id="9" name="Picture 2" descr="actual_footprints.jpg"/>
          <p:cNvPicPr>
            <a:picLocks noChangeAspect="1"/>
          </p:cNvPicPr>
          <p:nvPr/>
        </p:nvPicPr>
        <p:blipFill>
          <a:blip r:embed="rId5" cstate="print"/>
          <a:srcRect/>
          <a:stretch>
            <a:fillRect/>
          </a:stretch>
        </p:blipFill>
        <p:spPr bwMode="auto">
          <a:xfrm>
            <a:off x="4419600" y="5029200"/>
            <a:ext cx="2422374" cy="1828800"/>
          </a:xfrm>
          <a:prstGeom prst="rect">
            <a:avLst/>
          </a:prstGeom>
          <a:noFill/>
          <a:ln w="9525">
            <a:solidFill>
              <a:schemeClr val="accent1"/>
            </a:solidFill>
            <a:miter lim="800000"/>
            <a:headEnd/>
            <a:tailEnd/>
          </a:ln>
        </p:spPr>
      </p:pic>
      <p:pic>
        <p:nvPicPr>
          <p:cNvPr id="6" name="Picture 5"/>
          <p:cNvPicPr>
            <a:picLocks noChangeAspect="1"/>
          </p:cNvPicPr>
          <p:nvPr/>
        </p:nvPicPr>
        <p:blipFill>
          <a:blip r:embed="rId6" cstate="print"/>
          <a:stretch>
            <a:fillRect/>
          </a:stretch>
        </p:blipFill>
        <p:spPr>
          <a:xfrm>
            <a:off x="2514600" y="3276600"/>
            <a:ext cx="2070760" cy="1753291"/>
          </a:xfrm>
          <a:prstGeom prst="rect">
            <a:avLst/>
          </a:prstGeom>
        </p:spPr>
      </p:pic>
      <p:pic>
        <p:nvPicPr>
          <p:cNvPr id="7" name="Picture 2" descr="fourmilecanyon_fire_2.jpeg"/>
          <p:cNvPicPr>
            <a:picLocks noChangeAspect="1"/>
          </p:cNvPicPr>
          <p:nvPr/>
        </p:nvPicPr>
        <p:blipFill>
          <a:blip r:embed="rId7" cstate="print"/>
          <a:srcRect/>
          <a:stretch>
            <a:fillRect/>
          </a:stretch>
        </p:blipFill>
        <p:spPr bwMode="auto">
          <a:xfrm>
            <a:off x="1219200" y="4953000"/>
            <a:ext cx="2276475" cy="1530963"/>
          </a:xfrm>
          <a:prstGeom prst="rect">
            <a:avLst/>
          </a:prstGeom>
          <a:noFill/>
          <a:ln w="9525">
            <a:noFill/>
            <a:miter lim="800000"/>
            <a:headEnd/>
            <a:tailEnd/>
          </a:ln>
        </p:spPr>
      </p:pic>
      <p:pic>
        <p:nvPicPr>
          <p:cNvPr id="24" name="Picture 2"/>
          <p:cNvPicPr>
            <a:picLocks noChangeAspect="1" noChangeArrowheads="1"/>
          </p:cNvPicPr>
          <p:nvPr/>
        </p:nvPicPr>
        <p:blipFill>
          <a:blip r:embed="rId8" cstate="print"/>
          <a:srcRect/>
          <a:stretch>
            <a:fillRect/>
          </a:stretch>
        </p:blipFill>
        <p:spPr bwMode="auto">
          <a:xfrm>
            <a:off x="4914900" y="228600"/>
            <a:ext cx="4038600" cy="4504066"/>
          </a:xfrm>
          <a:prstGeom prst="rect">
            <a:avLst/>
          </a:prstGeom>
          <a:noFill/>
          <a:ln w="9525">
            <a:noFill/>
            <a:miter lim="800000"/>
            <a:headEnd/>
            <a:tailEnd/>
          </a:ln>
        </p:spPr>
      </p:pic>
      <p:sp>
        <p:nvSpPr>
          <p:cNvPr id="25" name="Rectangle 24"/>
          <p:cNvSpPr/>
          <p:nvPr/>
        </p:nvSpPr>
        <p:spPr>
          <a:xfrm>
            <a:off x="5715000" y="2286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696200" y="22860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696200" y="35814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077200" y="25908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86600" y="23622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05600" y="30480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467600" y="32766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486400" y="22098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562600" y="6096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91200" y="28956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19800" y="34290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458200" y="41148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467600" y="4038600"/>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76086" y="152400"/>
            <a:ext cx="4143442" cy="461665"/>
          </a:xfrm>
          <a:prstGeom prst="rect">
            <a:avLst/>
          </a:prstGeom>
          <a:noFill/>
        </p:spPr>
        <p:txBody>
          <a:bodyPr wrap="none" rtlCol="0">
            <a:spAutoFit/>
          </a:bodyPr>
          <a:lstStyle/>
          <a:p>
            <a:r>
              <a:rPr lang="en-US" sz="2400" b="1" dirty="0" smtClean="0"/>
              <a:t>MALS: Maps and Locals Project</a:t>
            </a:r>
            <a:endParaRPr lang="en-US" sz="2400" b="1" dirty="0"/>
          </a:p>
        </p:txBody>
      </p:sp>
      <p:sp>
        <p:nvSpPr>
          <p:cNvPr id="23" name="Rectangle 22"/>
          <p:cNvSpPr/>
          <p:nvPr/>
        </p:nvSpPr>
        <p:spPr>
          <a:xfrm>
            <a:off x="5491162" y="3071812"/>
            <a:ext cx="457200" cy="304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733211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3_3364.JPG"/>
          <p:cNvPicPr>
            <a:picLocks noChangeAspect="1"/>
          </p:cNvPicPr>
          <p:nvPr/>
        </p:nvPicPr>
        <p:blipFill>
          <a:blip r:embed="rId2" cstate="print"/>
          <a:stretch>
            <a:fillRect/>
          </a:stretch>
        </p:blipFill>
        <p:spPr>
          <a:xfrm>
            <a:off x="0" y="0"/>
            <a:ext cx="9144000" cy="6858000"/>
          </a:xfrm>
          <a:prstGeom prst="rect">
            <a:avLst/>
          </a:prstGeom>
        </p:spPr>
      </p:pic>
      <p:sp>
        <p:nvSpPr>
          <p:cNvPr id="6" name="TextBox 5"/>
          <p:cNvSpPr txBox="1"/>
          <p:nvPr/>
        </p:nvSpPr>
        <p:spPr>
          <a:xfrm>
            <a:off x="0" y="76200"/>
            <a:ext cx="9144000" cy="646331"/>
          </a:xfrm>
          <a:prstGeom prst="rect">
            <a:avLst/>
          </a:prstGeom>
          <a:noFill/>
        </p:spPr>
        <p:txBody>
          <a:bodyPr wrap="square" rtlCol="0">
            <a:spAutoFit/>
          </a:bodyPr>
          <a:lstStyle/>
          <a:p>
            <a:pPr algn="ctr"/>
            <a:r>
              <a:rPr lang="en-US" sz="3600" b="1" dirty="0" smtClean="0">
                <a:solidFill>
                  <a:schemeClr val="bg1"/>
                </a:solidFill>
              </a:rPr>
              <a:t>Towards Network Level Science? </a:t>
            </a:r>
          </a:p>
        </p:txBody>
      </p:sp>
      <p:sp>
        <p:nvSpPr>
          <p:cNvPr id="8" name="Rectangle 7"/>
          <p:cNvSpPr/>
          <p:nvPr/>
        </p:nvSpPr>
        <p:spPr>
          <a:xfrm>
            <a:off x="609600" y="685800"/>
            <a:ext cx="7924800" cy="523220"/>
          </a:xfrm>
          <a:prstGeom prst="rect">
            <a:avLst/>
          </a:prstGeom>
        </p:spPr>
        <p:txBody>
          <a:bodyPr wrap="square">
            <a:spAutoFit/>
          </a:bodyPr>
          <a:lstStyle/>
          <a:p>
            <a:pPr algn="ctr"/>
            <a:r>
              <a:rPr lang="en-US" sz="2800" b="1" dirty="0" smtClean="0">
                <a:solidFill>
                  <a:schemeClr val="bg1"/>
                </a:solidFill>
              </a:rPr>
              <a:t>Questionable characters with good intentions</a:t>
            </a:r>
            <a:endParaRPr lang="en-US" sz="2800" b="1" dirty="0">
              <a:solidFill>
                <a:schemeClr val="bg1"/>
              </a:solidFill>
            </a:endParaRPr>
          </a:p>
        </p:txBody>
      </p:sp>
      <p:sp>
        <p:nvSpPr>
          <p:cNvPr id="9" name="TextBox 8"/>
          <p:cNvSpPr txBox="1"/>
          <p:nvPr/>
        </p:nvSpPr>
        <p:spPr>
          <a:xfrm>
            <a:off x="4800600" y="5943600"/>
            <a:ext cx="3201004" cy="646331"/>
          </a:xfrm>
          <a:prstGeom prst="rect">
            <a:avLst/>
          </a:prstGeom>
          <a:solidFill>
            <a:schemeClr val="tx1"/>
          </a:solidFill>
        </p:spPr>
        <p:txBody>
          <a:bodyPr wrap="none" rtlCol="0">
            <a:spAutoFit/>
          </a:bodyPr>
          <a:lstStyle/>
          <a:p>
            <a:r>
              <a:rPr lang="en-US" dirty="0" smtClean="0">
                <a:solidFill>
                  <a:schemeClr val="bg1"/>
                </a:solidFill>
              </a:rPr>
              <a:t>Oct 2010 – Fairbanks</a:t>
            </a:r>
          </a:p>
          <a:p>
            <a:r>
              <a:rPr lang="en-US" dirty="0" smtClean="0">
                <a:solidFill>
                  <a:schemeClr val="bg1"/>
                </a:solidFill>
              </a:rPr>
              <a:t>June 2011 – Andrews Exp Forest</a:t>
            </a:r>
            <a:endParaRPr lang="en-US" dirty="0">
              <a:solidFill>
                <a:schemeClr val="bg1"/>
              </a:solidFill>
            </a:endParaRPr>
          </a:p>
        </p:txBody>
      </p:sp>
    </p:spTree>
    <p:extLst>
      <p:ext uri="{BB962C8B-B14F-4D97-AF65-F5344CB8AC3E}">
        <p14:creationId xmlns:p14="http://schemas.microsoft.com/office/powerpoint/2010/main" xmlns="" val="36834985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0528" y="1042806"/>
            <a:ext cx="4595040" cy="892552"/>
          </a:xfrm>
          <a:prstGeom prst="rect">
            <a:avLst/>
          </a:prstGeom>
        </p:spPr>
        <p:txBody>
          <a:bodyPr wrap="none">
            <a:spAutoFit/>
          </a:bodyPr>
          <a:lstStyle/>
          <a:p>
            <a:pPr algn="ctr"/>
            <a:r>
              <a:rPr lang="en-US" sz="2800" dirty="0" smtClean="0">
                <a:solidFill>
                  <a:schemeClr val="tx1"/>
                </a:solidFill>
              </a:rPr>
              <a:t>North Slope landscape change</a:t>
            </a:r>
          </a:p>
          <a:p>
            <a:pPr algn="ctr"/>
            <a:r>
              <a:rPr lang="en-US" sz="2400" dirty="0" smtClean="0"/>
              <a:t>Maps and Locals</a:t>
            </a:r>
            <a:r>
              <a:rPr lang="en-US" sz="2400" dirty="0" smtClean="0">
                <a:solidFill>
                  <a:schemeClr val="tx1"/>
                </a:solidFill>
              </a:rPr>
              <a:t> (MALS) project</a:t>
            </a:r>
          </a:p>
        </p:txBody>
      </p:sp>
      <p:sp>
        <p:nvSpPr>
          <p:cNvPr id="3" name="TextBox 2"/>
          <p:cNvSpPr txBox="1"/>
          <p:nvPr/>
        </p:nvSpPr>
        <p:spPr>
          <a:xfrm>
            <a:off x="1371600" y="2124842"/>
            <a:ext cx="806631" cy="461665"/>
          </a:xfrm>
          <a:prstGeom prst="rect">
            <a:avLst/>
          </a:prstGeom>
          <a:noFill/>
        </p:spPr>
        <p:txBody>
          <a:bodyPr wrap="none" rtlCol="0">
            <a:spAutoFit/>
          </a:bodyPr>
          <a:lstStyle/>
          <a:p>
            <a:r>
              <a:rPr lang="en-US" sz="2400" b="1" dirty="0" smtClean="0"/>
              <a:t>1990</a:t>
            </a:r>
            <a:endParaRPr lang="en-US" sz="2400" b="1" dirty="0"/>
          </a:p>
        </p:txBody>
      </p:sp>
      <p:sp>
        <p:nvSpPr>
          <p:cNvPr id="4" name="TextBox 3"/>
          <p:cNvSpPr txBox="1"/>
          <p:nvPr/>
        </p:nvSpPr>
        <p:spPr>
          <a:xfrm>
            <a:off x="4211084" y="2124842"/>
            <a:ext cx="806631" cy="461665"/>
          </a:xfrm>
          <a:prstGeom prst="rect">
            <a:avLst/>
          </a:prstGeom>
          <a:noFill/>
        </p:spPr>
        <p:txBody>
          <a:bodyPr wrap="none" rtlCol="0">
            <a:spAutoFit/>
          </a:bodyPr>
          <a:lstStyle/>
          <a:p>
            <a:r>
              <a:rPr lang="en-US" sz="2400" b="1" dirty="0" smtClean="0"/>
              <a:t>2001</a:t>
            </a:r>
            <a:endParaRPr lang="en-US" sz="2400" b="1" dirty="0"/>
          </a:p>
        </p:txBody>
      </p:sp>
      <p:sp>
        <p:nvSpPr>
          <p:cNvPr id="5" name="TextBox 4"/>
          <p:cNvSpPr txBox="1"/>
          <p:nvPr/>
        </p:nvSpPr>
        <p:spPr>
          <a:xfrm>
            <a:off x="6965769" y="2129135"/>
            <a:ext cx="806631" cy="461665"/>
          </a:xfrm>
          <a:prstGeom prst="rect">
            <a:avLst/>
          </a:prstGeom>
          <a:noFill/>
        </p:spPr>
        <p:txBody>
          <a:bodyPr wrap="none" rtlCol="0">
            <a:spAutoFit/>
          </a:bodyPr>
          <a:lstStyle/>
          <a:p>
            <a:r>
              <a:rPr lang="en-US" sz="2400" b="1" dirty="0" smtClean="0"/>
              <a:t>2010</a:t>
            </a:r>
            <a:endParaRPr lang="en-US" sz="2400" b="1"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390885" y="2667000"/>
            <a:ext cx="2286000" cy="1525555"/>
          </a:xfrm>
          <a:prstGeom prst="rect">
            <a:avLst/>
          </a:prstGeom>
          <a:ln>
            <a:solidFill>
              <a:srgbClr val="FF0000"/>
            </a:solidFill>
          </a:ln>
        </p:spPr>
      </p:pic>
      <p:pic>
        <p:nvPicPr>
          <p:cNvPr id="14" name="Picture 1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172201" y="2667000"/>
            <a:ext cx="2286000" cy="1525554"/>
          </a:xfrm>
          <a:prstGeom prst="rect">
            <a:avLst/>
          </a:prstGeom>
          <a:ln>
            <a:solidFill>
              <a:srgbClr val="FF0000"/>
            </a:solidFill>
          </a:ln>
        </p:spPr>
      </p:pic>
      <p:pic>
        <p:nvPicPr>
          <p:cNvPr id="15" name="Picture 14"/>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09600" y="2667000"/>
            <a:ext cx="2286000" cy="1525555"/>
          </a:xfrm>
          <a:prstGeom prst="rect">
            <a:avLst/>
          </a:prstGeom>
          <a:ln>
            <a:solidFill>
              <a:srgbClr val="FF0000"/>
            </a:solidFill>
          </a:ln>
        </p:spPr>
      </p:pic>
      <p:sp>
        <p:nvSpPr>
          <p:cNvPr id="18" name="Right Arrow 17"/>
          <p:cNvSpPr/>
          <p:nvPr/>
        </p:nvSpPr>
        <p:spPr>
          <a:xfrm>
            <a:off x="2880370" y="3365645"/>
            <a:ext cx="51051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ight Arrow 20"/>
          <p:cNvSpPr/>
          <p:nvPr/>
        </p:nvSpPr>
        <p:spPr>
          <a:xfrm>
            <a:off x="5650301" y="3364595"/>
            <a:ext cx="51051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646489" y="4648200"/>
            <a:ext cx="4059112" cy="1569660"/>
          </a:xfrm>
          <a:prstGeom prst="rect">
            <a:avLst/>
          </a:prstGeom>
          <a:noFill/>
        </p:spPr>
        <p:txBody>
          <a:bodyPr wrap="square" rtlCol="0">
            <a:spAutoFit/>
          </a:bodyPr>
          <a:lstStyle/>
          <a:p>
            <a:pPr algn="ctr"/>
            <a:r>
              <a:rPr lang="en-US" sz="2400" b="1" dirty="0" smtClean="0"/>
              <a:t>Increase in surface standing water due to melting of ice-wedges between polygons</a:t>
            </a:r>
          </a:p>
          <a:p>
            <a:pPr algn="ctr"/>
            <a:r>
              <a:rPr lang="en-US" sz="2400" b="1" dirty="0" smtClean="0"/>
              <a:t>2001-2010</a:t>
            </a:r>
            <a:endParaRPr lang="en-US" sz="2400" b="1" dirty="0"/>
          </a:p>
        </p:txBody>
      </p:sp>
      <p:sp>
        <p:nvSpPr>
          <p:cNvPr id="6" name="TextBox 5"/>
          <p:cNvSpPr txBox="1"/>
          <p:nvPr/>
        </p:nvSpPr>
        <p:spPr>
          <a:xfrm>
            <a:off x="404249" y="304800"/>
            <a:ext cx="4134465" cy="523220"/>
          </a:xfrm>
          <a:prstGeom prst="rect">
            <a:avLst/>
          </a:prstGeom>
          <a:noFill/>
        </p:spPr>
        <p:txBody>
          <a:bodyPr wrap="none" rtlCol="0">
            <a:spAutoFit/>
          </a:bodyPr>
          <a:lstStyle/>
          <a:p>
            <a:r>
              <a:rPr lang="en-US" sz="2800" b="1" dirty="0" smtClean="0">
                <a:solidFill>
                  <a:srgbClr val="FFFF00"/>
                </a:solidFill>
              </a:rPr>
              <a:t>MAPS and Locals ( MALS) </a:t>
            </a:r>
            <a:endParaRPr lang="en-US" sz="2800" b="1" dirty="0">
              <a:solidFill>
                <a:srgbClr val="FFFF00"/>
              </a:solidFill>
            </a:endParaRPr>
          </a:p>
        </p:txBody>
      </p:sp>
      <p:sp>
        <p:nvSpPr>
          <p:cNvPr id="7" name="TextBox 6"/>
          <p:cNvSpPr txBox="1"/>
          <p:nvPr/>
        </p:nvSpPr>
        <p:spPr>
          <a:xfrm>
            <a:off x="6965769" y="6205096"/>
            <a:ext cx="1726498" cy="369332"/>
          </a:xfrm>
          <a:prstGeom prst="rect">
            <a:avLst/>
          </a:prstGeom>
          <a:noFill/>
        </p:spPr>
        <p:txBody>
          <a:bodyPr wrap="none" rtlCol="0">
            <a:spAutoFit/>
          </a:bodyPr>
          <a:lstStyle/>
          <a:p>
            <a:r>
              <a:rPr lang="en-US" dirty="0" smtClean="0"/>
              <a:t>Martha Reynolds</a:t>
            </a:r>
            <a:endParaRPr lang="en-US" dirty="0"/>
          </a:p>
        </p:txBody>
      </p:sp>
    </p:spTree>
    <p:extLst>
      <p:ext uri="{BB962C8B-B14F-4D97-AF65-F5344CB8AC3E}">
        <p14:creationId xmlns:p14="http://schemas.microsoft.com/office/powerpoint/2010/main" xmlns="" val="29873161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74480" y="0"/>
            <a:ext cx="4595040" cy="1261884"/>
          </a:xfrm>
          <a:prstGeom prst="rect">
            <a:avLst/>
          </a:prstGeom>
        </p:spPr>
        <p:txBody>
          <a:bodyPr wrap="none">
            <a:spAutoFit/>
          </a:bodyPr>
          <a:lstStyle/>
          <a:p>
            <a:pPr algn="ctr"/>
            <a:r>
              <a:rPr lang="en-US" sz="2800" dirty="0" smtClean="0">
                <a:solidFill>
                  <a:schemeClr val="tx1"/>
                </a:solidFill>
              </a:rPr>
              <a:t>North Slope landscape change</a:t>
            </a:r>
          </a:p>
          <a:p>
            <a:pPr algn="ctr"/>
            <a:r>
              <a:rPr lang="en-US" sz="2400" dirty="0" smtClean="0"/>
              <a:t>Maps and Locals</a:t>
            </a:r>
            <a:r>
              <a:rPr lang="en-US" sz="2400" dirty="0" smtClean="0">
                <a:solidFill>
                  <a:schemeClr val="tx1"/>
                </a:solidFill>
              </a:rPr>
              <a:t> (MALS) project</a:t>
            </a:r>
          </a:p>
          <a:p>
            <a:pPr algn="ctr"/>
            <a:r>
              <a:rPr lang="en-US" sz="2400" dirty="0" smtClean="0"/>
              <a:t>(1990, 2000, 2010 data new)</a:t>
            </a:r>
            <a:endParaRPr lang="en-US" sz="2400" dirty="0" smtClean="0">
              <a:solidFill>
                <a:schemeClr val="tx1"/>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2281645246"/>
              </p:ext>
            </p:extLst>
          </p:nvPr>
        </p:nvGraphicFramePr>
        <p:xfrm>
          <a:off x="990600" y="1319212"/>
          <a:ext cx="7543800" cy="553878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rot="16200000">
            <a:off x="422848" y="3688975"/>
            <a:ext cx="827727" cy="307777"/>
          </a:xfrm>
          <a:prstGeom prst="rect">
            <a:avLst/>
          </a:prstGeom>
          <a:noFill/>
        </p:spPr>
        <p:txBody>
          <a:bodyPr wrap="none" rtlCol="0">
            <a:spAutoFit/>
          </a:bodyPr>
          <a:lstStyle/>
          <a:p>
            <a:r>
              <a:rPr lang="en-US" sz="1400" dirty="0" smtClean="0"/>
              <a:t>Hectares</a:t>
            </a:r>
            <a:endParaRPr lang="en-US" sz="1400" dirty="0"/>
          </a:p>
        </p:txBody>
      </p:sp>
    </p:spTree>
    <p:extLst>
      <p:ext uri="{BB962C8B-B14F-4D97-AF65-F5344CB8AC3E}">
        <p14:creationId xmlns:p14="http://schemas.microsoft.com/office/powerpoint/2010/main" xmlns="" val="641031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1" descr="94landuseRed.gif"/>
          <p:cNvPicPr>
            <a:picLocks noChangeAspect="1"/>
          </p:cNvPicPr>
          <p:nvPr/>
        </p:nvPicPr>
        <p:blipFill>
          <a:blip r:embed="rId3" cstate="print"/>
          <a:srcRect l="4918" t="3796" r="4918" b="6981"/>
          <a:stretch>
            <a:fillRect/>
          </a:stretch>
        </p:blipFill>
        <p:spPr bwMode="auto">
          <a:xfrm>
            <a:off x="76200" y="1035050"/>
            <a:ext cx="4495800" cy="3841750"/>
          </a:xfrm>
          <a:prstGeom prst="rect">
            <a:avLst/>
          </a:prstGeom>
          <a:noFill/>
          <a:ln w="9525">
            <a:noFill/>
            <a:miter lim="800000"/>
            <a:headEnd/>
            <a:tailEnd/>
          </a:ln>
        </p:spPr>
      </p:pic>
      <p:pic>
        <p:nvPicPr>
          <p:cNvPr id="32770" name="Picture 22" descr="06LanduseRed.gif"/>
          <p:cNvPicPr>
            <a:picLocks noChangeAspect="1"/>
          </p:cNvPicPr>
          <p:nvPr/>
        </p:nvPicPr>
        <p:blipFill>
          <a:blip r:embed="rId4" cstate="print"/>
          <a:srcRect l="5997" t="3777" r="5460" b="6979"/>
          <a:stretch>
            <a:fillRect/>
          </a:stretch>
        </p:blipFill>
        <p:spPr bwMode="auto">
          <a:xfrm>
            <a:off x="4648200" y="1035050"/>
            <a:ext cx="4414838" cy="3841750"/>
          </a:xfrm>
          <a:prstGeom prst="rect">
            <a:avLst/>
          </a:prstGeom>
          <a:noFill/>
          <a:ln w="12700">
            <a:noFill/>
            <a:miter lim="800000"/>
            <a:headEnd/>
            <a:tailEnd/>
          </a:ln>
        </p:spPr>
      </p:pic>
      <p:cxnSp>
        <p:nvCxnSpPr>
          <p:cNvPr id="26" name="Straight Connector 25"/>
          <p:cNvCxnSpPr/>
          <p:nvPr/>
        </p:nvCxnSpPr>
        <p:spPr>
          <a:xfrm>
            <a:off x="6096000" y="6553200"/>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772" name="TextBox 27"/>
          <p:cNvSpPr txBox="1">
            <a:spLocks noChangeArrowheads="1"/>
          </p:cNvSpPr>
          <p:nvPr/>
        </p:nvSpPr>
        <p:spPr bwMode="auto">
          <a:xfrm>
            <a:off x="6172200" y="6172200"/>
            <a:ext cx="679450"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23" charset="0"/>
              </a:rPr>
              <a:t>2 km</a:t>
            </a:r>
          </a:p>
        </p:txBody>
      </p:sp>
      <p:sp>
        <p:nvSpPr>
          <p:cNvPr id="32773" name="TextBox 3"/>
          <p:cNvSpPr txBox="1">
            <a:spLocks noChangeArrowheads="1"/>
          </p:cNvSpPr>
          <p:nvPr/>
        </p:nvSpPr>
        <p:spPr bwMode="auto">
          <a:xfrm>
            <a:off x="0" y="0"/>
            <a:ext cx="9144000" cy="400110"/>
          </a:xfrm>
          <a:prstGeom prst="rect">
            <a:avLst/>
          </a:prstGeom>
          <a:noFill/>
          <a:ln w="9525">
            <a:noFill/>
            <a:miter lim="800000"/>
            <a:headEnd/>
            <a:tailEnd/>
          </a:ln>
        </p:spPr>
        <p:txBody>
          <a:bodyPr>
            <a:prstTxWarp prst="textNoShape">
              <a:avLst/>
            </a:prstTxWarp>
            <a:spAutoFit/>
          </a:bodyPr>
          <a:lstStyle/>
          <a:p>
            <a:pPr algn="ctr"/>
            <a:r>
              <a:rPr lang="en-US" sz="2000" b="1" dirty="0" smtClean="0">
                <a:latin typeface="Arial" pitchFamily="-123" charset="0"/>
              </a:rPr>
              <a:t>Land Use Data:  CLUC Codes </a:t>
            </a:r>
            <a:endParaRPr lang="en-US" sz="2000" b="1" dirty="0">
              <a:latin typeface="Arial" pitchFamily="-123" charset="0"/>
              <a:ea typeface="Times New Roman" pitchFamily="-123" charset="0"/>
              <a:cs typeface="Times New Roman" pitchFamily="-123" charset="0"/>
            </a:endParaRPr>
          </a:p>
        </p:txBody>
      </p:sp>
      <p:grpSp>
        <p:nvGrpSpPr>
          <p:cNvPr id="4" name="Group 30"/>
          <p:cNvGrpSpPr>
            <a:grpSpLocks/>
          </p:cNvGrpSpPr>
          <p:nvPr/>
        </p:nvGrpSpPr>
        <p:grpSpPr bwMode="auto">
          <a:xfrm>
            <a:off x="7391400" y="5105400"/>
            <a:ext cx="1687513" cy="1765300"/>
            <a:chOff x="-2308225" y="2651125"/>
            <a:chExt cx="1687097" cy="1917726"/>
          </a:xfrm>
        </p:grpSpPr>
        <p:sp>
          <p:nvSpPr>
            <p:cNvPr id="32784" name="Rectangle 10"/>
            <p:cNvSpPr>
              <a:spLocks noChangeArrowheads="1"/>
            </p:cNvSpPr>
            <p:nvPr/>
          </p:nvSpPr>
          <p:spPr bwMode="auto">
            <a:xfrm>
              <a:off x="-2308225" y="2651125"/>
              <a:ext cx="454025" cy="207963"/>
            </a:xfrm>
            <a:prstGeom prst="rect">
              <a:avLst/>
            </a:prstGeom>
            <a:solidFill>
              <a:srgbClr val="FF0000"/>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85" name="Rectangle 11"/>
            <p:cNvSpPr>
              <a:spLocks noChangeArrowheads="1"/>
            </p:cNvSpPr>
            <p:nvPr/>
          </p:nvSpPr>
          <p:spPr bwMode="auto">
            <a:xfrm>
              <a:off x="-1773369" y="2676994"/>
              <a:ext cx="1109389" cy="198326"/>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Developed Land</a:t>
              </a:r>
              <a:endParaRPr lang="en-US" sz="1800">
                <a:latin typeface="Arial" pitchFamily="-123" charset="0"/>
              </a:endParaRPr>
            </a:p>
          </p:txBody>
        </p:sp>
        <p:sp>
          <p:nvSpPr>
            <p:cNvPr id="32786" name="Rectangle 12"/>
            <p:cNvSpPr>
              <a:spLocks noChangeArrowheads="1"/>
            </p:cNvSpPr>
            <p:nvPr/>
          </p:nvSpPr>
          <p:spPr bwMode="auto">
            <a:xfrm>
              <a:off x="-2308225" y="2933700"/>
              <a:ext cx="454025" cy="207963"/>
            </a:xfrm>
            <a:prstGeom prst="rect">
              <a:avLst/>
            </a:prstGeom>
            <a:solidFill>
              <a:srgbClr val="FFBEBE"/>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87" name="Rectangle 13"/>
            <p:cNvSpPr>
              <a:spLocks noChangeArrowheads="1"/>
            </p:cNvSpPr>
            <p:nvPr/>
          </p:nvSpPr>
          <p:spPr bwMode="auto">
            <a:xfrm>
              <a:off x="-1773369" y="2959824"/>
              <a:ext cx="753877" cy="198326"/>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Row Crops</a:t>
              </a:r>
              <a:endParaRPr lang="en-US" sz="1800">
                <a:latin typeface="Arial" pitchFamily="-123" charset="0"/>
              </a:endParaRPr>
            </a:p>
          </p:txBody>
        </p:sp>
        <p:sp>
          <p:nvSpPr>
            <p:cNvPr id="32788" name="Rectangle 14"/>
            <p:cNvSpPr>
              <a:spLocks noChangeArrowheads="1"/>
            </p:cNvSpPr>
            <p:nvPr/>
          </p:nvSpPr>
          <p:spPr bwMode="auto">
            <a:xfrm>
              <a:off x="-2308225" y="3216275"/>
              <a:ext cx="454025" cy="206375"/>
            </a:xfrm>
            <a:prstGeom prst="rect">
              <a:avLst/>
            </a:prstGeom>
            <a:solidFill>
              <a:srgbClr val="FFA77F"/>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89" name="Rectangle 15"/>
            <p:cNvSpPr>
              <a:spLocks noChangeArrowheads="1"/>
            </p:cNvSpPr>
            <p:nvPr/>
          </p:nvSpPr>
          <p:spPr bwMode="auto">
            <a:xfrm>
              <a:off x="-1773369" y="3240929"/>
              <a:ext cx="490416" cy="198326"/>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Groves</a:t>
              </a:r>
              <a:endParaRPr lang="en-US" sz="1800">
                <a:latin typeface="Arial" pitchFamily="-123" charset="0"/>
              </a:endParaRPr>
            </a:p>
          </p:txBody>
        </p:sp>
        <p:sp>
          <p:nvSpPr>
            <p:cNvPr id="32790" name="Rectangle 16"/>
            <p:cNvSpPr>
              <a:spLocks noChangeArrowheads="1"/>
            </p:cNvSpPr>
            <p:nvPr/>
          </p:nvSpPr>
          <p:spPr bwMode="auto">
            <a:xfrm>
              <a:off x="-2308225" y="3497263"/>
              <a:ext cx="454025" cy="207963"/>
            </a:xfrm>
            <a:prstGeom prst="rect">
              <a:avLst/>
            </a:prstGeom>
            <a:solidFill>
              <a:srgbClr val="FFAA00"/>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91" name="Rectangle 17"/>
            <p:cNvSpPr>
              <a:spLocks noChangeArrowheads="1"/>
            </p:cNvSpPr>
            <p:nvPr/>
          </p:nvSpPr>
          <p:spPr bwMode="auto">
            <a:xfrm>
              <a:off x="-1773369" y="3522035"/>
              <a:ext cx="1041143" cy="198325"/>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Plant Nurseries</a:t>
              </a:r>
              <a:endParaRPr lang="en-US" sz="1800">
                <a:latin typeface="Arial" pitchFamily="-123" charset="0"/>
              </a:endParaRPr>
            </a:p>
          </p:txBody>
        </p:sp>
        <p:sp>
          <p:nvSpPr>
            <p:cNvPr id="32792" name="Rectangle 18"/>
            <p:cNvSpPr>
              <a:spLocks noChangeArrowheads="1"/>
            </p:cNvSpPr>
            <p:nvPr/>
          </p:nvSpPr>
          <p:spPr bwMode="auto">
            <a:xfrm>
              <a:off x="-2308225" y="3779838"/>
              <a:ext cx="454025" cy="207963"/>
            </a:xfrm>
            <a:prstGeom prst="rect">
              <a:avLst/>
            </a:prstGeom>
            <a:solidFill>
              <a:srgbClr val="E6E600"/>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93" name="Rectangle 19"/>
            <p:cNvSpPr>
              <a:spLocks noChangeArrowheads="1"/>
            </p:cNvSpPr>
            <p:nvPr/>
          </p:nvSpPr>
          <p:spPr bwMode="auto">
            <a:xfrm>
              <a:off x="-1773369" y="3804865"/>
              <a:ext cx="439629" cy="198326"/>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Fallow</a:t>
              </a:r>
              <a:endParaRPr lang="en-US" sz="1800">
                <a:latin typeface="Arial" pitchFamily="-123" charset="0"/>
              </a:endParaRPr>
            </a:p>
          </p:txBody>
        </p:sp>
        <p:sp>
          <p:nvSpPr>
            <p:cNvPr id="32794" name="Rectangle 20"/>
            <p:cNvSpPr>
              <a:spLocks noChangeArrowheads="1"/>
            </p:cNvSpPr>
            <p:nvPr/>
          </p:nvSpPr>
          <p:spPr bwMode="auto">
            <a:xfrm>
              <a:off x="-2308225" y="4062413"/>
              <a:ext cx="454025" cy="207963"/>
            </a:xfrm>
            <a:prstGeom prst="rect">
              <a:avLst/>
            </a:prstGeom>
            <a:solidFill>
              <a:srgbClr val="70A800"/>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95" name="Rectangle 21"/>
            <p:cNvSpPr>
              <a:spLocks noChangeArrowheads="1"/>
            </p:cNvSpPr>
            <p:nvPr/>
          </p:nvSpPr>
          <p:spPr bwMode="auto">
            <a:xfrm>
              <a:off x="-1773369" y="4087695"/>
              <a:ext cx="1152241" cy="198326"/>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Other Agriculture</a:t>
              </a:r>
              <a:endParaRPr lang="en-US" sz="1800">
                <a:latin typeface="Arial" pitchFamily="-123" charset="0"/>
              </a:endParaRPr>
            </a:p>
          </p:txBody>
        </p:sp>
        <p:sp>
          <p:nvSpPr>
            <p:cNvPr id="32796" name="Rectangle 22"/>
            <p:cNvSpPr>
              <a:spLocks noChangeArrowheads="1"/>
            </p:cNvSpPr>
            <p:nvPr/>
          </p:nvSpPr>
          <p:spPr bwMode="auto">
            <a:xfrm>
              <a:off x="-2308225" y="4344988"/>
              <a:ext cx="454025" cy="209550"/>
            </a:xfrm>
            <a:prstGeom prst="rect">
              <a:avLst/>
            </a:prstGeom>
            <a:solidFill>
              <a:srgbClr val="267300"/>
            </a:solidFill>
            <a:ln w="9525">
              <a:noFill/>
              <a:miter lim="800000"/>
              <a:headEnd/>
              <a:tailEnd/>
            </a:ln>
          </p:spPr>
          <p:txBody>
            <a:bodyPr>
              <a:prstTxWarp prst="textNoShape">
                <a:avLst/>
              </a:prstTxWarp>
            </a:bodyPr>
            <a:lstStyle/>
            <a:p>
              <a:endParaRPr lang="en-US" sz="1800">
                <a:latin typeface="Arial" pitchFamily="-123" charset="0"/>
              </a:endParaRPr>
            </a:p>
          </p:txBody>
        </p:sp>
        <p:sp>
          <p:nvSpPr>
            <p:cNvPr id="32797" name="Rectangle 23"/>
            <p:cNvSpPr>
              <a:spLocks noChangeArrowheads="1"/>
            </p:cNvSpPr>
            <p:nvPr/>
          </p:nvSpPr>
          <p:spPr bwMode="auto">
            <a:xfrm>
              <a:off x="-1773369" y="4370525"/>
              <a:ext cx="761812" cy="198326"/>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Arial" pitchFamily="-123" charset="0"/>
                </a:rPr>
                <a:t>Other Land</a:t>
              </a:r>
              <a:endParaRPr lang="en-US" sz="1800">
                <a:latin typeface="Arial" pitchFamily="-123" charset="0"/>
              </a:endParaRPr>
            </a:p>
          </p:txBody>
        </p:sp>
      </p:grpSp>
      <p:sp>
        <p:nvSpPr>
          <p:cNvPr id="32775" name="TextBox 45"/>
          <p:cNvSpPr txBox="1">
            <a:spLocks noChangeArrowheads="1"/>
          </p:cNvSpPr>
          <p:nvPr/>
        </p:nvSpPr>
        <p:spPr bwMode="auto">
          <a:xfrm>
            <a:off x="533400" y="609600"/>
            <a:ext cx="3657600" cy="457200"/>
          </a:xfrm>
          <a:prstGeom prst="rect">
            <a:avLst/>
          </a:prstGeom>
          <a:noFill/>
          <a:ln w="9525">
            <a:noFill/>
            <a:miter lim="800000"/>
            <a:headEnd/>
            <a:tailEnd/>
          </a:ln>
        </p:spPr>
        <p:txBody>
          <a:bodyPr wrap="none">
            <a:prstTxWarp prst="textNoShape">
              <a:avLst/>
            </a:prstTxWarp>
            <a:spAutoFit/>
          </a:bodyPr>
          <a:lstStyle/>
          <a:p>
            <a:r>
              <a:rPr lang="en-US" b="1">
                <a:latin typeface="Arial" pitchFamily="-123" charset="0"/>
              </a:rPr>
              <a:t>Redlands 1994 </a:t>
            </a:r>
            <a:r>
              <a:rPr lang="en-US" sz="1600">
                <a:latin typeface="Arial" pitchFamily="-123" charset="0"/>
              </a:rPr>
              <a:t>(2512 ha dev)</a:t>
            </a:r>
          </a:p>
        </p:txBody>
      </p:sp>
      <p:sp>
        <p:nvSpPr>
          <p:cNvPr id="32776" name="TextBox 46"/>
          <p:cNvSpPr txBox="1">
            <a:spLocks noChangeArrowheads="1"/>
          </p:cNvSpPr>
          <p:nvPr/>
        </p:nvSpPr>
        <p:spPr bwMode="auto">
          <a:xfrm>
            <a:off x="5029200" y="609600"/>
            <a:ext cx="3657600" cy="457200"/>
          </a:xfrm>
          <a:prstGeom prst="rect">
            <a:avLst/>
          </a:prstGeom>
          <a:noFill/>
          <a:ln w="9525">
            <a:noFill/>
            <a:miter lim="800000"/>
            <a:headEnd/>
            <a:tailEnd/>
          </a:ln>
        </p:spPr>
        <p:txBody>
          <a:bodyPr wrap="none">
            <a:prstTxWarp prst="textNoShape">
              <a:avLst/>
            </a:prstTxWarp>
            <a:spAutoFit/>
          </a:bodyPr>
          <a:lstStyle/>
          <a:p>
            <a:r>
              <a:rPr lang="en-US" b="1">
                <a:latin typeface="Arial" pitchFamily="-123" charset="0"/>
              </a:rPr>
              <a:t>Redlands 2006 </a:t>
            </a:r>
            <a:r>
              <a:rPr lang="en-US" sz="1600">
                <a:latin typeface="Arial" pitchFamily="-123" charset="0"/>
              </a:rPr>
              <a:t>(3179 ha dev)</a:t>
            </a:r>
          </a:p>
        </p:txBody>
      </p:sp>
      <p:sp>
        <p:nvSpPr>
          <p:cNvPr id="27" name="Oval 26"/>
          <p:cNvSpPr>
            <a:spLocks noChangeArrowheads="1"/>
          </p:cNvSpPr>
          <p:nvPr/>
        </p:nvSpPr>
        <p:spPr bwMode="auto">
          <a:xfrm>
            <a:off x="76200" y="2286000"/>
            <a:ext cx="685800" cy="1981200"/>
          </a:xfrm>
          <a:prstGeom prst="ellipse">
            <a:avLst/>
          </a:prstGeom>
          <a:solidFill>
            <a:srgbClr val="00FFFF">
              <a:alpha val="35001"/>
            </a:srgbClr>
          </a:solidFill>
          <a:ln w="25400">
            <a:solidFill>
              <a:srgbClr val="0000FF"/>
            </a:solidFill>
            <a:round/>
            <a:headEnd/>
            <a:tailEnd/>
          </a:ln>
        </p:spPr>
        <p:txBody>
          <a:bodyPr anchor="ctr">
            <a:prstTxWarp prst="textNoShape">
              <a:avLst/>
            </a:prstTxWarp>
          </a:bodyPr>
          <a:lstStyle/>
          <a:p>
            <a:pPr algn="ctr">
              <a:defRPr/>
            </a:pPr>
            <a:endParaRPr lang="en-US" sz="1800">
              <a:solidFill>
                <a:srgbClr val="FFFFFF"/>
              </a:solidFill>
              <a:latin typeface="Arial" pitchFamily="-123" charset="0"/>
              <a:ea typeface="+mn-ea"/>
              <a:cs typeface="+mn-cs"/>
            </a:endParaRPr>
          </a:p>
        </p:txBody>
      </p:sp>
      <p:sp>
        <p:nvSpPr>
          <p:cNvPr id="31" name="Oval 30"/>
          <p:cNvSpPr>
            <a:spLocks noChangeArrowheads="1"/>
          </p:cNvSpPr>
          <p:nvPr/>
        </p:nvSpPr>
        <p:spPr bwMode="auto">
          <a:xfrm>
            <a:off x="3429000" y="1371600"/>
            <a:ext cx="685800" cy="685800"/>
          </a:xfrm>
          <a:prstGeom prst="ellipse">
            <a:avLst/>
          </a:prstGeom>
          <a:solidFill>
            <a:srgbClr val="00FFFF">
              <a:alpha val="36000"/>
            </a:srgbClr>
          </a:solidFill>
          <a:ln w="25400">
            <a:solidFill>
              <a:srgbClr val="0000FF"/>
            </a:solidFill>
            <a:round/>
            <a:headEnd/>
            <a:tailEnd/>
          </a:ln>
        </p:spPr>
        <p:txBody>
          <a:bodyPr anchor="ctr">
            <a:prstTxWarp prst="textNoShape">
              <a:avLst/>
            </a:prstTxWarp>
          </a:bodyPr>
          <a:lstStyle/>
          <a:p>
            <a:pPr algn="ctr">
              <a:defRPr/>
            </a:pPr>
            <a:endParaRPr lang="en-US" sz="1800">
              <a:solidFill>
                <a:srgbClr val="FFFFFF"/>
              </a:solidFill>
              <a:latin typeface="Arial" pitchFamily="-123" charset="0"/>
              <a:ea typeface="+mn-ea"/>
              <a:cs typeface="+mn-cs"/>
            </a:endParaRPr>
          </a:p>
        </p:txBody>
      </p:sp>
      <p:cxnSp>
        <p:nvCxnSpPr>
          <p:cNvPr id="50" name="Straight Arrow Connector 49"/>
          <p:cNvCxnSpPr>
            <a:stCxn id="31" idx="6"/>
          </p:cNvCxnSpPr>
          <p:nvPr/>
        </p:nvCxnSpPr>
        <p:spPr>
          <a:xfrm>
            <a:off x="4127500" y="1714500"/>
            <a:ext cx="3860800" cy="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62000" y="3276600"/>
            <a:ext cx="3886200" cy="1588"/>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Oval 26"/>
          <p:cNvSpPr>
            <a:spLocks noChangeArrowheads="1"/>
          </p:cNvSpPr>
          <p:nvPr/>
        </p:nvSpPr>
        <p:spPr bwMode="auto">
          <a:xfrm>
            <a:off x="4724400" y="2209800"/>
            <a:ext cx="685800" cy="1981200"/>
          </a:xfrm>
          <a:prstGeom prst="ellipse">
            <a:avLst/>
          </a:prstGeom>
          <a:solidFill>
            <a:srgbClr val="00FFFF">
              <a:alpha val="35001"/>
            </a:srgbClr>
          </a:solidFill>
          <a:ln w="25400">
            <a:solidFill>
              <a:srgbClr val="0000FF"/>
            </a:solidFill>
            <a:round/>
            <a:headEnd/>
            <a:tailEnd/>
          </a:ln>
        </p:spPr>
        <p:txBody>
          <a:bodyPr anchor="ctr">
            <a:prstTxWarp prst="textNoShape">
              <a:avLst/>
            </a:prstTxWarp>
          </a:bodyPr>
          <a:lstStyle/>
          <a:p>
            <a:pPr algn="ctr">
              <a:defRPr/>
            </a:pPr>
            <a:endParaRPr lang="en-US" sz="1800">
              <a:solidFill>
                <a:srgbClr val="FFFFFF"/>
              </a:solidFill>
              <a:latin typeface="Arial" pitchFamily="-123" charset="0"/>
              <a:ea typeface="+mn-ea"/>
              <a:cs typeface="+mn-cs"/>
            </a:endParaRPr>
          </a:p>
        </p:txBody>
      </p:sp>
      <p:sp>
        <p:nvSpPr>
          <p:cNvPr id="3" name="Oval 30"/>
          <p:cNvSpPr>
            <a:spLocks noChangeArrowheads="1"/>
          </p:cNvSpPr>
          <p:nvPr/>
        </p:nvSpPr>
        <p:spPr bwMode="auto">
          <a:xfrm>
            <a:off x="8077200" y="1371600"/>
            <a:ext cx="685800" cy="685800"/>
          </a:xfrm>
          <a:prstGeom prst="ellipse">
            <a:avLst/>
          </a:prstGeom>
          <a:solidFill>
            <a:srgbClr val="00FFFF">
              <a:alpha val="36000"/>
            </a:srgbClr>
          </a:solidFill>
          <a:ln w="25400">
            <a:solidFill>
              <a:srgbClr val="0000FF"/>
            </a:solidFill>
            <a:round/>
            <a:headEnd/>
            <a:tailEnd/>
          </a:ln>
        </p:spPr>
        <p:txBody>
          <a:bodyPr anchor="ctr">
            <a:prstTxWarp prst="textNoShape">
              <a:avLst/>
            </a:prstTxWarp>
          </a:bodyPr>
          <a:lstStyle/>
          <a:p>
            <a:pPr algn="ctr">
              <a:defRPr/>
            </a:pPr>
            <a:endParaRPr lang="en-US" sz="1800">
              <a:solidFill>
                <a:srgbClr val="FFFFFF"/>
              </a:solidFill>
              <a:latin typeface="Arial" pitchFamily="-123" charset="0"/>
              <a:ea typeface="+mn-ea"/>
              <a:cs typeface="+mn-cs"/>
            </a:endParaRPr>
          </a:p>
        </p:txBody>
      </p:sp>
      <p:sp>
        <p:nvSpPr>
          <p:cNvPr id="32" name="Rectangle 2"/>
          <p:cNvSpPr>
            <a:spLocks noChangeArrowheads="1"/>
          </p:cNvSpPr>
          <p:nvPr/>
        </p:nvSpPr>
        <p:spPr bwMode="auto">
          <a:xfrm>
            <a:off x="533400" y="0"/>
            <a:ext cx="1938228" cy="381000"/>
          </a:xfrm>
          <a:prstGeom prst="rect">
            <a:avLst/>
          </a:prstGeom>
          <a:solidFill>
            <a:schemeClr val="bg1"/>
          </a:solidFill>
          <a:ln w="9525">
            <a:noFill/>
            <a:miter lim="800000"/>
            <a:headEnd/>
            <a:tailEnd/>
          </a:ln>
        </p:spPr>
        <p:txBody>
          <a:bodyPr anchor="ctr">
            <a:prstTxWarp prst="textNoShape">
              <a:avLst/>
            </a:prstTxWarp>
          </a:bodyPr>
          <a:lstStyle/>
          <a:p>
            <a:pPr algn="ctr"/>
            <a:r>
              <a:rPr lang="en-US" sz="1600" b="1" i="1" dirty="0" smtClean="0">
                <a:solidFill>
                  <a:srgbClr val="00B0F0"/>
                </a:solidFill>
                <a:latin typeface="Times New Roman" pitchFamily="-123" charset="0"/>
              </a:rPr>
              <a:t>Data Types</a:t>
            </a:r>
            <a:endParaRPr lang="en-US" sz="1600" b="1" i="1" dirty="0">
              <a:solidFill>
                <a:srgbClr val="00B0F0"/>
              </a:solidFill>
              <a:latin typeface="Times New Roman" pitchFamily="-123" charset="0"/>
            </a:endParaRPr>
          </a:p>
        </p:txBody>
      </p:sp>
      <p:sp>
        <p:nvSpPr>
          <p:cNvPr id="34" name="TextBox 9"/>
          <p:cNvSpPr txBox="1">
            <a:spLocks noChangeArrowheads="1"/>
          </p:cNvSpPr>
          <p:nvPr/>
        </p:nvSpPr>
        <p:spPr bwMode="auto">
          <a:xfrm>
            <a:off x="1531723" y="6263177"/>
            <a:ext cx="1879810" cy="307777"/>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sz="1400" b="1" i="1" dirty="0" smtClean="0"/>
              <a:t>Laura Ogden FCE </a:t>
            </a:r>
            <a:r>
              <a:rPr lang="en-US" sz="1400" b="1" i="1" dirty="0"/>
              <a:t>LTER</a:t>
            </a:r>
          </a:p>
        </p:txBody>
      </p:sp>
    </p:spTree>
    <p:extLst>
      <p:ext uri="{BB962C8B-B14F-4D97-AF65-F5344CB8AC3E}">
        <p14:creationId xmlns:p14="http://schemas.microsoft.com/office/powerpoint/2010/main" xmlns="" val="37963573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381000" y="152400"/>
            <a:ext cx="8229600" cy="838200"/>
          </a:xfrm>
          <a:prstGeom prst="rect">
            <a:avLst/>
          </a:prstGeom>
          <a:noFill/>
          <a:ln w="9525">
            <a:noFill/>
            <a:miter lim="800000"/>
            <a:headEnd/>
            <a:tailEnd/>
          </a:ln>
        </p:spPr>
        <p:txBody>
          <a:bodyPr anchor="ctr">
            <a:prstTxWarp prst="textNoShape">
              <a:avLst/>
            </a:prstTxWarp>
          </a:bodyPr>
          <a:lstStyle/>
          <a:p>
            <a:pPr algn="ctr"/>
            <a:endParaRPr lang="en-US" b="1" dirty="0">
              <a:solidFill>
                <a:srgbClr val="00B0F0"/>
              </a:solidFill>
              <a:latin typeface="Times New Roman" pitchFamily="-123" charset="0"/>
            </a:endParaRPr>
          </a:p>
        </p:txBody>
      </p:sp>
      <p:sp>
        <p:nvSpPr>
          <p:cNvPr id="53250" name="Text Box 3"/>
          <p:cNvSpPr txBox="1">
            <a:spLocks noChangeArrowheads="1"/>
          </p:cNvSpPr>
          <p:nvPr/>
        </p:nvSpPr>
        <p:spPr bwMode="auto">
          <a:xfrm>
            <a:off x="4327525" y="2193925"/>
            <a:ext cx="2378075" cy="457200"/>
          </a:xfrm>
          <a:prstGeom prst="rect">
            <a:avLst/>
          </a:prstGeom>
          <a:noFill/>
          <a:ln w="9525">
            <a:noFill/>
            <a:miter lim="800000"/>
            <a:headEnd/>
            <a:tailEnd/>
          </a:ln>
        </p:spPr>
        <p:txBody>
          <a:bodyPr>
            <a:prstTxWarp prst="textNoShape">
              <a:avLst/>
            </a:prstTxWarp>
            <a:spAutoFit/>
          </a:bodyPr>
          <a:lstStyle/>
          <a:p>
            <a:pPr eaLnBrk="0" hangingPunct="0"/>
            <a:endParaRPr lang="en-US">
              <a:solidFill>
                <a:srgbClr val="00B0F0"/>
              </a:solidFill>
            </a:endParaRPr>
          </a:p>
        </p:txBody>
      </p:sp>
      <p:sp>
        <p:nvSpPr>
          <p:cNvPr id="53251" name="Rectangle 5"/>
          <p:cNvSpPr>
            <a:spLocks noChangeArrowheads="1"/>
          </p:cNvSpPr>
          <p:nvPr/>
        </p:nvSpPr>
        <p:spPr bwMode="auto">
          <a:xfrm>
            <a:off x="762000" y="1295400"/>
            <a:ext cx="7848600" cy="4495800"/>
          </a:xfrm>
          <a:prstGeom prst="rect">
            <a:avLst/>
          </a:prstGeom>
          <a:noFill/>
          <a:ln w="9525">
            <a:noFill/>
            <a:miter lim="800000"/>
            <a:headEnd/>
            <a:tailEnd/>
          </a:ln>
        </p:spPr>
        <p:txBody>
          <a:bodyPr anchor="ctr">
            <a:prstTxWarp prst="textNoShape">
              <a:avLst/>
            </a:prstTxWarp>
          </a:bodyPr>
          <a:lstStyle/>
          <a:p>
            <a:endParaRPr lang="en-US" b="1">
              <a:solidFill>
                <a:srgbClr val="00B0F0"/>
              </a:solidFill>
              <a:latin typeface="Times New Roman" pitchFamily="-123" charset="0"/>
            </a:endParaRPr>
          </a:p>
        </p:txBody>
      </p:sp>
      <p:grpSp>
        <p:nvGrpSpPr>
          <p:cNvPr id="2" name="Group 5"/>
          <p:cNvGrpSpPr>
            <a:grpSpLocks/>
          </p:cNvGrpSpPr>
          <p:nvPr/>
        </p:nvGrpSpPr>
        <p:grpSpPr bwMode="auto">
          <a:xfrm>
            <a:off x="228600" y="228600"/>
            <a:ext cx="8686800" cy="6554881"/>
            <a:chOff x="228600" y="228600"/>
            <a:chExt cx="8686800" cy="6554683"/>
          </a:xfrm>
        </p:grpSpPr>
        <p:sp>
          <p:nvSpPr>
            <p:cNvPr id="53255" name="Rectangle 8"/>
            <p:cNvSpPr>
              <a:spLocks noChangeArrowheads="1"/>
            </p:cNvSpPr>
            <p:nvPr/>
          </p:nvSpPr>
          <p:spPr bwMode="auto">
            <a:xfrm>
              <a:off x="228600" y="228600"/>
              <a:ext cx="8686800" cy="6400800"/>
            </a:xfrm>
            <a:prstGeom prst="rect">
              <a:avLst/>
            </a:prstGeom>
            <a:noFill/>
            <a:ln w="12700">
              <a:solidFill>
                <a:schemeClr val="tx1"/>
              </a:solidFill>
              <a:round/>
              <a:headEnd/>
              <a:tailEnd/>
            </a:ln>
          </p:spPr>
          <p:txBody>
            <a:bodyPr>
              <a:prstTxWarp prst="textNoShape">
                <a:avLst/>
              </a:prstTxWarp>
            </a:bodyPr>
            <a:lstStyle/>
            <a:p>
              <a:pPr eaLnBrk="0" hangingPunct="0"/>
              <a:endParaRPr lang="en-US"/>
            </a:p>
          </p:txBody>
        </p:sp>
        <p:sp>
          <p:nvSpPr>
            <p:cNvPr id="53256" name="TextBox 9"/>
            <p:cNvSpPr txBox="1">
              <a:spLocks noChangeArrowheads="1"/>
            </p:cNvSpPr>
            <p:nvPr/>
          </p:nvSpPr>
          <p:spPr bwMode="auto">
            <a:xfrm>
              <a:off x="6858000" y="6475515"/>
              <a:ext cx="1879810" cy="307768"/>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sz="1400" b="1" i="1" dirty="0" smtClean="0"/>
                <a:t>Laura </a:t>
              </a:r>
              <a:r>
                <a:rPr lang="en-US" sz="1400" b="1" i="1" dirty="0" err="1" smtClean="0"/>
                <a:t>Ogdent</a:t>
              </a:r>
              <a:r>
                <a:rPr lang="en-US" sz="1400" b="1" i="1" dirty="0" smtClean="0"/>
                <a:t> FCE </a:t>
              </a:r>
              <a:r>
                <a:rPr lang="en-US" sz="1400" b="1" i="1" dirty="0"/>
                <a:t>LTER</a:t>
              </a:r>
            </a:p>
          </p:txBody>
        </p:sp>
      </p:grpSp>
      <p:sp>
        <p:nvSpPr>
          <p:cNvPr id="53254" name="Rectangle 10"/>
          <p:cNvSpPr>
            <a:spLocks noGrp="1" noChangeArrowheads="1"/>
          </p:cNvSpPr>
          <p:nvPr>
            <p:ph type="body" idx="4294967295"/>
          </p:nvPr>
        </p:nvSpPr>
        <p:spPr>
          <a:xfrm>
            <a:off x="685801" y="855369"/>
            <a:ext cx="3823836" cy="4935831"/>
          </a:xfrm>
        </p:spPr>
        <p:txBody>
          <a:bodyPr/>
          <a:lstStyle/>
          <a:p>
            <a:pPr eaLnBrk="1" hangingPunct="1">
              <a:spcBef>
                <a:spcPct val="0"/>
              </a:spcBef>
              <a:buFontTx/>
              <a:buNone/>
            </a:pPr>
            <a:r>
              <a:rPr lang="en-US" sz="2000" b="1" u="sng" dirty="0" smtClean="0">
                <a:latin typeface="Times New Roman" pitchFamily="-123" charset="0"/>
              </a:rPr>
              <a:t>Ethnographies of Place</a:t>
            </a:r>
          </a:p>
          <a:p>
            <a:pPr eaLnBrk="1" hangingPunct="1">
              <a:spcBef>
                <a:spcPct val="0"/>
              </a:spcBef>
              <a:buFontTx/>
              <a:buNone/>
            </a:pPr>
            <a:endParaRPr lang="en-US" sz="1800" b="1" u="sng" dirty="0" smtClean="0">
              <a:latin typeface="Times New Roman" pitchFamily="-123" charset="0"/>
            </a:endParaRPr>
          </a:p>
          <a:p>
            <a:pPr>
              <a:spcBef>
                <a:spcPct val="0"/>
              </a:spcBef>
            </a:pPr>
            <a:r>
              <a:rPr lang="en-US" sz="1800" dirty="0" smtClean="0">
                <a:latin typeface="Times New Roman" pitchFamily="-123" charset="0"/>
              </a:rPr>
              <a:t>Observational surveys 530 properties (photos, surveys)</a:t>
            </a:r>
          </a:p>
          <a:p>
            <a:pPr>
              <a:spcBef>
                <a:spcPct val="0"/>
              </a:spcBef>
            </a:pPr>
            <a:r>
              <a:rPr lang="en-US" sz="1800" dirty="0" smtClean="0">
                <a:latin typeface="Times New Roman" pitchFamily="-123" charset="0"/>
              </a:rPr>
              <a:t>Interviews with farmers, “gated community” residents, rural residential homeowners, and town residents</a:t>
            </a:r>
          </a:p>
          <a:p>
            <a:pPr>
              <a:spcBef>
                <a:spcPct val="0"/>
              </a:spcBef>
            </a:pPr>
            <a:endParaRPr lang="en-US" sz="1800" dirty="0" smtClean="0">
              <a:latin typeface="Times New Roman" pitchFamily="-123" charset="0"/>
            </a:endParaRPr>
          </a:p>
          <a:p>
            <a:pPr>
              <a:spcBef>
                <a:spcPct val="0"/>
              </a:spcBef>
            </a:pPr>
            <a:endParaRPr lang="en-US" sz="1800" dirty="0" smtClean="0">
              <a:latin typeface="Times New Roman" pitchFamily="-123" charset="0"/>
            </a:endParaRPr>
          </a:p>
          <a:p>
            <a:pPr eaLnBrk="1" hangingPunct="1">
              <a:spcBef>
                <a:spcPct val="0"/>
              </a:spcBef>
              <a:buFontTx/>
              <a:buNone/>
            </a:pPr>
            <a:endParaRPr lang="en-US" sz="1800" dirty="0" smtClean="0">
              <a:latin typeface="Times New Roman" pitchFamily="-123" charset="0"/>
            </a:endParaRPr>
          </a:p>
          <a:p>
            <a:pPr eaLnBrk="1" hangingPunct="1">
              <a:spcBef>
                <a:spcPct val="0"/>
              </a:spcBef>
              <a:buFontTx/>
              <a:buNone/>
            </a:pPr>
            <a:endParaRPr lang="en-US" sz="1800" dirty="0" smtClean="0">
              <a:latin typeface="Times New Roman" pitchFamily="-123" charset="0"/>
            </a:endParaRPr>
          </a:p>
          <a:p>
            <a:pPr eaLnBrk="1" hangingPunct="1">
              <a:spcBef>
                <a:spcPct val="0"/>
              </a:spcBef>
              <a:buFontTx/>
              <a:buNone/>
            </a:pPr>
            <a:endParaRPr lang="en-US" sz="1800" b="1" u="sng" dirty="0" smtClean="0">
              <a:latin typeface="Times New Roman" pitchFamily="-123" charset="0"/>
            </a:endParaRPr>
          </a:p>
          <a:p>
            <a:pPr eaLnBrk="1" hangingPunct="1">
              <a:spcBef>
                <a:spcPct val="0"/>
              </a:spcBef>
              <a:buFontTx/>
              <a:buNone/>
            </a:pPr>
            <a:endParaRPr lang="en-US" sz="1800" b="1" u="sng" dirty="0" smtClean="0">
              <a:latin typeface="Times New Roman" pitchFamily="-123" charset="0"/>
            </a:endParaRPr>
          </a:p>
        </p:txBody>
      </p:sp>
      <p:pic>
        <p:nvPicPr>
          <p:cNvPr id="9" name="Picture 8" descr="whidden two.jpg"/>
          <p:cNvPicPr>
            <a:picLocks noChangeAspect="1"/>
          </p:cNvPicPr>
          <p:nvPr/>
        </p:nvPicPr>
        <p:blipFill>
          <a:blip r:embed="rId3" cstate="print"/>
          <a:stretch>
            <a:fillRect/>
          </a:stretch>
        </p:blipFill>
        <p:spPr>
          <a:xfrm>
            <a:off x="4876800" y="413699"/>
            <a:ext cx="3657600" cy="5590032"/>
          </a:xfrm>
          <a:prstGeom prst="rect">
            <a:avLst/>
          </a:prstGeom>
        </p:spPr>
      </p:pic>
      <p:sp>
        <p:nvSpPr>
          <p:cNvPr id="10" name="TextBox 9"/>
          <p:cNvSpPr txBox="1"/>
          <p:nvPr/>
        </p:nvSpPr>
        <p:spPr>
          <a:xfrm>
            <a:off x="4876800" y="6003731"/>
            <a:ext cx="4254500" cy="276999"/>
          </a:xfrm>
          <a:prstGeom prst="rect">
            <a:avLst/>
          </a:prstGeom>
          <a:noFill/>
        </p:spPr>
        <p:txBody>
          <a:bodyPr wrap="square" rtlCol="0">
            <a:spAutoFit/>
          </a:bodyPr>
          <a:lstStyle/>
          <a:p>
            <a:r>
              <a:rPr lang="en-US" sz="1200" dirty="0" smtClean="0"/>
              <a:t>Pete </a:t>
            </a:r>
            <a:r>
              <a:rPr lang="en-US" sz="1200" dirty="0" err="1" smtClean="0"/>
              <a:t>Whidden</a:t>
            </a:r>
            <a:r>
              <a:rPr lang="en-US" sz="1200" dirty="0" smtClean="0"/>
              <a:t> being interviewed by L. Ogden.</a:t>
            </a:r>
            <a:endParaRPr lang="en-US" sz="1200" dirty="0"/>
          </a:p>
        </p:txBody>
      </p:sp>
      <p:pic>
        <p:nvPicPr>
          <p:cNvPr id="12" name="Picture 1073" descr="DSC_0173"/>
          <p:cNvPicPr>
            <a:picLocks noChangeAspect="1" noChangeArrowheads="1"/>
          </p:cNvPicPr>
          <p:nvPr/>
        </p:nvPicPr>
        <p:blipFill>
          <a:blip r:embed="rId4" cstate="print"/>
          <a:srcRect/>
          <a:stretch>
            <a:fillRect/>
          </a:stretch>
        </p:blipFill>
        <p:spPr bwMode="auto">
          <a:xfrm>
            <a:off x="2209800" y="4661143"/>
            <a:ext cx="2443162" cy="1624349"/>
          </a:xfrm>
          <a:prstGeom prst="rect">
            <a:avLst/>
          </a:prstGeom>
          <a:noFill/>
          <a:ln w="9525">
            <a:noFill/>
            <a:miter lim="800000"/>
            <a:headEnd/>
            <a:tailEnd/>
          </a:ln>
        </p:spPr>
      </p:pic>
      <p:pic>
        <p:nvPicPr>
          <p:cNvPr id="11" name="Picture 1075" descr="DSC_0168"/>
          <p:cNvPicPr>
            <a:picLocks noChangeAspect="1" noChangeArrowheads="1"/>
          </p:cNvPicPr>
          <p:nvPr/>
        </p:nvPicPr>
        <p:blipFill>
          <a:blip r:embed="rId5" cstate="print"/>
          <a:srcRect/>
          <a:stretch>
            <a:fillRect/>
          </a:stretch>
        </p:blipFill>
        <p:spPr bwMode="auto">
          <a:xfrm>
            <a:off x="474066" y="3232527"/>
            <a:ext cx="2707284" cy="1752268"/>
          </a:xfrm>
          <a:prstGeom prst="rect">
            <a:avLst/>
          </a:prstGeom>
          <a:noFill/>
          <a:ln w="9525">
            <a:noFill/>
            <a:miter lim="800000"/>
            <a:headEnd/>
            <a:tailEnd/>
          </a:ln>
        </p:spPr>
      </p:pic>
    </p:spTree>
    <p:extLst>
      <p:ext uri="{BB962C8B-B14F-4D97-AF65-F5344CB8AC3E}">
        <p14:creationId xmlns:p14="http://schemas.microsoft.com/office/powerpoint/2010/main" xmlns="" val="3164477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D:\Untreated La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txBox="1">
            <a:spLocks noChangeArrowheads="1"/>
          </p:cNvSpPr>
          <p:nvPr/>
        </p:nvSpPr>
        <p:spPr>
          <a:xfrm>
            <a:off x="646509" y="1264972"/>
            <a:ext cx="3583782" cy="670456"/>
          </a:xfrm>
          <a:prstGeom prst="rect">
            <a:avLst/>
          </a:prstGeom>
          <a:solidFill>
            <a:schemeClr val="tx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bg1"/>
                </a:solidFill>
              </a:rPr>
              <a:t>State-and-transition model</a:t>
            </a:r>
          </a:p>
          <a:p>
            <a:r>
              <a:rPr lang="en-US" sz="2000" b="1" dirty="0" smtClean="0">
                <a:solidFill>
                  <a:schemeClr val="bg1"/>
                </a:solidFill>
              </a:rPr>
              <a:t> for </a:t>
            </a:r>
            <a:r>
              <a:rPr lang="en-US" sz="2000" b="1" dirty="0" err="1" smtClean="0">
                <a:solidFill>
                  <a:schemeClr val="bg1"/>
                </a:solidFill>
              </a:rPr>
              <a:t>Malipi</a:t>
            </a:r>
            <a:endParaRPr lang="en-US" b="1" dirty="0">
              <a:solidFill>
                <a:schemeClr val="bg1"/>
              </a:solidFill>
            </a:endParaRPr>
          </a:p>
        </p:txBody>
      </p:sp>
      <p:pic>
        <p:nvPicPr>
          <p:cNvPr id="6" name="Picture 4" descr="D:\Ranching Historical Photos.jpeg\Monument 138 Garcia 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b="12206"/>
          <a:stretch>
            <a:fillRect/>
          </a:stretch>
        </p:blipFill>
        <p:spPr bwMode="auto">
          <a:xfrm>
            <a:off x="5870848" y="1039292"/>
            <a:ext cx="2880133" cy="42672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7911485" y="1230868"/>
            <a:ext cx="652743" cy="369332"/>
          </a:xfrm>
          <a:prstGeom prst="rect">
            <a:avLst/>
          </a:prstGeom>
          <a:noFill/>
        </p:spPr>
        <p:txBody>
          <a:bodyPr wrap="none" rtlCol="0">
            <a:spAutoFit/>
          </a:bodyPr>
          <a:lstStyle/>
          <a:p>
            <a:r>
              <a:rPr lang="en-US" b="1" dirty="0" smtClean="0">
                <a:solidFill>
                  <a:srgbClr val="FF0000"/>
                </a:solidFill>
              </a:rPr>
              <a:t>1893</a:t>
            </a:r>
            <a:endParaRPr lang="en-US" b="1" dirty="0">
              <a:solidFill>
                <a:srgbClr val="FF0000"/>
              </a:solidFill>
            </a:endParaRPr>
          </a:p>
        </p:txBody>
      </p:sp>
      <p:sp>
        <p:nvSpPr>
          <p:cNvPr id="9" name="Text Box 7"/>
          <p:cNvSpPr txBox="1">
            <a:spLocks noChangeArrowheads="1"/>
          </p:cNvSpPr>
          <p:nvPr/>
        </p:nvSpPr>
        <p:spPr bwMode="auto">
          <a:xfrm>
            <a:off x="7911485" y="3429000"/>
            <a:ext cx="65274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b="1" dirty="0">
                <a:solidFill>
                  <a:srgbClr val="FF0000"/>
                </a:solidFill>
              </a:rPr>
              <a:t>1983</a:t>
            </a:r>
          </a:p>
        </p:txBody>
      </p:sp>
      <p:sp>
        <p:nvSpPr>
          <p:cNvPr id="10" name="TextBox 9"/>
          <p:cNvSpPr txBox="1"/>
          <p:nvPr/>
        </p:nvSpPr>
        <p:spPr>
          <a:xfrm>
            <a:off x="5742855" y="298991"/>
            <a:ext cx="2797561" cy="646331"/>
          </a:xfrm>
          <a:prstGeom prst="rect">
            <a:avLst/>
          </a:prstGeom>
          <a:noFill/>
        </p:spPr>
        <p:txBody>
          <a:bodyPr wrap="none" rtlCol="0">
            <a:spAutoFit/>
          </a:bodyPr>
          <a:lstStyle/>
          <a:p>
            <a:pPr algn="ctr"/>
            <a:r>
              <a:rPr lang="en-US" b="1" dirty="0" smtClean="0"/>
              <a:t>Photos to document LEK</a:t>
            </a:r>
          </a:p>
          <a:p>
            <a:pPr algn="ctr"/>
            <a:r>
              <a:rPr lang="en-US" b="1" dirty="0" smtClean="0"/>
              <a:t>that historicizes S&amp;T Model</a:t>
            </a:r>
            <a:endParaRPr lang="en-US" b="1" dirty="0"/>
          </a:p>
        </p:txBody>
      </p:sp>
      <p:sp>
        <p:nvSpPr>
          <p:cNvPr id="11" name="Rectangle 10"/>
          <p:cNvSpPr/>
          <p:nvPr/>
        </p:nvSpPr>
        <p:spPr>
          <a:xfrm>
            <a:off x="152400" y="298399"/>
            <a:ext cx="4572000" cy="461665"/>
          </a:xfrm>
          <a:prstGeom prst="rect">
            <a:avLst/>
          </a:prstGeom>
          <a:solidFill>
            <a:schemeClr val="tx1"/>
          </a:solidFill>
        </p:spPr>
        <p:txBody>
          <a:bodyPr>
            <a:spAutoFit/>
          </a:bodyPr>
          <a:lstStyle/>
          <a:p>
            <a:r>
              <a:rPr lang="en-US" sz="2400" b="1" dirty="0" smtClean="0">
                <a:solidFill>
                  <a:schemeClr val="bg1"/>
                </a:solidFill>
              </a:rPr>
              <a:t>Rangeland Change/ </a:t>
            </a:r>
            <a:r>
              <a:rPr lang="en-US" sz="2400" b="1" dirty="0" err="1" smtClean="0">
                <a:solidFill>
                  <a:schemeClr val="bg1"/>
                </a:solidFill>
              </a:rPr>
              <a:t>Jornada</a:t>
            </a:r>
            <a:r>
              <a:rPr lang="en-US" sz="2400" b="1" dirty="0" smtClean="0">
                <a:solidFill>
                  <a:schemeClr val="bg1"/>
                </a:solidFill>
              </a:rPr>
              <a:t> LTER</a:t>
            </a:r>
            <a:endParaRPr lang="en-US" sz="2400" b="1" dirty="0">
              <a:solidFill>
                <a:schemeClr val="bg1"/>
              </a:solidFill>
            </a:endParaRPr>
          </a:p>
        </p:txBody>
      </p:sp>
      <p:pic>
        <p:nvPicPr>
          <p:cNvPr id="12" name="Picture 11" descr="S&amp;T_wo_Tex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6509" y="1905000"/>
            <a:ext cx="3583782" cy="42581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Rectangle 1"/>
          <p:cNvSpPr/>
          <p:nvPr/>
        </p:nvSpPr>
        <p:spPr>
          <a:xfrm>
            <a:off x="6637656" y="6229290"/>
            <a:ext cx="1744344" cy="400110"/>
          </a:xfrm>
          <a:prstGeom prst="rect">
            <a:avLst/>
          </a:prstGeom>
          <a:solidFill>
            <a:schemeClr val="bg1"/>
          </a:solidFill>
        </p:spPr>
        <p:txBody>
          <a:bodyPr wrap="square">
            <a:spAutoFit/>
          </a:bodyPr>
          <a:lstStyle/>
          <a:p>
            <a:r>
              <a:rPr lang="en-US" sz="2000" b="1" dirty="0" smtClean="0">
                <a:solidFill>
                  <a:srgbClr val="FF0000"/>
                </a:solidFill>
              </a:rPr>
              <a:t>Nathan </a:t>
            </a:r>
            <a:r>
              <a:rPr lang="en-US" sz="2000" b="1" dirty="0">
                <a:solidFill>
                  <a:srgbClr val="FF0000"/>
                </a:solidFill>
              </a:rPr>
              <a:t>Sayre</a:t>
            </a:r>
            <a:endParaRPr lang="en-US" sz="2400" b="1" dirty="0">
              <a:solidFill>
                <a:srgbClr val="FF0000"/>
              </a:solidFill>
            </a:endParaRPr>
          </a:p>
        </p:txBody>
      </p:sp>
    </p:spTree>
    <p:extLst>
      <p:ext uri="{BB962C8B-B14F-4D97-AF65-F5344CB8AC3E}">
        <p14:creationId xmlns:p14="http://schemas.microsoft.com/office/powerpoint/2010/main" xmlns="" val="28996182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905125" y="2854325"/>
            <a:ext cx="1281113" cy="596900"/>
          </a:xfrm>
          <a:prstGeom prst="rect">
            <a:avLst/>
          </a:prstGeom>
          <a:solidFill>
            <a:srgbClr val="FFFFFF"/>
          </a:solidFill>
          <a:ln w="9525">
            <a:solidFill>
              <a:srgbClr val="000000"/>
            </a:solidFill>
            <a:miter lim="800000"/>
            <a:headEnd/>
            <a:tailEnd/>
          </a:ln>
        </p:spPr>
        <p:txBody>
          <a:bodyPr/>
          <a:lstStyle/>
          <a:p>
            <a:pPr algn="ctr"/>
            <a:r>
              <a:rPr lang="en-US" sz="1600" dirty="0">
                <a:solidFill>
                  <a:schemeClr val="bg1"/>
                </a:solidFill>
              </a:rPr>
              <a:t> </a:t>
            </a:r>
            <a:r>
              <a:rPr lang="en-US" sz="1600" dirty="0" smtClean="0">
                <a:solidFill>
                  <a:schemeClr val="bg1"/>
                </a:solidFill>
              </a:rPr>
              <a:t>observing</a:t>
            </a:r>
            <a:endParaRPr lang="en-US" sz="2400" dirty="0">
              <a:solidFill>
                <a:schemeClr val="bg1"/>
              </a:solidFill>
            </a:endParaRPr>
          </a:p>
        </p:txBody>
      </p:sp>
      <p:sp>
        <p:nvSpPr>
          <p:cNvPr id="34819" name="Text Box 3"/>
          <p:cNvSpPr txBox="1">
            <a:spLocks noChangeArrowheads="1"/>
          </p:cNvSpPr>
          <p:nvPr/>
        </p:nvSpPr>
        <p:spPr bwMode="auto">
          <a:xfrm>
            <a:off x="4827588" y="2971800"/>
            <a:ext cx="1549400" cy="498475"/>
          </a:xfrm>
          <a:prstGeom prst="rect">
            <a:avLst/>
          </a:prstGeom>
          <a:solidFill>
            <a:srgbClr val="FFFFFF"/>
          </a:solidFill>
          <a:ln w="9525">
            <a:solidFill>
              <a:srgbClr val="000000"/>
            </a:solidFill>
            <a:miter lim="800000"/>
            <a:headEnd/>
            <a:tailEnd/>
          </a:ln>
        </p:spPr>
        <p:txBody>
          <a:bodyPr/>
          <a:lstStyle/>
          <a:p>
            <a:pPr algn="ctr"/>
            <a:r>
              <a:rPr lang="en-US" sz="1600" dirty="0" smtClean="0">
                <a:solidFill>
                  <a:schemeClr val="bg1"/>
                </a:solidFill>
              </a:rPr>
              <a:t>understanding</a:t>
            </a:r>
            <a:endParaRPr lang="en-US" sz="2400" dirty="0">
              <a:solidFill>
                <a:schemeClr val="bg1"/>
              </a:solidFill>
            </a:endParaRPr>
          </a:p>
        </p:txBody>
      </p:sp>
      <p:sp>
        <p:nvSpPr>
          <p:cNvPr id="34820" name="Text Box 4"/>
          <p:cNvSpPr txBox="1">
            <a:spLocks noChangeArrowheads="1"/>
          </p:cNvSpPr>
          <p:nvPr/>
        </p:nvSpPr>
        <p:spPr bwMode="auto">
          <a:xfrm>
            <a:off x="4038600" y="3933825"/>
            <a:ext cx="1762125" cy="639763"/>
          </a:xfrm>
          <a:prstGeom prst="rect">
            <a:avLst/>
          </a:prstGeom>
          <a:solidFill>
            <a:srgbClr val="FFFFFF"/>
          </a:solidFill>
          <a:ln w="9525">
            <a:solidFill>
              <a:srgbClr val="000000"/>
            </a:solidFill>
            <a:miter lim="800000"/>
            <a:headEnd/>
            <a:tailEnd/>
          </a:ln>
        </p:spPr>
        <p:txBody>
          <a:bodyPr/>
          <a:lstStyle/>
          <a:p>
            <a:pPr algn="ctr"/>
            <a:r>
              <a:rPr lang="en-US" sz="1600" dirty="0" smtClean="0">
                <a:solidFill>
                  <a:schemeClr val="bg1"/>
                </a:solidFill>
              </a:rPr>
              <a:t>Responding</a:t>
            </a:r>
            <a:endParaRPr lang="en-US" sz="2400" dirty="0">
              <a:solidFill>
                <a:schemeClr val="bg1"/>
              </a:solidFill>
            </a:endParaRPr>
          </a:p>
        </p:txBody>
      </p:sp>
      <p:sp>
        <p:nvSpPr>
          <p:cNvPr id="34821" name="AutoShape 5"/>
          <p:cNvSpPr>
            <a:spLocks noChangeArrowheads="1"/>
          </p:cNvSpPr>
          <p:nvPr/>
        </p:nvSpPr>
        <p:spPr bwMode="auto">
          <a:xfrm rot="215154">
            <a:off x="3865563" y="2212975"/>
            <a:ext cx="2081212" cy="481013"/>
          </a:xfrm>
          <a:prstGeom prst="curvedDownArrow">
            <a:avLst>
              <a:gd name="adj1" fmla="val 86535"/>
              <a:gd name="adj2" fmla="val 173069"/>
              <a:gd name="adj3" fmla="val 33333"/>
            </a:avLst>
          </a:prstGeom>
          <a:solidFill>
            <a:srgbClr val="FFFFFF"/>
          </a:solidFill>
          <a:ln w="9525">
            <a:solidFill>
              <a:srgbClr val="000000"/>
            </a:solidFill>
            <a:miter lim="800000"/>
            <a:headEnd/>
            <a:tailEnd/>
          </a:ln>
        </p:spPr>
        <p:txBody>
          <a:bodyPr/>
          <a:lstStyle/>
          <a:p>
            <a:endParaRPr lang="en-US">
              <a:solidFill>
                <a:schemeClr val="bg1"/>
              </a:solidFill>
            </a:endParaRPr>
          </a:p>
        </p:txBody>
      </p:sp>
      <p:sp>
        <p:nvSpPr>
          <p:cNvPr id="34822" name="AutoShape 6"/>
          <p:cNvSpPr>
            <a:spLocks noChangeArrowheads="1"/>
          </p:cNvSpPr>
          <p:nvPr/>
        </p:nvSpPr>
        <p:spPr bwMode="auto">
          <a:xfrm rot="2034117">
            <a:off x="6049963" y="3317875"/>
            <a:ext cx="654050" cy="1281113"/>
          </a:xfrm>
          <a:prstGeom prst="curvedLeftArrow">
            <a:avLst>
              <a:gd name="adj1" fmla="val 39175"/>
              <a:gd name="adj2" fmla="val 78350"/>
              <a:gd name="adj3" fmla="val 33333"/>
            </a:avLst>
          </a:prstGeom>
          <a:solidFill>
            <a:srgbClr val="FFFFFF"/>
          </a:solidFill>
          <a:ln w="9525">
            <a:solidFill>
              <a:srgbClr val="000000"/>
            </a:solidFill>
            <a:miter lim="800000"/>
            <a:headEnd/>
            <a:tailEnd/>
          </a:ln>
        </p:spPr>
        <p:txBody>
          <a:bodyPr/>
          <a:lstStyle/>
          <a:p>
            <a:endParaRPr lang="en-US">
              <a:solidFill>
                <a:schemeClr val="bg1"/>
              </a:solidFill>
            </a:endParaRPr>
          </a:p>
        </p:txBody>
      </p:sp>
      <p:sp>
        <p:nvSpPr>
          <p:cNvPr id="34823" name="AutoShape 7"/>
          <p:cNvSpPr>
            <a:spLocks noChangeArrowheads="1"/>
          </p:cNvSpPr>
          <p:nvPr/>
        </p:nvSpPr>
        <p:spPr bwMode="auto">
          <a:xfrm rot="35629211">
            <a:off x="2801144" y="3758407"/>
            <a:ext cx="1092200" cy="563562"/>
          </a:xfrm>
          <a:prstGeom prst="curvedDownArrow">
            <a:avLst>
              <a:gd name="adj1" fmla="val 38761"/>
              <a:gd name="adj2" fmla="val 77521"/>
              <a:gd name="adj3" fmla="val 33333"/>
            </a:avLst>
          </a:prstGeom>
          <a:solidFill>
            <a:srgbClr val="FFFFFF"/>
          </a:solidFill>
          <a:ln w="9525">
            <a:solidFill>
              <a:srgbClr val="000000"/>
            </a:solidFill>
            <a:miter lim="800000"/>
            <a:headEnd/>
            <a:tailEnd/>
          </a:ln>
        </p:spPr>
        <p:txBody>
          <a:bodyPr/>
          <a:lstStyle/>
          <a:p>
            <a:endParaRPr lang="en-US">
              <a:solidFill>
                <a:schemeClr val="bg1"/>
              </a:solidFill>
            </a:endParaRPr>
          </a:p>
        </p:txBody>
      </p:sp>
      <p:sp>
        <p:nvSpPr>
          <p:cNvPr id="34824" name="Text Box 8"/>
          <p:cNvSpPr txBox="1">
            <a:spLocks noChangeArrowheads="1"/>
          </p:cNvSpPr>
          <p:nvPr/>
        </p:nvSpPr>
        <p:spPr bwMode="auto">
          <a:xfrm>
            <a:off x="228601" y="1825625"/>
            <a:ext cx="2355850" cy="2057400"/>
          </a:xfrm>
          <a:prstGeom prst="rect">
            <a:avLst/>
          </a:prstGeom>
          <a:gradFill rotWithShape="1">
            <a:gsLst>
              <a:gs pos="0">
                <a:srgbClr val="FFFFFF">
                  <a:gamma/>
                  <a:shade val="85098"/>
                  <a:invGamma/>
                </a:srgbClr>
              </a:gs>
              <a:gs pos="100000">
                <a:srgbClr val="FFFFFF"/>
              </a:gs>
            </a:gsLst>
            <a:lin ang="5400000" scaled="1"/>
          </a:gradFill>
          <a:ln w="9525">
            <a:solidFill>
              <a:srgbClr val="000000"/>
            </a:solidFill>
            <a:miter lim="800000"/>
            <a:headEnd/>
            <a:tailEnd/>
          </a:ln>
        </p:spPr>
        <p:txBody>
          <a:bodyPr/>
          <a:lstStyle/>
          <a:p>
            <a:pPr marL="285750" indent="-285750">
              <a:buFont typeface="Arial" pitchFamily="34" charset="0"/>
              <a:buChar char="•"/>
            </a:pPr>
            <a:r>
              <a:rPr lang="en-US" b="1" dirty="0" smtClean="0">
                <a:solidFill>
                  <a:schemeClr val="bg1"/>
                </a:solidFill>
              </a:rPr>
              <a:t>Selection </a:t>
            </a:r>
            <a:r>
              <a:rPr lang="en-US" b="1" dirty="0">
                <a:solidFill>
                  <a:schemeClr val="bg1"/>
                </a:solidFill>
              </a:rPr>
              <a:t>of indicators</a:t>
            </a:r>
          </a:p>
          <a:p>
            <a:pPr marL="285750" indent="-285750">
              <a:buFont typeface="Arial" pitchFamily="34" charset="0"/>
              <a:buChar char="•"/>
            </a:pPr>
            <a:r>
              <a:rPr lang="en-US" b="1" dirty="0" smtClean="0">
                <a:solidFill>
                  <a:schemeClr val="bg1"/>
                </a:solidFill>
              </a:rPr>
              <a:t>Methods </a:t>
            </a:r>
            <a:r>
              <a:rPr lang="en-US" b="1" dirty="0">
                <a:solidFill>
                  <a:schemeClr val="bg1"/>
                </a:solidFill>
              </a:rPr>
              <a:t>for data collection</a:t>
            </a:r>
          </a:p>
          <a:p>
            <a:pPr marL="285750" indent="-285750">
              <a:buFont typeface="Arial" pitchFamily="34" charset="0"/>
              <a:buChar char="•"/>
            </a:pPr>
            <a:r>
              <a:rPr lang="en-US" b="1" dirty="0">
                <a:solidFill>
                  <a:schemeClr val="bg1"/>
                </a:solidFill>
              </a:rPr>
              <a:t>L</a:t>
            </a:r>
            <a:r>
              <a:rPr lang="en-US" b="1" dirty="0" smtClean="0">
                <a:solidFill>
                  <a:schemeClr val="bg1"/>
                </a:solidFill>
              </a:rPr>
              <a:t>ocal-scale </a:t>
            </a:r>
            <a:r>
              <a:rPr lang="en-US" b="1" dirty="0">
                <a:solidFill>
                  <a:schemeClr val="bg1"/>
                </a:solidFill>
              </a:rPr>
              <a:t>observations</a:t>
            </a:r>
            <a:endParaRPr lang="en-US" sz="3600" b="1" dirty="0">
              <a:solidFill>
                <a:schemeClr val="bg1"/>
              </a:solidFill>
            </a:endParaRPr>
          </a:p>
        </p:txBody>
      </p:sp>
      <p:sp>
        <p:nvSpPr>
          <p:cNvPr id="34825" name="Text Box 9"/>
          <p:cNvSpPr txBox="1">
            <a:spLocks noChangeArrowheads="1"/>
          </p:cNvSpPr>
          <p:nvPr/>
        </p:nvSpPr>
        <p:spPr bwMode="auto">
          <a:xfrm>
            <a:off x="6705600" y="1295399"/>
            <a:ext cx="2209800" cy="2362201"/>
          </a:xfrm>
          <a:prstGeom prst="rect">
            <a:avLst/>
          </a:prstGeom>
          <a:solidFill>
            <a:srgbClr val="FFFFFF"/>
          </a:solidFill>
          <a:ln w="9525">
            <a:solidFill>
              <a:srgbClr val="000000"/>
            </a:solidFill>
            <a:miter lim="800000"/>
            <a:headEnd/>
            <a:tailEnd/>
          </a:ln>
        </p:spPr>
        <p:txBody>
          <a:bodyPr/>
          <a:lstStyle/>
          <a:p>
            <a:pPr marL="171450" indent="-171450">
              <a:buFont typeface="Arial" pitchFamily="34" charset="0"/>
              <a:buChar char="•"/>
            </a:pPr>
            <a:r>
              <a:rPr lang="en-US" b="1" dirty="0" smtClean="0">
                <a:solidFill>
                  <a:schemeClr val="bg1"/>
                </a:solidFill>
              </a:rPr>
              <a:t>Questioning </a:t>
            </a:r>
            <a:r>
              <a:rPr lang="en-US" b="1" dirty="0">
                <a:solidFill>
                  <a:schemeClr val="bg1"/>
                </a:solidFill>
              </a:rPr>
              <a:t>of </a:t>
            </a:r>
            <a:r>
              <a:rPr lang="en-US" b="1" dirty="0" smtClean="0">
                <a:solidFill>
                  <a:schemeClr val="bg1"/>
                </a:solidFill>
              </a:rPr>
              <a:t>underlying assumptions</a:t>
            </a:r>
            <a:endParaRPr lang="en-US" b="1" dirty="0">
              <a:solidFill>
                <a:schemeClr val="bg1"/>
              </a:solidFill>
            </a:endParaRPr>
          </a:p>
          <a:p>
            <a:pPr marL="285750" indent="-285750">
              <a:buFont typeface="Arial" pitchFamily="34" charset="0"/>
              <a:buChar char="•"/>
            </a:pPr>
            <a:r>
              <a:rPr lang="en-US" b="1" dirty="0" smtClean="0">
                <a:solidFill>
                  <a:schemeClr val="bg1"/>
                </a:solidFill>
              </a:rPr>
              <a:t>Identification </a:t>
            </a:r>
            <a:r>
              <a:rPr lang="en-US" b="1" dirty="0">
                <a:solidFill>
                  <a:schemeClr val="bg1"/>
                </a:solidFill>
              </a:rPr>
              <a:t>of key relationships</a:t>
            </a:r>
          </a:p>
          <a:p>
            <a:pPr marL="285750" indent="-285750">
              <a:buFont typeface="Arial" pitchFamily="34" charset="0"/>
              <a:buChar char="•"/>
            </a:pPr>
            <a:r>
              <a:rPr lang="en-US" b="1" dirty="0" smtClean="0">
                <a:solidFill>
                  <a:schemeClr val="bg1"/>
                </a:solidFill>
              </a:rPr>
              <a:t>Alternative models / rules of thumb</a:t>
            </a:r>
          </a:p>
          <a:p>
            <a:pPr marL="285750" indent="-285750">
              <a:buFont typeface="Arial" pitchFamily="34" charset="0"/>
              <a:buChar char="•"/>
            </a:pPr>
            <a:endParaRPr lang="en-US" b="1" dirty="0" smtClean="0">
              <a:solidFill>
                <a:schemeClr val="bg1"/>
              </a:solidFill>
            </a:endParaRPr>
          </a:p>
          <a:p>
            <a:endParaRPr lang="en-US" sz="3600" b="1" dirty="0">
              <a:solidFill>
                <a:schemeClr val="bg1"/>
              </a:solidFill>
            </a:endParaRPr>
          </a:p>
        </p:txBody>
      </p:sp>
      <p:sp>
        <p:nvSpPr>
          <p:cNvPr id="34826" name="Line 10"/>
          <p:cNvSpPr>
            <a:spLocks noChangeShapeType="1"/>
          </p:cNvSpPr>
          <p:nvPr/>
        </p:nvSpPr>
        <p:spPr bwMode="auto">
          <a:xfrm flipV="1">
            <a:off x="2584450" y="3173413"/>
            <a:ext cx="320675" cy="15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34827" name="Line 11"/>
          <p:cNvSpPr>
            <a:spLocks noChangeShapeType="1"/>
          </p:cNvSpPr>
          <p:nvPr/>
        </p:nvSpPr>
        <p:spPr bwMode="auto">
          <a:xfrm flipH="1">
            <a:off x="6248400" y="2667000"/>
            <a:ext cx="514350" cy="3476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34828" name="Text Box 12"/>
          <p:cNvSpPr txBox="1">
            <a:spLocks noChangeArrowheads="1"/>
          </p:cNvSpPr>
          <p:nvPr/>
        </p:nvSpPr>
        <p:spPr bwMode="auto">
          <a:xfrm>
            <a:off x="2743200" y="4800600"/>
            <a:ext cx="5181600" cy="1905000"/>
          </a:xfrm>
          <a:prstGeom prst="rect">
            <a:avLst/>
          </a:prstGeom>
          <a:solidFill>
            <a:srgbClr val="FFFFFF"/>
          </a:solidFill>
          <a:ln w="9525">
            <a:solidFill>
              <a:srgbClr val="000000"/>
            </a:solidFill>
            <a:miter lim="800000"/>
            <a:headEnd/>
            <a:tailEnd/>
          </a:ln>
        </p:spPr>
        <p:txBody>
          <a:bodyPr/>
          <a:lstStyle/>
          <a:p>
            <a:pPr marL="285750" indent="-285750">
              <a:buFont typeface="Arial" pitchFamily="34" charset="0"/>
              <a:buChar char="•"/>
            </a:pPr>
            <a:r>
              <a:rPr lang="en-US" b="1" dirty="0" smtClean="0">
                <a:solidFill>
                  <a:schemeClr val="bg1"/>
                </a:solidFill>
              </a:rPr>
              <a:t>Local level interests and concerns of local users</a:t>
            </a:r>
          </a:p>
          <a:p>
            <a:pPr marL="285750" indent="-285750">
              <a:buFont typeface="Arial" pitchFamily="34" charset="0"/>
              <a:buChar char="•"/>
            </a:pPr>
            <a:r>
              <a:rPr lang="en-US" b="1" dirty="0" smtClean="0">
                <a:solidFill>
                  <a:schemeClr val="bg1"/>
                </a:solidFill>
              </a:rPr>
              <a:t>Insight into adaptive capacity</a:t>
            </a:r>
          </a:p>
          <a:p>
            <a:pPr marL="285750" indent="-285750">
              <a:buFont typeface="Arial" pitchFamily="34" charset="0"/>
              <a:buChar char="•"/>
            </a:pPr>
            <a:r>
              <a:rPr lang="en-US" b="1" dirty="0" smtClean="0">
                <a:solidFill>
                  <a:schemeClr val="bg1"/>
                </a:solidFill>
              </a:rPr>
              <a:t>Rules for sustaining the resource</a:t>
            </a:r>
          </a:p>
          <a:p>
            <a:pPr marL="285750" indent="-285750">
              <a:buFont typeface="Arial" pitchFamily="34" charset="0"/>
              <a:buChar char="•"/>
            </a:pPr>
            <a:r>
              <a:rPr lang="en-US" b="1" dirty="0" smtClean="0">
                <a:solidFill>
                  <a:schemeClr val="bg1"/>
                </a:solidFill>
              </a:rPr>
              <a:t>Prioritizing future </a:t>
            </a:r>
            <a:r>
              <a:rPr lang="en-US" b="1" dirty="0">
                <a:solidFill>
                  <a:schemeClr val="bg1"/>
                </a:solidFill>
              </a:rPr>
              <a:t>monitoring and </a:t>
            </a:r>
            <a:r>
              <a:rPr lang="en-US" b="1" dirty="0" smtClean="0">
                <a:solidFill>
                  <a:schemeClr val="bg1"/>
                </a:solidFill>
              </a:rPr>
              <a:t>research</a:t>
            </a:r>
          </a:p>
          <a:p>
            <a:pPr marL="285750" indent="-285750">
              <a:buFont typeface="Arial" pitchFamily="34" charset="0"/>
              <a:buChar char="•"/>
            </a:pPr>
            <a:r>
              <a:rPr lang="en-US" b="1" dirty="0" smtClean="0">
                <a:solidFill>
                  <a:schemeClr val="bg1"/>
                </a:solidFill>
              </a:rPr>
              <a:t>Enhancing </a:t>
            </a:r>
            <a:r>
              <a:rPr lang="en-US" b="1" dirty="0">
                <a:solidFill>
                  <a:schemeClr val="bg1"/>
                </a:solidFill>
              </a:rPr>
              <a:t>understanding of human </a:t>
            </a:r>
            <a:r>
              <a:rPr lang="en-US" b="1" dirty="0" smtClean="0">
                <a:solidFill>
                  <a:schemeClr val="bg1"/>
                </a:solidFill>
              </a:rPr>
              <a:t>need and perceived risk</a:t>
            </a:r>
          </a:p>
        </p:txBody>
      </p:sp>
      <p:sp>
        <p:nvSpPr>
          <p:cNvPr id="34829" name="Line 13"/>
          <p:cNvSpPr>
            <a:spLocks noChangeShapeType="1"/>
          </p:cNvSpPr>
          <p:nvPr/>
        </p:nvSpPr>
        <p:spPr bwMode="auto">
          <a:xfrm flipH="1" flipV="1">
            <a:off x="4826000" y="4616450"/>
            <a:ext cx="1588" cy="3190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2" name="TextBox 1"/>
          <p:cNvSpPr txBox="1"/>
          <p:nvPr/>
        </p:nvSpPr>
        <p:spPr>
          <a:xfrm>
            <a:off x="445161" y="424190"/>
            <a:ext cx="4480650" cy="523220"/>
          </a:xfrm>
          <a:prstGeom prst="rect">
            <a:avLst/>
          </a:prstGeom>
          <a:solidFill>
            <a:schemeClr val="bg1"/>
          </a:solidFill>
        </p:spPr>
        <p:txBody>
          <a:bodyPr wrap="none" rtlCol="0">
            <a:spAutoFit/>
          </a:bodyPr>
          <a:lstStyle/>
          <a:p>
            <a:r>
              <a:rPr lang="en-US" sz="2800" b="1" dirty="0" smtClean="0">
                <a:solidFill>
                  <a:srgbClr val="FF0000"/>
                </a:solidFill>
              </a:rPr>
              <a:t>Ways local knowledge can fit</a:t>
            </a:r>
            <a:endParaRPr lang="en-US" sz="2800" b="1" dirty="0">
              <a:solidFill>
                <a:srgbClr val="FF0000"/>
              </a:solidFill>
            </a:endParaRPr>
          </a:p>
        </p:txBody>
      </p:sp>
    </p:spTree>
    <p:extLst>
      <p:ext uri="{BB962C8B-B14F-4D97-AF65-F5344CB8AC3E}">
        <p14:creationId xmlns:p14="http://schemas.microsoft.com/office/powerpoint/2010/main" xmlns="" val="876998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nimBg="1"/>
      <p:bldP spid="34825" grpId="0" animBg="1"/>
      <p:bldP spid="348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 for including LEK </a:t>
            </a:r>
            <a:br>
              <a:rPr lang="en-US" dirty="0" smtClean="0"/>
            </a:br>
            <a:r>
              <a:rPr lang="en-US" dirty="0" smtClean="0"/>
              <a:t>in LTER programs</a:t>
            </a:r>
            <a:endParaRPr lang="en-US" dirty="0"/>
          </a:p>
        </p:txBody>
      </p:sp>
      <p:sp>
        <p:nvSpPr>
          <p:cNvPr id="3" name="Content Placeholder 2"/>
          <p:cNvSpPr>
            <a:spLocks noGrp="1"/>
          </p:cNvSpPr>
          <p:nvPr>
            <p:ph idx="1"/>
          </p:nvPr>
        </p:nvSpPr>
        <p:spPr>
          <a:xfrm>
            <a:off x="457200" y="1600200"/>
            <a:ext cx="5715000" cy="4525963"/>
          </a:xfrm>
        </p:spPr>
        <p:txBody>
          <a:bodyPr>
            <a:normAutofit fontScale="85000" lnSpcReduction="20000"/>
          </a:bodyPr>
          <a:lstStyle/>
          <a:p>
            <a:r>
              <a:rPr lang="en-US" dirty="0" smtClean="0"/>
              <a:t>Epistemological Pluralism - Parallel expressions vs. integration </a:t>
            </a:r>
          </a:p>
          <a:p>
            <a:r>
              <a:rPr lang="en-US" dirty="0" smtClean="0"/>
              <a:t>Staying relevant to local partners AND to LTER scientists</a:t>
            </a:r>
          </a:p>
          <a:p>
            <a:r>
              <a:rPr lang="en-US" dirty="0" smtClean="0"/>
              <a:t>Going slowly -  building  trust</a:t>
            </a:r>
          </a:p>
          <a:p>
            <a:r>
              <a:rPr lang="en-US" dirty="0" smtClean="0"/>
              <a:t>Getting feedback &amp; more feedback</a:t>
            </a:r>
          </a:p>
          <a:p>
            <a:r>
              <a:rPr lang="en-US" dirty="0" smtClean="0"/>
              <a:t>Having adequate resources to do the work (time, money, people with skills)</a:t>
            </a:r>
          </a:p>
          <a:p>
            <a:r>
              <a:rPr lang="en-US" dirty="0" smtClean="0"/>
              <a:t>Power issues and politics are always present</a:t>
            </a:r>
            <a:endParaRPr lang="en-US" dirty="0"/>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1676400"/>
            <a:ext cx="2398713" cy="44958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9083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537" y="220731"/>
            <a:ext cx="5943600" cy="5867400"/>
          </a:xfrm>
        </p:spPr>
        <p:txBody>
          <a:bodyPr>
            <a:noAutofit/>
          </a:bodyPr>
          <a:lstStyle/>
          <a:p>
            <a:pPr marL="0" indent="0">
              <a:spcBef>
                <a:spcPts val="0"/>
              </a:spcBef>
              <a:spcAft>
                <a:spcPts val="400"/>
              </a:spcAft>
              <a:buNone/>
            </a:pPr>
            <a:r>
              <a:rPr lang="en-US" sz="2000" b="1" dirty="0" smtClean="0"/>
              <a:t>PROJECTS</a:t>
            </a:r>
            <a:endParaRPr lang="en-US" sz="2000" b="1" u="sng" dirty="0" smtClean="0"/>
          </a:p>
          <a:p>
            <a:pPr>
              <a:spcBef>
                <a:spcPts val="0"/>
              </a:spcBef>
              <a:spcAft>
                <a:spcPts val="400"/>
              </a:spcAft>
            </a:pPr>
            <a:endParaRPr lang="en-US" sz="2400" dirty="0" smtClean="0"/>
          </a:p>
          <a:p>
            <a:pPr marL="457200" indent="-457200">
              <a:spcBef>
                <a:spcPts val="0"/>
              </a:spcBef>
              <a:spcAft>
                <a:spcPts val="400"/>
              </a:spcAft>
              <a:buFont typeface="+mj-lt"/>
              <a:buAutoNum type="arabicPeriod"/>
            </a:pPr>
            <a:r>
              <a:rPr lang="en-US" sz="2400" b="1" dirty="0" smtClean="0"/>
              <a:t>Regional </a:t>
            </a:r>
            <a:r>
              <a:rPr lang="en-US" sz="2400" b="1" dirty="0"/>
              <a:t>consequences of changing climate-disturbance interactions for the resilience of Alaska’s boreal </a:t>
            </a:r>
            <a:r>
              <a:rPr lang="en-US" sz="2400" b="1" dirty="0" smtClean="0"/>
              <a:t>forest </a:t>
            </a:r>
            <a:r>
              <a:rPr lang="en-US" sz="2400" dirty="0" smtClean="0"/>
              <a:t>(BNZ)</a:t>
            </a:r>
          </a:p>
          <a:p>
            <a:pPr marL="457200" indent="-457200">
              <a:spcBef>
                <a:spcPts val="0"/>
              </a:spcBef>
              <a:spcAft>
                <a:spcPts val="400"/>
              </a:spcAft>
              <a:buFont typeface="+mj-lt"/>
              <a:buAutoNum type="arabicPeriod"/>
            </a:pPr>
            <a:r>
              <a:rPr lang="en-US" sz="2400" b="1" dirty="0" smtClean="0"/>
              <a:t>Maps and Locals:  </a:t>
            </a:r>
            <a:r>
              <a:rPr lang="en-US" sz="2400" dirty="0" smtClean="0"/>
              <a:t>(MALS) Project  Arctic  &amp; BNZ and the LTER Network  NSF</a:t>
            </a:r>
          </a:p>
          <a:p>
            <a:pPr marL="457200" indent="-457200">
              <a:spcBef>
                <a:spcPts val="0"/>
              </a:spcBef>
              <a:spcAft>
                <a:spcPts val="400"/>
              </a:spcAft>
              <a:buFont typeface="+mj-lt"/>
              <a:buAutoNum type="arabicPeriod"/>
            </a:pPr>
            <a:r>
              <a:rPr lang="en-US" sz="2400" b="1" dirty="0" smtClean="0"/>
              <a:t>Study of Sharing Networks to Assess Vulnerability of Coastal Communities to Oil and Gas Development</a:t>
            </a:r>
            <a:r>
              <a:rPr lang="en-US" sz="2400" dirty="0" smtClean="0"/>
              <a:t> / BOEM</a:t>
            </a:r>
          </a:p>
          <a:p>
            <a:pPr marL="457200" indent="-457200">
              <a:spcBef>
                <a:spcPts val="0"/>
              </a:spcBef>
              <a:spcAft>
                <a:spcPts val="400"/>
              </a:spcAft>
              <a:buFont typeface="+mj-lt"/>
              <a:buAutoNum type="arabicPeriod"/>
            </a:pPr>
            <a:r>
              <a:rPr lang="en-US" sz="2400" b="1" dirty="0" smtClean="0"/>
              <a:t>IPY: Climate Change, Ecosystem Services, and Society </a:t>
            </a:r>
            <a:r>
              <a:rPr lang="en-US" sz="2400" dirty="0" smtClean="0"/>
              <a:t>NSF</a:t>
            </a:r>
          </a:p>
          <a:p>
            <a:pPr marL="457200" indent="-457200">
              <a:spcBef>
                <a:spcPts val="0"/>
              </a:spcBef>
              <a:spcAft>
                <a:spcPts val="400"/>
              </a:spcAft>
              <a:buFont typeface="+mj-lt"/>
              <a:buAutoNum type="arabicPeriod"/>
            </a:pPr>
            <a:r>
              <a:rPr lang="en-US" sz="2400" b="1" dirty="0" smtClean="0"/>
              <a:t>Modeling harvesting behavior to understand adaptation, mitigation, and transformation in northern subsistence systems, </a:t>
            </a:r>
            <a:r>
              <a:rPr lang="en-US" sz="2400" dirty="0" smtClean="0"/>
              <a:t>NSF</a:t>
            </a:r>
          </a:p>
        </p:txBody>
      </p:sp>
      <p:pic>
        <p:nvPicPr>
          <p:cNvPr id="5" name="Picture 2" descr="C:\Users\Gary Kofinas\Desktop\PHOTO TRANSFER\103_348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9799" y="884169"/>
            <a:ext cx="2885351" cy="2163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C:\Users\Gary Kofinas\Desktop\PHOTO TRANSFER\103_351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67474" y="3276600"/>
            <a:ext cx="2936065" cy="220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3768043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600200"/>
            <a:ext cx="4105275" cy="4525963"/>
          </a:xfrm>
        </p:spPr>
        <p:txBody>
          <a:bodyPr>
            <a:normAutofit fontScale="70000" lnSpcReduction="20000"/>
          </a:bodyPr>
          <a:lstStyle/>
          <a:p>
            <a:r>
              <a:rPr lang="en-US" dirty="0" smtClean="0"/>
              <a:t>Community knowledge holders</a:t>
            </a:r>
          </a:p>
          <a:p>
            <a:r>
              <a:rPr lang="en-US" dirty="0" smtClean="0"/>
              <a:t>Colette de Roo; Allison Woodward; Todd Brinkman; Shauna BurnSilver; Roger </a:t>
            </a:r>
            <a:r>
              <a:rPr lang="en-US" dirty="0" err="1" smtClean="0"/>
              <a:t>Ruess</a:t>
            </a:r>
            <a:r>
              <a:rPr lang="en-US" dirty="0" smtClean="0"/>
              <a:t>; Terry Chapin; Archana Bali; Laura Ogden, Nathan Sayre, Naomi O’Neal, Martha Reynolds, Skip Walker, and. . . </a:t>
            </a:r>
          </a:p>
          <a:p>
            <a:r>
              <a:rPr lang="en-US" dirty="0" smtClean="0"/>
              <a:t>Resilience and Adaptation Program / UAF</a:t>
            </a:r>
          </a:p>
          <a:p>
            <a:r>
              <a:rPr lang="en-US" dirty="0" smtClean="0"/>
              <a:t>NSF; BOEM; UAF; and… </a:t>
            </a:r>
          </a:p>
          <a:p>
            <a:r>
              <a:rPr lang="en-US" dirty="0" smtClean="0"/>
              <a:t>Many </a:t>
            </a:r>
            <a:r>
              <a:rPr lang="en-US" dirty="0" err="1" smtClean="0"/>
              <a:t>many</a:t>
            </a:r>
            <a:r>
              <a:rPr lang="en-US" dirty="0" smtClean="0"/>
              <a:t> others</a:t>
            </a:r>
          </a:p>
          <a:p>
            <a:endParaRPr lang="en-US" dirty="0" smtClean="0"/>
          </a:p>
          <a:p>
            <a:endParaRPr lang="en-US" dirty="0"/>
          </a:p>
        </p:txBody>
      </p:sp>
      <p:pic>
        <p:nvPicPr>
          <p:cNvPr id="4" name="Picture 2" descr="C:\Users\Gary Kofinas\Desktop\PHOTO TRANSFER\103_346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81525" y="1905000"/>
            <a:ext cx="4347925" cy="326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0490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95337" y="354607"/>
            <a:ext cx="7325863" cy="6350993"/>
          </a:xfrm>
          <a:prstGeom prst="rect">
            <a:avLst/>
          </a:prstGeom>
          <a:noFill/>
          <a:ln w="9525">
            <a:noFill/>
            <a:miter lim="800000"/>
            <a:headEnd/>
            <a:tailEnd/>
          </a:ln>
        </p:spPr>
      </p:pic>
      <p:sp>
        <p:nvSpPr>
          <p:cNvPr id="2" name="TextBox 1"/>
          <p:cNvSpPr txBox="1"/>
          <p:nvPr/>
        </p:nvSpPr>
        <p:spPr>
          <a:xfrm>
            <a:off x="6324600" y="6443246"/>
            <a:ext cx="1662635" cy="338554"/>
          </a:xfrm>
          <a:prstGeom prst="rect">
            <a:avLst/>
          </a:prstGeom>
          <a:noFill/>
        </p:spPr>
        <p:txBody>
          <a:bodyPr wrap="none" rtlCol="0">
            <a:spAutoFit/>
          </a:bodyPr>
          <a:lstStyle/>
          <a:p>
            <a:r>
              <a:rPr lang="en-US" sz="1600" dirty="0" smtClean="0">
                <a:solidFill>
                  <a:schemeClr val="bg1"/>
                </a:solidFill>
              </a:rPr>
              <a:t>Kofinas et al 2010</a:t>
            </a:r>
            <a:endParaRPr lang="en-US" sz="1600" dirty="0">
              <a:solidFill>
                <a:schemeClr val="bg1"/>
              </a:solidFill>
            </a:endParaRPr>
          </a:p>
        </p:txBody>
      </p:sp>
    </p:spTree>
    <p:extLst>
      <p:ext uri="{BB962C8B-B14F-4D97-AF65-F5344CB8AC3E}">
        <p14:creationId xmlns:p14="http://schemas.microsoft.com/office/powerpoint/2010/main" xmlns="" val="1870906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2"/>
          <p:cNvSpPr>
            <a:spLocks/>
          </p:cNvSpPr>
          <p:nvPr/>
        </p:nvSpPr>
        <p:spPr bwMode="auto">
          <a:xfrm>
            <a:off x="828675" y="952500"/>
            <a:ext cx="7096126" cy="1536700"/>
          </a:xfrm>
          <a:custGeom>
            <a:avLst/>
            <a:gdLst/>
            <a:ahLst/>
            <a:cxnLst>
              <a:cxn ang="0">
                <a:pos x="0" y="152"/>
              </a:cxn>
              <a:cxn ang="0">
                <a:pos x="96" y="104"/>
              </a:cxn>
              <a:cxn ang="0">
                <a:pos x="288" y="56"/>
              </a:cxn>
              <a:cxn ang="0">
                <a:pos x="528" y="152"/>
              </a:cxn>
              <a:cxn ang="0">
                <a:pos x="864" y="536"/>
              </a:cxn>
              <a:cxn ang="0">
                <a:pos x="1200" y="728"/>
              </a:cxn>
              <a:cxn ang="0">
                <a:pos x="1488" y="728"/>
              </a:cxn>
              <a:cxn ang="0">
                <a:pos x="1776" y="536"/>
              </a:cxn>
              <a:cxn ang="0">
                <a:pos x="2016" y="248"/>
              </a:cxn>
              <a:cxn ang="0">
                <a:pos x="2160" y="56"/>
              </a:cxn>
              <a:cxn ang="0">
                <a:pos x="2400" y="8"/>
              </a:cxn>
              <a:cxn ang="0">
                <a:pos x="2640" y="104"/>
              </a:cxn>
            </a:cxnLst>
            <a:rect l="0" t="0" r="r" b="b"/>
            <a:pathLst>
              <a:path w="2640" h="760">
                <a:moveTo>
                  <a:pt x="0" y="152"/>
                </a:moveTo>
                <a:cubicBezTo>
                  <a:pt x="24" y="136"/>
                  <a:pt x="48" y="120"/>
                  <a:pt x="96" y="104"/>
                </a:cubicBezTo>
                <a:cubicBezTo>
                  <a:pt x="144" y="88"/>
                  <a:pt x="216" y="48"/>
                  <a:pt x="288" y="56"/>
                </a:cubicBezTo>
                <a:cubicBezTo>
                  <a:pt x="360" y="64"/>
                  <a:pt x="432" y="72"/>
                  <a:pt x="528" y="152"/>
                </a:cubicBezTo>
                <a:cubicBezTo>
                  <a:pt x="624" y="232"/>
                  <a:pt x="752" y="440"/>
                  <a:pt x="864" y="536"/>
                </a:cubicBezTo>
                <a:cubicBezTo>
                  <a:pt x="976" y="632"/>
                  <a:pt x="1096" y="696"/>
                  <a:pt x="1200" y="728"/>
                </a:cubicBezTo>
                <a:cubicBezTo>
                  <a:pt x="1304" y="760"/>
                  <a:pt x="1392" y="760"/>
                  <a:pt x="1488" y="728"/>
                </a:cubicBezTo>
                <a:cubicBezTo>
                  <a:pt x="1584" y="696"/>
                  <a:pt x="1688" y="616"/>
                  <a:pt x="1776" y="536"/>
                </a:cubicBezTo>
                <a:cubicBezTo>
                  <a:pt x="1864" y="456"/>
                  <a:pt x="1952" y="328"/>
                  <a:pt x="2016" y="248"/>
                </a:cubicBezTo>
                <a:cubicBezTo>
                  <a:pt x="2080" y="168"/>
                  <a:pt x="2096" y="96"/>
                  <a:pt x="2160" y="56"/>
                </a:cubicBezTo>
                <a:cubicBezTo>
                  <a:pt x="2224" y="16"/>
                  <a:pt x="2320" y="0"/>
                  <a:pt x="2400" y="8"/>
                </a:cubicBezTo>
                <a:cubicBezTo>
                  <a:pt x="2480" y="16"/>
                  <a:pt x="2600" y="88"/>
                  <a:pt x="2640" y="104"/>
                </a:cubicBezTo>
              </a:path>
            </a:pathLst>
          </a:custGeom>
          <a:noFill/>
          <a:ln w="28575" cmpd="sng">
            <a:solidFill>
              <a:schemeClr val="tx1"/>
            </a:solidFill>
            <a:round/>
            <a:headEnd/>
            <a:tailEnd/>
          </a:ln>
          <a:effectLst/>
        </p:spPr>
        <p:txBody>
          <a:bodyPr/>
          <a:lstStyle/>
          <a:p>
            <a:endParaRPr lang="en-US"/>
          </a:p>
        </p:txBody>
      </p:sp>
      <p:sp>
        <p:nvSpPr>
          <p:cNvPr id="46083" name="Oval 3"/>
          <p:cNvSpPr>
            <a:spLocks noChangeArrowheads="1"/>
          </p:cNvSpPr>
          <p:nvPr/>
        </p:nvSpPr>
        <p:spPr bwMode="auto">
          <a:xfrm>
            <a:off x="4341020" y="2130425"/>
            <a:ext cx="300036" cy="3175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6085" name="Oval 5"/>
          <p:cNvSpPr>
            <a:spLocks noChangeArrowheads="1"/>
          </p:cNvSpPr>
          <p:nvPr/>
        </p:nvSpPr>
        <p:spPr bwMode="auto">
          <a:xfrm>
            <a:off x="6958012" y="627063"/>
            <a:ext cx="304800" cy="2667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6086" name="Line 6"/>
          <p:cNvSpPr>
            <a:spLocks noChangeShapeType="1"/>
          </p:cNvSpPr>
          <p:nvPr/>
        </p:nvSpPr>
        <p:spPr bwMode="auto">
          <a:xfrm flipH="1">
            <a:off x="6507163" y="760413"/>
            <a:ext cx="287337" cy="215900"/>
          </a:xfrm>
          <a:prstGeom prst="line">
            <a:avLst/>
          </a:prstGeom>
          <a:noFill/>
          <a:ln w="28575">
            <a:solidFill>
              <a:schemeClr val="tx1"/>
            </a:solidFill>
            <a:round/>
            <a:headEnd/>
            <a:tailEnd type="triangle" w="med" len="med"/>
          </a:ln>
          <a:effectLst/>
        </p:spPr>
        <p:txBody>
          <a:bodyPr/>
          <a:lstStyle/>
          <a:p>
            <a:endParaRPr lang="en-US"/>
          </a:p>
        </p:txBody>
      </p:sp>
      <p:sp>
        <p:nvSpPr>
          <p:cNvPr id="46087" name="Line 7"/>
          <p:cNvSpPr>
            <a:spLocks noChangeShapeType="1"/>
          </p:cNvSpPr>
          <p:nvPr/>
        </p:nvSpPr>
        <p:spPr bwMode="auto">
          <a:xfrm>
            <a:off x="7515225" y="688975"/>
            <a:ext cx="287338" cy="215900"/>
          </a:xfrm>
          <a:prstGeom prst="line">
            <a:avLst/>
          </a:prstGeom>
          <a:noFill/>
          <a:ln w="28575">
            <a:solidFill>
              <a:schemeClr val="tx1"/>
            </a:solidFill>
            <a:round/>
            <a:headEnd/>
            <a:tailEnd type="triangle" w="med" len="med"/>
          </a:ln>
          <a:effectLst/>
        </p:spPr>
        <p:txBody>
          <a:bodyPr/>
          <a:lstStyle/>
          <a:p>
            <a:endParaRPr lang="en-US"/>
          </a:p>
        </p:txBody>
      </p:sp>
      <p:sp>
        <p:nvSpPr>
          <p:cNvPr id="46088" name="Line 8"/>
          <p:cNvSpPr>
            <a:spLocks noChangeShapeType="1"/>
          </p:cNvSpPr>
          <p:nvPr/>
        </p:nvSpPr>
        <p:spPr bwMode="auto">
          <a:xfrm flipH="1">
            <a:off x="4940301" y="1698625"/>
            <a:ext cx="649287" cy="431800"/>
          </a:xfrm>
          <a:prstGeom prst="line">
            <a:avLst/>
          </a:prstGeom>
          <a:noFill/>
          <a:ln w="28575">
            <a:solidFill>
              <a:schemeClr val="tx1"/>
            </a:solidFill>
            <a:round/>
            <a:headEnd/>
            <a:tailEnd type="triangle" w="med" len="med"/>
          </a:ln>
          <a:effectLst/>
        </p:spPr>
        <p:txBody>
          <a:bodyPr/>
          <a:lstStyle/>
          <a:p>
            <a:endParaRPr lang="en-US"/>
          </a:p>
        </p:txBody>
      </p:sp>
      <p:sp>
        <p:nvSpPr>
          <p:cNvPr id="46089" name="Line 9"/>
          <p:cNvSpPr>
            <a:spLocks noChangeShapeType="1"/>
          </p:cNvSpPr>
          <p:nvPr/>
        </p:nvSpPr>
        <p:spPr bwMode="auto">
          <a:xfrm>
            <a:off x="3314700" y="1662112"/>
            <a:ext cx="792162" cy="504825"/>
          </a:xfrm>
          <a:prstGeom prst="line">
            <a:avLst/>
          </a:prstGeom>
          <a:noFill/>
          <a:ln w="28575">
            <a:solidFill>
              <a:schemeClr val="tx1"/>
            </a:solidFill>
            <a:round/>
            <a:headEnd/>
            <a:tailEnd type="triangle" w="med" len="med"/>
          </a:ln>
          <a:effectLst/>
        </p:spPr>
        <p:txBody>
          <a:bodyPr/>
          <a:lstStyle/>
          <a:p>
            <a:endParaRPr lang="en-US"/>
          </a:p>
        </p:txBody>
      </p:sp>
      <p:sp>
        <p:nvSpPr>
          <p:cNvPr id="46090" name="Line 10"/>
          <p:cNvSpPr>
            <a:spLocks noChangeShapeType="1"/>
          </p:cNvSpPr>
          <p:nvPr/>
        </p:nvSpPr>
        <p:spPr bwMode="auto">
          <a:xfrm>
            <a:off x="4203700" y="401638"/>
            <a:ext cx="2663825"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46091" name="Text Box 11"/>
          <p:cNvSpPr txBox="1">
            <a:spLocks noChangeArrowheads="1"/>
          </p:cNvSpPr>
          <p:nvPr/>
        </p:nvSpPr>
        <p:spPr bwMode="auto">
          <a:xfrm>
            <a:off x="4598987" y="455613"/>
            <a:ext cx="1873250" cy="461665"/>
          </a:xfrm>
          <a:prstGeom prst="rect">
            <a:avLst/>
          </a:prstGeom>
          <a:noFill/>
          <a:ln w="9525">
            <a:noFill/>
            <a:miter lim="800000"/>
            <a:headEnd/>
            <a:tailEnd/>
          </a:ln>
          <a:effectLst/>
        </p:spPr>
        <p:txBody>
          <a:bodyPr>
            <a:spAutoFit/>
          </a:bodyPr>
          <a:lstStyle/>
          <a:p>
            <a:pPr algn="ctr"/>
            <a:r>
              <a:rPr lang="en-AU" sz="2400" i="1" dirty="0"/>
              <a:t>resilience</a:t>
            </a:r>
          </a:p>
        </p:txBody>
      </p:sp>
      <p:pic>
        <p:nvPicPr>
          <p:cNvPr id="13" name="Picture 2" descr="surface_1_colour"/>
          <p:cNvPicPr>
            <a:picLocks noChangeArrowheads="1"/>
          </p:cNvPicPr>
          <p:nvPr/>
        </p:nvPicPr>
        <p:blipFill>
          <a:blip r:embed="rId3" cstate="print"/>
          <a:srcRect l="17780" t="16078" r="26442" b="7108"/>
          <a:stretch>
            <a:fillRect/>
          </a:stretch>
        </p:blipFill>
        <p:spPr bwMode="auto">
          <a:xfrm>
            <a:off x="4491038" y="4276536"/>
            <a:ext cx="4043521" cy="2352864"/>
          </a:xfrm>
          <a:prstGeom prst="rect">
            <a:avLst/>
          </a:prstGeom>
          <a:noFill/>
        </p:spPr>
      </p:pic>
      <p:sp>
        <p:nvSpPr>
          <p:cNvPr id="12" name="Text Box 3"/>
          <p:cNvSpPr txBox="1">
            <a:spLocks noChangeArrowheads="1"/>
          </p:cNvSpPr>
          <p:nvPr/>
        </p:nvSpPr>
        <p:spPr bwMode="auto">
          <a:xfrm>
            <a:off x="259556" y="2489200"/>
            <a:ext cx="6016625" cy="4031873"/>
          </a:xfrm>
          <a:prstGeom prst="rect">
            <a:avLst/>
          </a:prstGeom>
          <a:noFill/>
          <a:ln w="9525">
            <a:noFill/>
            <a:miter lim="800000"/>
            <a:headEnd/>
            <a:tailEnd/>
          </a:ln>
          <a:effectLst/>
        </p:spPr>
        <p:txBody>
          <a:bodyPr wrap="square">
            <a:spAutoFit/>
          </a:bodyPr>
          <a:lstStyle/>
          <a:p>
            <a:pPr>
              <a:buFont typeface="Arial" pitchFamily="34" charset="0"/>
              <a:buChar char="•"/>
            </a:pPr>
            <a:r>
              <a:rPr lang="en-AU" sz="2400" u="sng" dirty="0" smtClean="0">
                <a:latin typeface="Cambria" pitchFamily="18" charset="0"/>
              </a:rPr>
              <a:t>Resilience defined:</a:t>
            </a:r>
            <a:r>
              <a:rPr lang="en-AU" sz="2400" dirty="0" smtClean="0">
                <a:latin typeface="Cambria" pitchFamily="18" charset="0"/>
              </a:rPr>
              <a:t>“</a:t>
            </a:r>
            <a:r>
              <a:rPr lang="en-AU" sz="2400" dirty="0">
                <a:latin typeface="Cambria" pitchFamily="18" charset="0"/>
              </a:rPr>
              <a:t>T</a:t>
            </a:r>
            <a:r>
              <a:rPr lang="en-AU" sz="2400" dirty="0" smtClean="0">
                <a:latin typeface="Cambria" pitchFamily="18" charset="0"/>
              </a:rPr>
              <a:t>he </a:t>
            </a:r>
            <a:r>
              <a:rPr lang="en-AU" sz="2400" dirty="0">
                <a:latin typeface="Cambria" pitchFamily="18" charset="0"/>
              </a:rPr>
              <a:t>ability of a system to absorb disturbance and re-organise so as to retain the same structure, function, feedbacks and (therefore) </a:t>
            </a:r>
            <a:r>
              <a:rPr lang="en-AU" sz="2400" dirty="0" smtClean="0">
                <a:latin typeface="Cambria" pitchFamily="18" charset="0"/>
              </a:rPr>
              <a:t>identity.”   </a:t>
            </a:r>
          </a:p>
          <a:p>
            <a:pPr algn="r"/>
            <a:r>
              <a:rPr lang="en-AU" sz="1600" dirty="0" smtClean="0">
                <a:latin typeface="Cambria" pitchFamily="18" charset="0"/>
              </a:rPr>
              <a:t>(Walker et al 2002)</a:t>
            </a:r>
            <a:endParaRPr lang="en-AU" sz="2400" dirty="0" smtClean="0">
              <a:latin typeface="Cambria" pitchFamily="18" charset="0"/>
            </a:endParaRPr>
          </a:p>
          <a:p>
            <a:pPr>
              <a:buFont typeface="Arial" pitchFamily="34" charset="0"/>
              <a:buChar char="•"/>
            </a:pPr>
            <a:endParaRPr lang="en-AU" sz="2400" dirty="0" smtClean="0">
              <a:latin typeface="Cambria" pitchFamily="18" charset="0"/>
            </a:endParaRPr>
          </a:p>
          <a:p>
            <a:pPr>
              <a:buFont typeface="Arial" pitchFamily="34" charset="0"/>
              <a:buChar char="•"/>
            </a:pPr>
            <a:r>
              <a:rPr lang="en-AU" sz="2400" dirty="0" smtClean="0">
                <a:latin typeface="Cambria" pitchFamily="18" charset="0"/>
              </a:rPr>
              <a:t>Regime shifts</a:t>
            </a:r>
          </a:p>
          <a:p>
            <a:pPr>
              <a:buFont typeface="Arial" pitchFamily="34" charset="0"/>
              <a:buChar char="•"/>
            </a:pPr>
            <a:r>
              <a:rPr lang="en-AU" sz="2400" dirty="0" smtClean="0">
                <a:latin typeface="Cambria" pitchFamily="18" charset="0"/>
              </a:rPr>
              <a:t>Specified Resilience </a:t>
            </a:r>
          </a:p>
          <a:p>
            <a:pPr>
              <a:buFont typeface="Arial" pitchFamily="34" charset="0"/>
              <a:buChar char="•"/>
            </a:pPr>
            <a:r>
              <a:rPr lang="en-AU" sz="2400" dirty="0" smtClean="0">
                <a:latin typeface="Cambria" pitchFamily="18" charset="0"/>
              </a:rPr>
              <a:t>General Resilience </a:t>
            </a:r>
          </a:p>
          <a:p>
            <a:pPr>
              <a:buFont typeface="Arial" pitchFamily="34" charset="0"/>
              <a:buChar char="•"/>
            </a:pPr>
            <a:r>
              <a:rPr lang="en-AU" sz="2400" dirty="0" err="1" smtClean="0">
                <a:latin typeface="Cambria" pitchFamily="18" charset="0"/>
              </a:rPr>
              <a:t>Tradeoffs</a:t>
            </a:r>
            <a:r>
              <a:rPr lang="en-AU" sz="2400" dirty="0" smtClean="0">
                <a:latin typeface="Cambria" pitchFamily="18" charset="0"/>
              </a:rPr>
              <a:t> </a:t>
            </a:r>
          </a:p>
          <a:p>
            <a:endParaRPr lang="en-AU" sz="2400" dirty="0">
              <a:latin typeface="Comic Sans MS" pitchFamily="66" charset="0"/>
            </a:endParaRPr>
          </a:p>
        </p:txBody>
      </p:sp>
    </p:spTree>
    <p:extLst>
      <p:ext uri="{BB962C8B-B14F-4D97-AF65-F5344CB8AC3E}">
        <p14:creationId xmlns:p14="http://schemas.microsoft.com/office/powerpoint/2010/main" xmlns="" val="1569698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1828800"/>
            <a:ext cx="8380171" cy="4495800"/>
          </a:xfrm>
          <a:prstGeom prst="rect">
            <a:avLst/>
          </a:prstGeom>
          <a:noFill/>
          <a:ln w="9525">
            <a:solidFill>
              <a:schemeClr val="bg1"/>
            </a:solidFill>
            <a:miter lim="800000"/>
            <a:headEnd/>
            <a:tailEnd/>
          </a:ln>
        </p:spPr>
      </p:pic>
      <p:sp>
        <p:nvSpPr>
          <p:cNvPr id="5" name="TextBox 4"/>
          <p:cNvSpPr txBox="1"/>
          <p:nvPr/>
        </p:nvSpPr>
        <p:spPr>
          <a:xfrm>
            <a:off x="7221632" y="2209800"/>
            <a:ext cx="1007968" cy="369332"/>
          </a:xfrm>
          <a:prstGeom prst="rect">
            <a:avLst/>
          </a:prstGeom>
          <a:solidFill>
            <a:srgbClr val="FFFF00"/>
          </a:solidFill>
          <a:ln>
            <a:solidFill>
              <a:schemeClr val="bg1"/>
            </a:solidFill>
          </a:ln>
        </p:spPr>
        <p:txBody>
          <a:bodyPr wrap="none" rtlCol="0">
            <a:spAutoFit/>
          </a:bodyPr>
          <a:lstStyle/>
          <a:p>
            <a:r>
              <a:rPr lang="en-US" b="1" dirty="0" smtClean="0">
                <a:solidFill>
                  <a:srgbClr val="FF0000"/>
                </a:solidFill>
              </a:rPr>
              <a:t>Kaktovik</a:t>
            </a:r>
            <a:endParaRPr lang="en-US" b="1" dirty="0">
              <a:solidFill>
                <a:srgbClr val="FF0000"/>
              </a:solidFill>
            </a:endParaRPr>
          </a:p>
        </p:txBody>
      </p:sp>
      <p:sp>
        <p:nvSpPr>
          <p:cNvPr id="6" name="TextBox 5"/>
          <p:cNvSpPr txBox="1"/>
          <p:nvPr/>
        </p:nvSpPr>
        <p:spPr>
          <a:xfrm>
            <a:off x="5257800" y="2754868"/>
            <a:ext cx="913392" cy="369332"/>
          </a:xfrm>
          <a:prstGeom prst="rect">
            <a:avLst/>
          </a:prstGeom>
          <a:solidFill>
            <a:srgbClr val="FFFF00"/>
          </a:solidFill>
          <a:ln>
            <a:solidFill>
              <a:schemeClr val="bg1"/>
            </a:solidFill>
          </a:ln>
        </p:spPr>
        <p:txBody>
          <a:bodyPr wrap="none" rtlCol="0">
            <a:spAutoFit/>
          </a:bodyPr>
          <a:lstStyle/>
          <a:p>
            <a:r>
              <a:rPr lang="en-US" b="1" dirty="0" smtClean="0">
                <a:solidFill>
                  <a:srgbClr val="FF0000"/>
                </a:solidFill>
              </a:rPr>
              <a:t>Venetie</a:t>
            </a:r>
            <a:endParaRPr lang="en-US" b="1" dirty="0">
              <a:solidFill>
                <a:srgbClr val="FF0000"/>
              </a:solidFill>
            </a:endParaRPr>
          </a:p>
        </p:txBody>
      </p:sp>
      <p:cxnSp>
        <p:nvCxnSpPr>
          <p:cNvPr id="16" name="Straight Arrow Connector 15"/>
          <p:cNvCxnSpPr/>
          <p:nvPr/>
        </p:nvCxnSpPr>
        <p:spPr>
          <a:xfrm rot="10800000" flipV="1">
            <a:off x="6781800" y="2426732"/>
            <a:ext cx="457200" cy="1166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172200" y="2819400"/>
            <a:ext cx="3810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52800" y="2057400"/>
            <a:ext cx="1350626" cy="369332"/>
          </a:xfrm>
          <a:prstGeom prst="rect">
            <a:avLst/>
          </a:prstGeom>
          <a:solidFill>
            <a:srgbClr val="FFFF00"/>
          </a:solidFill>
          <a:ln>
            <a:solidFill>
              <a:schemeClr val="bg1"/>
            </a:solidFill>
          </a:ln>
        </p:spPr>
        <p:txBody>
          <a:bodyPr wrap="none" rtlCol="0">
            <a:spAutoFit/>
          </a:bodyPr>
          <a:lstStyle/>
          <a:p>
            <a:r>
              <a:rPr lang="en-US" b="1" dirty="0" smtClean="0">
                <a:solidFill>
                  <a:srgbClr val="FF0000"/>
                </a:solidFill>
              </a:rPr>
              <a:t>Wainwright </a:t>
            </a:r>
            <a:endParaRPr lang="en-US" b="1" dirty="0">
              <a:solidFill>
                <a:srgbClr val="FF0000"/>
              </a:solidFill>
            </a:endParaRPr>
          </a:p>
        </p:txBody>
      </p:sp>
      <p:cxnSp>
        <p:nvCxnSpPr>
          <p:cNvPr id="11" name="Straight Arrow Connector 10"/>
          <p:cNvCxnSpPr/>
          <p:nvPr/>
        </p:nvCxnSpPr>
        <p:spPr>
          <a:xfrm>
            <a:off x="4724400" y="2209800"/>
            <a:ext cx="1905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8000" y="3048000"/>
            <a:ext cx="1006814" cy="369332"/>
          </a:xfrm>
          <a:prstGeom prst="rect">
            <a:avLst/>
          </a:prstGeom>
          <a:solidFill>
            <a:srgbClr val="FFFF00"/>
          </a:solidFill>
          <a:ln>
            <a:solidFill>
              <a:schemeClr val="bg1"/>
            </a:solidFill>
          </a:ln>
        </p:spPr>
        <p:txBody>
          <a:bodyPr wrap="none" rtlCol="0">
            <a:spAutoFit/>
          </a:bodyPr>
          <a:lstStyle/>
          <a:p>
            <a:r>
              <a:rPr lang="en-US" b="1" dirty="0" smtClean="0">
                <a:solidFill>
                  <a:srgbClr val="FF0000"/>
                </a:solidFill>
              </a:rPr>
              <a:t>Ft Yukon</a:t>
            </a:r>
            <a:endParaRPr lang="en-US" b="1" dirty="0">
              <a:solidFill>
                <a:srgbClr val="FF0000"/>
              </a:solidFill>
            </a:endParaRPr>
          </a:p>
        </p:txBody>
      </p:sp>
      <p:cxnSp>
        <p:nvCxnSpPr>
          <p:cNvPr id="13" name="Straight Arrow Connector 12"/>
          <p:cNvCxnSpPr/>
          <p:nvPr/>
        </p:nvCxnSpPr>
        <p:spPr>
          <a:xfrm rot="10800000" flipV="1">
            <a:off x="6400800" y="3276600"/>
            <a:ext cx="457200" cy="1166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87983" y="3091934"/>
            <a:ext cx="915443" cy="369332"/>
          </a:xfrm>
          <a:prstGeom prst="rect">
            <a:avLst/>
          </a:prstGeom>
          <a:solidFill>
            <a:srgbClr val="FFFF00"/>
          </a:solidFill>
          <a:ln>
            <a:solidFill>
              <a:schemeClr val="bg1"/>
            </a:solidFill>
          </a:ln>
        </p:spPr>
        <p:txBody>
          <a:bodyPr wrap="none" rtlCol="0">
            <a:spAutoFit/>
          </a:bodyPr>
          <a:lstStyle/>
          <a:p>
            <a:r>
              <a:rPr lang="en-US" b="1" dirty="0" err="1" smtClean="0">
                <a:solidFill>
                  <a:srgbClr val="FF0000"/>
                </a:solidFill>
              </a:rPr>
              <a:t>Selawik</a:t>
            </a:r>
            <a:endParaRPr lang="en-US" b="1" dirty="0">
              <a:solidFill>
                <a:srgbClr val="FF0000"/>
              </a:solidFill>
            </a:endParaRPr>
          </a:p>
        </p:txBody>
      </p:sp>
      <p:cxnSp>
        <p:nvCxnSpPr>
          <p:cNvPr id="15" name="Straight Arrow Connector 14"/>
          <p:cNvCxnSpPr/>
          <p:nvPr/>
        </p:nvCxnSpPr>
        <p:spPr>
          <a:xfrm>
            <a:off x="4629150" y="3300967"/>
            <a:ext cx="3810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79912" y="5193268"/>
            <a:ext cx="903902" cy="369332"/>
          </a:xfrm>
          <a:prstGeom prst="rect">
            <a:avLst/>
          </a:prstGeom>
          <a:solidFill>
            <a:srgbClr val="FFFF00"/>
          </a:solidFill>
          <a:ln>
            <a:solidFill>
              <a:schemeClr val="bg1"/>
            </a:solidFill>
          </a:ln>
        </p:spPr>
        <p:txBody>
          <a:bodyPr wrap="none" rtlCol="0">
            <a:spAutoFit/>
          </a:bodyPr>
          <a:lstStyle/>
          <a:p>
            <a:r>
              <a:rPr lang="en-US" b="1" dirty="0" smtClean="0">
                <a:solidFill>
                  <a:srgbClr val="FF0000"/>
                </a:solidFill>
              </a:rPr>
              <a:t>Yakutat</a:t>
            </a:r>
            <a:endParaRPr lang="en-US" b="1" dirty="0">
              <a:solidFill>
                <a:srgbClr val="FF0000"/>
              </a:solidFill>
            </a:endParaRPr>
          </a:p>
        </p:txBody>
      </p:sp>
      <p:cxnSp>
        <p:nvCxnSpPr>
          <p:cNvPr id="18" name="Straight Arrow Connector 17"/>
          <p:cNvCxnSpPr/>
          <p:nvPr/>
        </p:nvCxnSpPr>
        <p:spPr>
          <a:xfrm>
            <a:off x="7483814" y="5384244"/>
            <a:ext cx="3810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58808" y="2017197"/>
            <a:ext cx="1618520" cy="369332"/>
          </a:xfrm>
          <a:prstGeom prst="rect">
            <a:avLst/>
          </a:prstGeom>
          <a:solidFill>
            <a:srgbClr val="FFFF00"/>
          </a:solidFill>
          <a:ln>
            <a:solidFill>
              <a:schemeClr val="bg1"/>
            </a:solidFill>
          </a:ln>
        </p:spPr>
        <p:txBody>
          <a:bodyPr wrap="none" rtlCol="0">
            <a:spAutoFit/>
          </a:bodyPr>
          <a:lstStyle/>
          <a:p>
            <a:r>
              <a:rPr lang="en-US" b="1" dirty="0" err="1" smtClean="0">
                <a:solidFill>
                  <a:srgbClr val="FF0000"/>
                </a:solidFill>
              </a:rPr>
              <a:t>Anaktuvik</a:t>
            </a:r>
            <a:r>
              <a:rPr lang="en-US" b="1" dirty="0" smtClean="0">
                <a:solidFill>
                  <a:srgbClr val="FF0000"/>
                </a:solidFill>
              </a:rPr>
              <a:t> Pass</a:t>
            </a:r>
            <a:endParaRPr lang="en-US" b="1" dirty="0">
              <a:solidFill>
                <a:srgbClr val="FF0000"/>
              </a:solidFill>
            </a:endParaRPr>
          </a:p>
        </p:txBody>
      </p:sp>
      <p:cxnSp>
        <p:nvCxnSpPr>
          <p:cNvPr id="20" name="Straight Arrow Connector 19"/>
          <p:cNvCxnSpPr/>
          <p:nvPr/>
        </p:nvCxnSpPr>
        <p:spPr>
          <a:xfrm>
            <a:off x="5943600" y="2426732"/>
            <a:ext cx="0" cy="2301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5535" y="533727"/>
            <a:ext cx="4879734" cy="523220"/>
          </a:xfrm>
          <a:prstGeom prst="rect">
            <a:avLst/>
          </a:prstGeom>
          <a:noFill/>
        </p:spPr>
        <p:txBody>
          <a:bodyPr wrap="none" rtlCol="0">
            <a:spAutoFit/>
          </a:bodyPr>
          <a:lstStyle/>
          <a:p>
            <a:r>
              <a:rPr lang="en-US" sz="2800" dirty="0" smtClean="0"/>
              <a:t>Community partners in research</a:t>
            </a:r>
            <a:endParaRPr lang="en-US" sz="2800" dirty="0"/>
          </a:p>
        </p:txBody>
      </p:sp>
      <p:sp>
        <p:nvSpPr>
          <p:cNvPr id="24" name="TextBox 23"/>
          <p:cNvSpPr txBox="1"/>
          <p:nvPr/>
        </p:nvSpPr>
        <p:spPr>
          <a:xfrm>
            <a:off x="4876800" y="3883580"/>
            <a:ext cx="926857" cy="369332"/>
          </a:xfrm>
          <a:prstGeom prst="rect">
            <a:avLst/>
          </a:prstGeom>
          <a:solidFill>
            <a:srgbClr val="FFFF00"/>
          </a:solidFill>
          <a:ln>
            <a:solidFill>
              <a:schemeClr val="bg1"/>
            </a:solidFill>
          </a:ln>
        </p:spPr>
        <p:txBody>
          <a:bodyPr wrap="none" rtlCol="0">
            <a:spAutoFit/>
          </a:bodyPr>
          <a:lstStyle/>
          <a:p>
            <a:r>
              <a:rPr lang="en-US" b="1" dirty="0" err="1" smtClean="0">
                <a:solidFill>
                  <a:srgbClr val="FF0000"/>
                </a:solidFill>
              </a:rPr>
              <a:t>Nenana</a:t>
            </a:r>
            <a:endParaRPr lang="en-US" b="1" dirty="0">
              <a:solidFill>
                <a:srgbClr val="FF0000"/>
              </a:solidFill>
            </a:endParaRPr>
          </a:p>
        </p:txBody>
      </p:sp>
      <p:cxnSp>
        <p:nvCxnSpPr>
          <p:cNvPr id="25" name="Straight Arrow Connector 24"/>
          <p:cNvCxnSpPr/>
          <p:nvPr/>
        </p:nvCxnSpPr>
        <p:spPr>
          <a:xfrm>
            <a:off x="5791200" y="4067452"/>
            <a:ext cx="3810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446589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1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2160</Words>
  <Application>Microsoft Office PowerPoint</Application>
  <PresentationFormat>On-screen Show (4:3)</PresentationFormat>
  <Paragraphs>467</Paragraphs>
  <Slides>60</Slides>
  <Notes>16</Notes>
  <HiddenSlides>1</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Local Knowledge for the Study of Sustainability and Resilience in Indigenous Villages of Northern Alaska </vt:lpstr>
      <vt:lpstr>Recommendations and comments from NSF’s 30 year review of LTER</vt:lpstr>
      <vt:lpstr>Inclusion of LK in LTER.… </vt:lpstr>
      <vt:lpstr>Slide 4</vt:lpstr>
      <vt:lpstr>Slide 5</vt:lpstr>
      <vt:lpstr>Slide 6</vt:lpstr>
      <vt:lpstr>Slide 7</vt:lpstr>
      <vt:lpstr>Slide 8</vt:lpstr>
      <vt:lpstr>Slide 9</vt:lpstr>
      <vt:lpstr>Communities &amp; Settlement</vt:lpstr>
      <vt:lpstr>Slide 11</vt:lpstr>
      <vt:lpstr>Speculated village-level transformations</vt:lpstr>
      <vt:lpstr>Traditional  Ecological  Knowledge</vt:lpstr>
      <vt:lpstr>In 1962 Claude Levi-Strauss argued that there are two parallel modes of acquiring knowledge about the universe; two sciences that are fundamentally distinct in that “the physical world is approached from opposite ends in the two cases: one is supremely concrete, the other supremely abstract.” </vt:lpstr>
      <vt:lpstr>  Information about fauna and flora of their habitat was every extensive.  Of 103 bird species identified at Old Crow, Yukon Territory, in 1957, and ornithologist has found that … the [Gwich’in] has names for 99 species.”              Lawrence  Irving 1958 </vt:lpstr>
      <vt:lpstr>Oppositional view of knowledge systems</vt:lpstr>
      <vt:lpstr>Functionalist perspective …</vt:lpstr>
      <vt:lpstr>Slide 18</vt:lpstr>
      <vt:lpstr>Slide 19</vt:lpstr>
      <vt:lpstr>Local Ecological Knowledge;  Traditional ecological knowledge;  Indigenous knowledge</vt:lpstr>
      <vt:lpstr>Slide 21</vt:lpstr>
      <vt:lpstr>Slide 22</vt:lpstr>
      <vt:lpstr>Slide 23</vt:lpstr>
      <vt:lpstr>Slide 24</vt:lpstr>
      <vt:lpstr>Disturbance effects</vt:lpstr>
      <vt:lpstr>Alternate successional cycles</vt:lpstr>
      <vt:lpstr>Successional pathways</vt:lpstr>
      <vt:lpstr>Slide 28</vt:lpstr>
      <vt:lpstr>Slide 29</vt:lpstr>
      <vt:lpstr>Slide 30</vt:lpstr>
      <vt:lpstr>Slide 31</vt:lpstr>
      <vt:lpstr>Fuel costs</vt:lpstr>
      <vt:lpstr>A Fragile Arctic Ecosystem? </vt:lpstr>
      <vt:lpstr>Slide 34</vt:lpstr>
      <vt:lpstr>Slide 35</vt:lpstr>
      <vt:lpstr>Slide 36</vt:lpstr>
      <vt:lpstr>Types of findings from  community-based monitoring</vt:lpstr>
      <vt:lpstr>Slide 38</vt:lpstr>
      <vt:lpstr>Traditional use area</vt:lpstr>
      <vt:lpstr>Slide 40</vt:lpstr>
      <vt:lpstr>Availability = abundance +  location + access </vt:lpstr>
      <vt:lpstr>Slide 42</vt:lpstr>
      <vt:lpstr>Slide 43</vt:lpstr>
      <vt:lpstr>Slide 44</vt:lpstr>
      <vt:lpstr>Link Interactions with Future Projections</vt:lpstr>
      <vt:lpstr>Moose availability</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Consideration for including LEK  in LTER programs</vt:lpstr>
      <vt:lpstr>Acknowledgements</vt:lpstr>
    </vt:vector>
  </TitlesOfParts>
  <Company>University of Alaska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Kofinas</dc:creator>
  <cp:lastModifiedBy>nsfuser</cp:lastModifiedBy>
  <cp:revision>128</cp:revision>
  <dcterms:created xsi:type="dcterms:W3CDTF">2012-02-29T14:40:42Z</dcterms:created>
  <dcterms:modified xsi:type="dcterms:W3CDTF">2012-03-01T13:15:09Z</dcterms:modified>
</cp:coreProperties>
</file>