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6" r:id="rId2"/>
    <p:sldId id="372" r:id="rId3"/>
    <p:sldId id="334" r:id="rId4"/>
    <p:sldId id="258" r:id="rId5"/>
    <p:sldId id="273" r:id="rId6"/>
    <p:sldId id="285" r:id="rId7"/>
    <p:sldId id="371" r:id="rId8"/>
    <p:sldId id="296" r:id="rId9"/>
    <p:sldId id="301" r:id="rId10"/>
    <p:sldId id="297" r:id="rId11"/>
    <p:sldId id="358" r:id="rId12"/>
    <p:sldId id="311" r:id="rId13"/>
    <p:sldId id="343" r:id="rId14"/>
    <p:sldId id="363" r:id="rId15"/>
    <p:sldId id="374" r:id="rId16"/>
    <p:sldId id="279" r:id="rId17"/>
    <p:sldId id="360" r:id="rId18"/>
    <p:sldId id="379" r:id="rId19"/>
    <p:sldId id="276" r:id="rId20"/>
    <p:sldId id="268" r:id="rId21"/>
    <p:sldId id="309" r:id="rId22"/>
    <p:sldId id="375" r:id="rId23"/>
    <p:sldId id="341" r:id="rId24"/>
    <p:sldId id="259" r:id="rId25"/>
    <p:sldId id="304" r:id="rId26"/>
    <p:sldId id="376" r:id="rId27"/>
    <p:sldId id="347" r:id="rId28"/>
    <p:sldId id="283" r:id="rId29"/>
    <p:sldId id="266" r:id="rId30"/>
    <p:sldId id="267" r:id="rId31"/>
    <p:sldId id="287" r:id="rId32"/>
    <p:sldId id="357" r:id="rId33"/>
    <p:sldId id="390" r:id="rId34"/>
    <p:sldId id="393" r:id="rId35"/>
    <p:sldId id="395" r:id="rId36"/>
    <p:sldId id="394" r:id="rId37"/>
    <p:sldId id="369" r:id="rId38"/>
    <p:sldId id="388"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968" autoAdjust="0"/>
  </p:normalViewPr>
  <p:slideViewPr>
    <p:cSldViewPr>
      <p:cViewPr>
        <p:scale>
          <a:sx n="100" d="100"/>
          <a:sy n="100" d="100"/>
        </p:scale>
        <p:origin x="-516" y="3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A5B2CE-BA5D-4D2A-A62D-55B0B576255F}" type="datetimeFigureOut">
              <a:rPr lang="en-US" smtClean="0"/>
              <a:t>2/27/2013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241259-2F73-4F85-8073-DE20227E3FFE}" type="slidenum">
              <a:rPr lang="en-US" smtClean="0"/>
              <a:t>‹#›</a:t>
            </a:fld>
            <a:endParaRPr lang="en-US"/>
          </a:p>
        </p:txBody>
      </p:sp>
    </p:spTree>
    <p:extLst>
      <p:ext uri="{BB962C8B-B14F-4D97-AF65-F5344CB8AC3E}">
        <p14:creationId xmlns:p14="http://schemas.microsoft.com/office/powerpoint/2010/main" val="3332010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The International Long-Term Ecological Research network (ILTER) is a network of networks of scientists engaged in long-term,</a:t>
            </a:r>
          </a:p>
          <a:p>
            <a:r>
              <a:rPr lang="en-US" sz="1200" b="1" i="0" u="none" strike="noStrike" kern="1200" baseline="0" dirty="0" smtClean="0">
                <a:solidFill>
                  <a:schemeClr val="tx1"/>
                </a:solidFill>
                <a:latin typeface="+mn-lt"/>
                <a:ea typeface="+mn-ea"/>
                <a:cs typeface="+mn-cs"/>
              </a:rPr>
              <a:t>site-based ecological and social-economic research, with over 40 member networks across the globe. It provides a unique</a:t>
            </a:r>
          </a:p>
          <a:p>
            <a:r>
              <a:rPr lang="en-US" sz="1200" b="1" i="0" u="none" strike="noStrike" kern="1200" baseline="0" dirty="0" smtClean="0">
                <a:solidFill>
                  <a:schemeClr val="tx1"/>
                </a:solidFill>
                <a:latin typeface="+mn-lt"/>
                <a:ea typeface="+mn-ea"/>
                <a:cs typeface="+mn-cs"/>
              </a:rPr>
              <a:t>research platform for understanding local-to-global ecosystem changes by scaling up and synthesizing knowledge gained at</a:t>
            </a:r>
          </a:p>
          <a:p>
            <a:r>
              <a:rPr lang="en-US" sz="1200" b="1" i="0" u="none" strike="noStrike" kern="1200" baseline="0" dirty="0" smtClean="0">
                <a:solidFill>
                  <a:schemeClr val="tx1"/>
                </a:solidFill>
                <a:latin typeface="+mn-lt"/>
                <a:ea typeface="+mn-ea"/>
                <a:cs typeface="+mn-cs"/>
              </a:rPr>
              <a:t>site/landscape levels in a variety of ecosystems with different environmental and economic drivers across the globe.</a:t>
            </a:r>
            <a:endParaRPr lang="en-US" dirty="0"/>
          </a:p>
        </p:txBody>
      </p:sp>
      <p:sp>
        <p:nvSpPr>
          <p:cNvPr id="4" name="Slide Number Placeholder 3"/>
          <p:cNvSpPr>
            <a:spLocks noGrp="1"/>
          </p:cNvSpPr>
          <p:nvPr>
            <p:ph type="sldNum" sz="quarter" idx="10"/>
          </p:nvPr>
        </p:nvSpPr>
        <p:spPr/>
        <p:txBody>
          <a:bodyPr/>
          <a:lstStyle/>
          <a:p>
            <a:fld id="{50241259-2F73-4F85-8073-DE20227E3FFE}" type="slidenum">
              <a:rPr lang="en-US" smtClean="0"/>
              <a:t>1</a:t>
            </a:fld>
            <a:endParaRPr lang="en-US"/>
          </a:p>
        </p:txBody>
      </p:sp>
    </p:spTree>
    <p:extLst>
      <p:ext uri="{BB962C8B-B14F-4D97-AF65-F5344CB8AC3E}">
        <p14:creationId xmlns:p14="http://schemas.microsoft.com/office/powerpoint/2010/main" val="3304534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241259-2F73-4F85-8073-DE20227E3FFE}" type="slidenum">
              <a:rPr lang="en-US" smtClean="0"/>
              <a:t>13</a:t>
            </a:fld>
            <a:endParaRPr lang="en-US"/>
          </a:p>
        </p:txBody>
      </p:sp>
    </p:spTree>
    <p:extLst>
      <p:ext uri="{BB962C8B-B14F-4D97-AF65-F5344CB8AC3E}">
        <p14:creationId xmlns:p14="http://schemas.microsoft.com/office/powerpoint/2010/main" val="210865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241259-2F73-4F85-8073-DE20227E3FFE}" type="slidenum">
              <a:rPr lang="en-US" smtClean="0"/>
              <a:t>15</a:t>
            </a:fld>
            <a:endParaRPr lang="en-US"/>
          </a:p>
        </p:txBody>
      </p:sp>
    </p:spTree>
    <p:extLst>
      <p:ext uri="{BB962C8B-B14F-4D97-AF65-F5344CB8AC3E}">
        <p14:creationId xmlns:p14="http://schemas.microsoft.com/office/powerpoint/2010/main" val="965524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1992, </a:t>
            </a:r>
            <a:r>
              <a:rPr lang="en-US" baseline="0" dirty="0" err="1" smtClean="0"/>
              <a:t>Ims</a:t>
            </a:r>
            <a:r>
              <a:rPr lang="en-US" baseline="0" dirty="0" smtClean="0"/>
              <a:t> met with CERN personnel to co-design the workshop to be held at </a:t>
            </a:r>
            <a:r>
              <a:rPr lang="en-US" baseline="0" dirty="0" err="1" smtClean="0"/>
              <a:t>Sevilleta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0241259-2F73-4F85-8073-DE20227E3FFE}" type="slidenum">
              <a:rPr lang="en-US" smtClean="0"/>
              <a:t>19</a:t>
            </a:fld>
            <a:endParaRPr lang="en-US"/>
          </a:p>
        </p:txBody>
      </p:sp>
    </p:spTree>
    <p:extLst>
      <p:ext uri="{BB962C8B-B14F-4D97-AF65-F5344CB8AC3E}">
        <p14:creationId xmlns:p14="http://schemas.microsoft.com/office/powerpoint/2010/main" val="564662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JVC photograph</a:t>
            </a:r>
            <a:endParaRPr lang="en-US" dirty="0"/>
          </a:p>
        </p:txBody>
      </p:sp>
      <p:sp>
        <p:nvSpPr>
          <p:cNvPr id="4" name="Slide Number Placeholder 3"/>
          <p:cNvSpPr>
            <a:spLocks noGrp="1"/>
          </p:cNvSpPr>
          <p:nvPr>
            <p:ph type="sldNum" sz="quarter" idx="10"/>
          </p:nvPr>
        </p:nvSpPr>
        <p:spPr/>
        <p:txBody>
          <a:bodyPr/>
          <a:lstStyle/>
          <a:p>
            <a:fld id="{50241259-2F73-4F85-8073-DE20227E3FFE}" type="slidenum">
              <a:rPr lang="en-US" smtClean="0"/>
              <a:t>23</a:t>
            </a:fld>
            <a:endParaRPr lang="en-US"/>
          </a:p>
        </p:txBody>
      </p:sp>
    </p:spTree>
    <p:extLst>
      <p:ext uri="{BB962C8B-B14F-4D97-AF65-F5344CB8AC3E}">
        <p14:creationId xmlns:p14="http://schemas.microsoft.com/office/powerpoint/2010/main" val="16312978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241259-2F73-4F85-8073-DE20227E3FFE}" type="slidenum">
              <a:rPr lang="en-US" smtClean="0"/>
              <a:t>24</a:t>
            </a:fld>
            <a:endParaRPr lang="en-US"/>
          </a:p>
        </p:txBody>
      </p:sp>
    </p:spTree>
    <p:extLst>
      <p:ext uri="{BB962C8B-B14F-4D97-AF65-F5344CB8AC3E}">
        <p14:creationId xmlns:p14="http://schemas.microsoft.com/office/powerpoint/2010/main" val="3094683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241259-2F73-4F85-8073-DE20227E3FFE}" type="slidenum">
              <a:rPr lang="en-US" smtClean="0"/>
              <a:t>27</a:t>
            </a:fld>
            <a:endParaRPr lang="en-US"/>
          </a:p>
        </p:txBody>
      </p:sp>
    </p:spTree>
    <p:extLst>
      <p:ext uri="{BB962C8B-B14F-4D97-AF65-F5344CB8AC3E}">
        <p14:creationId xmlns:p14="http://schemas.microsoft.com/office/powerpoint/2010/main" val="1612600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241259-2F73-4F85-8073-DE20227E3FFE}" type="slidenum">
              <a:rPr lang="en-US" smtClean="0"/>
              <a:t>28</a:t>
            </a:fld>
            <a:endParaRPr lang="en-US"/>
          </a:p>
        </p:txBody>
      </p:sp>
    </p:spTree>
    <p:extLst>
      <p:ext uri="{BB962C8B-B14F-4D97-AF65-F5344CB8AC3E}">
        <p14:creationId xmlns:p14="http://schemas.microsoft.com/office/powerpoint/2010/main" val="20989206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Pay someone to manage the listserv for ILTER.  </a:t>
            </a:r>
            <a:endParaRPr lang="en-US" dirty="0"/>
          </a:p>
        </p:txBody>
      </p:sp>
      <p:sp>
        <p:nvSpPr>
          <p:cNvPr id="4" name="Slide Number Placeholder 3"/>
          <p:cNvSpPr>
            <a:spLocks noGrp="1"/>
          </p:cNvSpPr>
          <p:nvPr>
            <p:ph type="sldNum" sz="quarter" idx="10"/>
          </p:nvPr>
        </p:nvSpPr>
        <p:spPr/>
        <p:txBody>
          <a:bodyPr/>
          <a:lstStyle/>
          <a:p>
            <a:fld id="{50241259-2F73-4F85-8073-DE20227E3FFE}" type="slidenum">
              <a:rPr lang="en-US" smtClean="0"/>
              <a:t>30</a:t>
            </a:fld>
            <a:endParaRPr lang="en-US"/>
          </a:p>
        </p:txBody>
      </p:sp>
    </p:spTree>
    <p:extLst>
      <p:ext uri="{BB962C8B-B14F-4D97-AF65-F5344CB8AC3E}">
        <p14:creationId xmlns:p14="http://schemas.microsoft.com/office/powerpoint/2010/main" val="4135801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Long Term Ecological Research (LTER) program concentrates on studies of ecological processes that play out at time scales spanning decades to centuries. Long-term data sets from the LTER program provide a context to evaluate the nature and pace of ecological change, to interpret its effects, and to forecast the range of future biological responses to change.</a:t>
            </a:r>
          </a:p>
          <a:p>
            <a:r>
              <a:rPr lang="en-US" dirty="0" smtClean="0"/>
              <a:t>NSF instituted the LTER program with a call for proposals in 1980 that resulted in the selection of six sites. The network has matured steadily, adding individual sites and shifting focus from individual site research to a broader synthetic view aimed at searching out general ecological principles that apply to many ecosystems at many different scales. In 2006, LTER formalized its governance structure with the establishment of a Science Council of all site principal investigators to plan and develop Network level science.</a:t>
            </a:r>
          </a:p>
          <a:p>
            <a:r>
              <a:rPr lang="en-US" dirty="0" smtClean="0"/>
              <a:t>At each of the Network’s 26 sites there is an extraordinary amount of knowledge about the organisms and processes important at the site, about the way the site’s ecosystems respond to disturbance, and about long-term environmental change. A growing number of cross-site observations and experiments also have revealed much about the way that key processes, organisms, and ecological attributes are organized and behave across major environmental gradients.</a:t>
            </a:r>
          </a:p>
          <a:p>
            <a:r>
              <a:rPr lang="en-US" dirty="0" smtClean="0"/>
              <a:t>As the LTER program approached its fourth decade, the Network challenged itself to develop additional advancements in Network science and a new kind of </a:t>
            </a:r>
            <a:r>
              <a:rPr lang="en-US" dirty="0" err="1" smtClean="0"/>
              <a:t>transdisciplinary</a:t>
            </a:r>
            <a:r>
              <a:rPr lang="en-US" dirty="0" smtClean="0"/>
              <a:t> science – one that ranges from local to global in scope, and that blends ecological and social science theories, methods, and interpretations in order to better understand and forecast environmental change. A set of research themes will be pursued over the next decade and beyond: future scenarios of change, inland climate change, the disappearing </a:t>
            </a:r>
            <a:r>
              <a:rPr lang="en-US" dirty="0" err="1" smtClean="0"/>
              <a:t>cryosphere</a:t>
            </a:r>
            <a:r>
              <a:rPr lang="en-US" dirty="0" smtClean="0"/>
              <a:t>, and coastal vulnerability. These research themes will be addressed with new long-term datasets, cross-site experiments, and modeling activities.</a:t>
            </a:r>
            <a:endParaRPr lang="en-US" dirty="0"/>
          </a:p>
        </p:txBody>
      </p:sp>
      <p:sp>
        <p:nvSpPr>
          <p:cNvPr id="4" name="Slide Number Placeholder 3"/>
          <p:cNvSpPr>
            <a:spLocks noGrp="1"/>
          </p:cNvSpPr>
          <p:nvPr>
            <p:ph type="sldNum" sz="quarter" idx="10"/>
          </p:nvPr>
        </p:nvSpPr>
        <p:spPr/>
        <p:txBody>
          <a:bodyPr/>
          <a:lstStyle/>
          <a:p>
            <a:fld id="{50241259-2F73-4F85-8073-DE20227E3FFE}" type="slidenum">
              <a:rPr lang="en-US" smtClean="0"/>
              <a:t>3</a:t>
            </a:fld>
            <a:endParaRPr lang="en-US"/>
          </a:p>
        </p:txBody>
      </p:sp>
    </p:spTree>
    <p:extLst>
      <p:ext uri="{BB962C8B-B14F-4D97-AF65-F5344CB8AC3E}">
        <p14:creationId xmlns:p14="http://schemas.microsoft.com/office/powerpoint/2010/main" val="1102392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One of the constant barriers in major global research projects is the lack of continuous data over time from sites around the world and the ability to do comparisons among them.</a:t>
            </a:r>
          </a:p>
          <a:p>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ILTER grew out of a realization within the U.S.-LTER that it was not broad enough to</a:t>
            </a:r>
          </a:p>
          <a:p>
            <a:r>
              <a:rPr lang="en-US" sz="1200" b="0" i="0" u="none" strike="noStrike" kern="1200" baseline="0" dirty="0" smtClean="0">
                <a:solidFill>
                  <a:schemeClr val="tx1"/>
                </a:solidFill>
                <a:latin typeface="+mn-lt"/>
                <a:ea typeface="+mn-ea"/>
                <a:cs typeface="+mn-cs"/>
              </a:rPr>
              <a:t>effectively describe long-term ecological phenomenon in the context of global change. If the</a:t>
            </a:r>
          </a:p>
          <a:p>
            <a:r>
              <a:rPr lang="en-US" sz="1200" b="0" i="0" u="none" strike="noStrike" kern="1200" baseline="0" dirty="0" smtClean="0">
                <a:solidFill>
                  <a:schemeClr val="tx1"/>
                </a:solidFill>
                <a:latin typeface="+mn-lt"/>
                <a:ea typeface="+mn-ea"/>
                <a:cs typeface="+mn-cs"/>
              </a:rPr>
              <a:t>scientific community was going to be able to provide the information necessary to implement</a:t>
            </a:r>
          </a:p>
          <a:p>
            <a:r>
              <a:rPr lang="en-US" sz="1200" b="0" i="0" u="none" strike="noStrike" kern="1200" baseline="0" dirty="0" smtClean="0">
                <a:solidFill>
                  <a:schemeClr val="tx1"/>
                </a:solidFill>
                <a:latin typeface="+mn-lt"/>
                <a:ea typeface="+mn-ea"/>
                <a:cs typeface="+mn-cs"/>
              </a:rPr>
              <a:t>Agenda 212, it would need long-term data from a diversity of ecosystems across the globe. With</a:t>
            </a:r>
          </a:p>
          <a:p>
            <a:r>
              <a:rPr lang="en-US" sz="1200" b="0" i="0" u="none" strike="noStrike" kern="1200" baseline="0" dirty="0" smtClean="0">
                <a:solidFill>
                  <a:schemeClr val="tx1"/>
                </a:solidFill>
                <a:latin typeface="+mn-lt"/>
                <a:ea typeface="+mn-ea"/>
                <a:cs typeface="+mn-cs"/>
              </a:rPr>
              <a:t>this realization emerged an interest on the part of the U.S. National Science Foundation (NSF) to</a:t>
            </a:r>
          </a:p>
          <a:p>
            <a:r>
              <a:rPr lang="en-US" sz="1200" b="0" i="0" u="none" strike="noStrike" kern="1200" baseline="0" dirty="0" smtClean="0">
                <a:solidFill>
                  <a:schemeClr val="tx1"/>
                </a:solidFill>
                <a:latin typeface="+mn-lt"/>
                <a:ea typeface="+mn-ea"/>
                <a:cs typeface="+mn-cs"/>
              </a:rPr>
              <a:t>help catalyze the development of long-term ecological research programs in other parts of the</a:t>
            </a:r>
          </a:p>
          <a:p>
            <a:r>
              <a:rPr lang="en-US" sz="1200" b="0" i="0" u="none" strike="noStrike" kern="1200" baseline="0" dirty="0" smtClean="0">
                <a:solidFill>
                  <a:schemeClr val="tx1"/>
                </a:solidFill>
                <a:latin typeface="+mn-lt"/>
                <a:ea typeface="+mn-ea"/>
                <a:cs typeface="+mn-cs"/>
              </a:rPr>
              <a:t>world. NSF funded U.S. scientists to reach out to colleagues throughout the world to help them</a:t>
            </a:r>
          </a:p>
          <a:p>
            <a:r>
              <a:rPr lang="en-US" sz="1200" b="0" i="0" u="none" strike="noStrike" kern="1200" baseline="0" dirty="0" smtClean="0">
                <a:solidFill>
                  <a:schemeClr val="tx1"/>
                </a:solidFill>
                <a:latin typeface="+mn-lt"/>
                <a:ea typeface="+mn-ea"/>
                <a:cs typeface="+mn-cs"/>
              </a:rPr>
              <a:t>establish long-term ecological research networks. Using its existing and new bilateral</a:t>
            </a:r>
          </a:p>
          <a:p>
            <a:r>
              <a:rPr lang="en-US" sz="1200" b="0" i="0" u="none" strike="noStrike" kern="1200" baseline="0" dirty="0" smtClean="0">
                <a:solidFill>
                  <a:schemeClr val="tx1"/>
                </a:solidFill>
                <a:latin typeface="+mn-lt"/>
                <a:ea typeface="+mn-ea"/>
                <a:cs typeface="+mn-cs"/>
              </a:rPr>
              <a:t>relationships, NSF throughout the 1990's funded efforts several dozen countries to support travel</a:t>
            </a:r>
          </a:p>
          <a:p>
            <a:r>
              <a:rPr lang="en-US" sz="1200" b="0" i="0" u="none" strike="noStrike" kern="1200" baseline="0" dirty="0" smtClean="0">
                <a:solidFill>
                  <a:schemeClr val="tx1"/>
                </a:solidFill>
                <a:latin typeface="+mn-lt"/>
                <a:ea typeface="+mn-ea"/>
                <a:cs typeface="+mn-cs"/>
              </a:rPr>
              <a:t>of U.S. scientists to help establish networks and joint research programs.</a:t>
            </a:r>
          </a:p>
          <a:p>
            <a:r>
              <a:rPr lang="en-US" sz="1200" b="0" i="0" u="none" strike="noStrike" kern="1200" baseline="0" dirty="0" smtClean="0">
                <a:solidFill>
                  <a:schemeClr val="tx1"/>
                </a:solidFill>
                <a:latin typeface="+mn-lt"/>
                <a:ea typeface="+mn-ea"/>
                <a:cs typeface="+mn-cs"/>
              </a:rPr>
              <a:t>Since ILTER’s establishment in 1993, global long-term ecological research programs have</a:t>
            </a:r>
          </a:p>
          <a:p>
            <a:r>
              <a:rPr lang="en-US" sz="1200" b="0" i="0" u="none" strike="noStrike" kern="1200" baseline="0" dirty="0" smtClean="0">
                <a:solidFill>
                  <a:schemeClr val="tx1"/>
                </a:solidFill>
                <a:latin typeface="+mn-lt"/>
                <a:ea typeface="+mn-ea"/>
                <a:cs typeface="+mn-cs"/>
              </a:rPr>
              <a:t>expanded rapidly, reflecting the increased appreciation of the importance of long-term research</a:t>
            </a:r>
          </a:p>
          <a:p>
            <a:r>
              <a:rPr lang="en-US" sz="1200" b="0" i="0" u="none" strike="noStrike" kern="1200" baseline="0" dirty="0" smtClean="0">
                <a:solidFill>
                  <a:schemeClr val="tx1"/>
                </a:solidFill>
                <a:latin typeface="+mn-lt"/>
                <a:ea typeface="+mn-ea"/>
                <a:cs typeface="+mn-cs"/>
              </a:rPr>
              <a:t>in assessing and resolving complex environmental issues. As of February 2006, 32 countries</a:t>
            </a:r>
          </a:p>
          <a:p>
            <a:r>
              <a:rPr lang="en-US" sz="1200" b="0" i="0" u="none" strike="noStrike" kern="1200" baseline="0" dirty="0" smtClean="0">
                <a:solidFill>
                  <a:schemeClr val="tx1"/>
                </a:solidFill>
                <a:latin typeface="+mn-lt"/>
                <a:ea typeface="+mn-ea"/>
                <a:cs typeface="+mn-cs"/>
              </a:rPr>
              <a:t>have established formal LTER programs and joined the ILTER network. Several more are</a:t>
            </a:r>
          </a:p>
          <a:p>
            <a:r>
              <a:rPr lang="en-US" sz="1200" b="0" i="0" u="none" strike="noStrike" kern="1200" baseline="0" dirty="0" smtClean="0">
                <a:solidFill>
                  <a:schemeClr val="tx1"/>
                </a:solidFill>
                <a:latin typeface="+mn-lt"/>
                <a:ea typeface="+mn-ea"/>
                <a:cs typeface="+mn-cs"/>
              </a:rPr>
              <a:t>actively pursuing the establishment of national-level networks and many others have expressed</a:t>
            </a:r>
          </a:p>
          <a:p>
            <a:r>
              <a:rPr lang="en-US" sz="1200" b="0" i="0" u="none" strike="noStrike" kern="1200" baseline="0" dirty="0" smtClean="0">
                <a:solidFill>
                  <a:schemeClr val="tx1"/>
                </a:solidFill>
                <a:latin typeface="+mn-lt"/>
                <a:ea typeface="+mn-ea"/>
                <a:cs typeface="+mn-cs"/>
              </a:rPr>
              <a:t>interest. ILTER began grouping its national-level networks into regions in 1996, and now has six</a:t>
            </a:r>
          </a:p>
          <a:p>
            <a:r>
              <a:rPr lang="en-US" sz="1200" b="0" i="0" u="none" strike="noStrike" kern="1200" baseline="0" dirty="0" smtClean="0">
                <a:solidFill>
                  <a:schemeClr val="tx1"/>
                </a:solidFill>
                <a:latin typeface="+mn-lt"/>
                <a:ea typeface="+mn-ea"/>
                <a:cs typeface="+mn-cs"/>
              </a:rPr>
              <a:t>regional networks – East Asia/Pacific, Central/Eastern Europe, Western Europe, Africa, North</a:t>
            </a:r>
          </a:p>
          <a:p>
            <a:r>
              <a:rPr lang="en-US" sz="1200" b="0" i="0" u="none" strike="noStrike" kern="1200" baseline="0" dirty="0" smtClean="0">
                <a:solidFill>
                  <a:schemeClr val="tx1"/>
                </a:solidFill>
                <a:latin typeface="+mn-lt"/>
                <a:ea typeface="+mn-ea"/>
                <a:cs typeface="+mn-cs"/>
              </a:rPr>
              <a:t>America, and Central/South America.</a:t>
            </a:r>
            <a:endParaRPr lang="en-US" dirty="0"/>
          </a:p>
        </p:txBody>
      </p:sp>
      <p:sp>
        <p:nvSpPr>
          <p:cNvPr id="4" name="Slide Number Placeholder 3"/>
          <p:cNvSpPr>
            <a:spLocks noGrp="1"/>
          </p:cNvSpPr>
          <p:nvPr>
            <p:ph type="sldNum" sz="quarter" idx="10"/>
          </p:nvPr>
        </p:nvSpPr>
        <p:spPr/>
        <p:txBody>
          <a:bodyPr/>
          <a:lstStyle/>
          <a:p>
            <a:fld id="{50241259-2F73-4F85-8073-DE20227E3FFE}" type="slidenum">
              <a:rPr lang="en-US" smtClean="0"/>
              <a:t>4</a:t>
            </a:fld>
            <a:endParaRPr lang="en-US"/>
          </a:p>
        </p:txBody>
      </p:sp>
    </p:spTree>
    <p:extLst>
      <p:ext uri="{BB962C8B-B14F-4D97-AF65-F5344CB8AC3E}">
        <p14:creationId xmlns:p14="http://schemas.microsoft.com/office/powerpoint/2010/main" val="1186914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Argentina, Brazil, Australia, Canada, Chile, China, Costa Rica, France, Hungary, Mexico, Mongolia, New Zealand, Russia, Taiwan, United Kingdom, and the United States represented</a:t>
            </a:r>
            <a:endParaRPr lang="en-US" dirty="0"/>
          </a:p>
        </p:txBody>
      </p:sp>
      <p:sp>
        <p:nvSpPr>
          <p:cNvPr id="4" name="Slide Number Placeholder 3"/>
          <p:cNvSpPr>
            <a:spLocks noGrp="1"/>
          </p:cNvSpPr>
          <p:nvPr>
            <p:ph type="sldNum" sz="quarter" idx="10"/>
          </p:nvPr>
        </p:nvSpPr>
        <p:spPr/>
        <p:txBody>
          <a:bodyPr/>
          <a:lstStyle/>
          <a:p>
            <a:fld id="{50241259-2F73-4F85-8073-DE20227E3FFE}" type="slidenum">
              <a:rPr lang="en-US" smtClean="0"/>
              <a:t>5</a:t>
            </a:fld>
            <a:endParaRPr lang="en-US"/>
          </a:p>
        </p:txBody>
      </p:sp>
    </p:spTree>
    <p:extLst>
      <p:ext uri="{BB962C8B-B14F-4D97-AF65-F5344CB8AC3E}">
        <p14:creationId xmlns:p14="http://schemas.microsoft.com/office/powerpoint/2010/main" val="3449676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LTER Network Office Publication #17: International Networking in Long-Term Ecological Research: Proceedings of an International Summit This book, published in 1994, represents the nascent effort to solidify an International LTER network. Hosted by the NSF and the LTER Network Office, representatives from 16 countries presented their long-term research and their interests in forming an International LTER Network</a:t>
            </a:r>
            <a:endParaRPr lang="en-US" dirty="0"/>
          </a:p>
        </p:txBody>
      </p:sp>
      <p:sp>
        <p:nvSpPr>
          <p:cNvPr id="4" name="Slide Number Placeholder 3"/>
          <p:cNvSpPr>
            <a:spLocks noGrp="1"/>
          </p:cNvSpPr>
          <p:nvPr>
            <p:ph type="sldNum" sz="quarter" idx="10"/>
          </p:nvPr>
        </p:nvSpPr>
        <p:spPr/>
        <p:txBody>
          <a:bodyPr/>
          <a:lstStyle/>
          <a:p>
            <a:fld id="{50241259-2F73-4F85-8073-DE20227E3FFE}" type="slidenum">
              <a:rPr lang="en-US" smtClean="0"/>
              <a:t>6</a:t>
            </a:fld>
            <a:endParaRPr lang="en-US"/>
          </a:p>
        </p:txBody>
      </p:sp>
    </p:spTree>
    <p:extLst>
      <p:ext uri="{BB962C8B-B14F-4D97-AF65-F5344CB8AC3E}">
        <p14:creationId xmlns:p14="http://schemas.microsoft.com/office/powerpoint/2010/main" val="3024048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36 sites, five disciplinary</a:t>
            </a:r>
            <a:r>
              <a:rPr lang="en-US" baseline="0" dirty="0" smtClean="0"/>
              <a:t> centers, Network office</a:t>
            </a:r>
            <a:endParaRPr lang="en-US" dirty="0"/>
          </a:p>
        </p:txBody>
      </p:sp>
      <p:sp>
        <p:nvSpPr>
          <p:cNvPr id="4" name="Slide Number Placeholder 3"/>
          <p:cNvSpPr>
            <a:spLocks noGrp="1"/>
          </p:cNvSpPr>
          <p:nvPr>
            <p:ph type="sldNum" sz="quarter" idx="10"/>
          </p:nvPr>
        </p:nvSpPr>
        <p:spPr/>
        <p:txBody>
          <a:bodyPr/>
          <a:lstStyle/>
          <a:p>
            <a:fld id="{50241259-2F73-4F85-8073-DE20227E3FFE}" type="slidenum">
              <a:rPr lang="en-US" smtClean="0"/>
              <a:t>9</a:t>
            </a:fld>
            <a:endParaRPr lang="en-US"/>
          </a:p>
        </p:txBody>
      </p:sp>
    </p:spTree>
    <p:extLst>
      <p:ext uri="{BB962C8B-B14F-4D97-AF65-F5344CB8AC3E}">
        <p14:creationId xmlns:p14="http://schemas.microsoft.com/office/powerpoint/2010/main" val="2714762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241259-2F73-4F85-8073-DE20227E3FFE}" type="slidenum">
              <a:rPr lang="en-US" smtClean="0"/>
              <a:t>10</a:t>
            </a:fld>
            <a:endParaRPr lang="en-US"/>
          </a:p>
        </p:txBody>
      </p:sp>
    </p:spTree>
    <p:extLst>
      <p:ext uri="{BB962C8B-B14F-4D97-AF65-F5344CB8AC3E}">
        <p14:creationId xmlns:p14="http://schemas.microsoft.com/office/powerpoint/2010/main" val="92938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241259-2F73-4F85-8073-DE20227E3FFE}" type="slidenum">
              <a:rPr lang="en-US" smtClean="0"/>
              <a:t>11</a:t>
            </a:fld>
            <a:endParaRPr lang="en-US"/>
          </a:p>
        </p:txBody>
      </p:sp>
    </p:spTree>
    <p:extLst>
      <p:ext uri="{BB962C8B-B14F-4D97-AF65-F5344CB8AC3E}">
        <p14:creationId xmlns:p14="http://schemas.microsoft.com/office/powerpoint/2010/main" val="2147995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50241259-2F73-4F85-8073-DE20227E3FFE}" type="slidenum">
              <a:rPr lang="en-US" smtClean="0"/>
              <a:t>12</a:t>
            </a:fld>
            <a:endParaRPr lang="en-US"/>
          </a:p>
        </p:txBody>
      </p:sp>
    </p:spTree>
    <p:extLst>
      <p:ext uri="{BB962C8B-B14F-4D97-AF65-F5344CB8AC3E}">
        <p14:creationId xmlns:p14="http://schemas.microsoft.com/office/powerpoint/2010/main" val="2068603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969C096-EBBF-4A26-AAD8-7101499B9BF2}" type="datetimeFigureOut">
              <a:rPr lang="en-US" smtClean="0"/>
              <a:t>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05522-954C-4731-9899-72523CCC9DC9}" type="slidenum">
              <a:rPr lang="en-US" smtClean="0"/>
              <a:t>‹#›</a:t>
            </a:fld>
            <a:endParaRPr lang="en-US"/>
          </a:p>
        </p:txBody>
      </p:sp>
    </p:spTree>
    <p:extLst>
      <p:ext uri="{BB962C8B-B14F-4D97-AF65-F5344CB8AC3E}">
        <p14:creationId xmlns:p14="http://schemas.microsoft.com/office/powerpoint/2010/main" val="402674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69C096-EBBF-4A26-AAD8-7101499B9BF2}" type="datetimeFigureOut">
              <a:rPr lang="en-US" smtClean="0"/>
              <a:t>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05522-954C-4731-9899-72523CCC9DC9}" type="slidenum">
              <a:rPr lang="en-US" smtClean="0"/>
              <a:t>‹#›</a:t>
            </a:fld>
            <a:endParaRPr lang="en-US"/>
          </a:p>
        </p:txBody>
      </p:sp>
    </p:spTree>
    <p:extLst>
      <p:ext uri="{BB962C8B-B14F-4D97-AF65-F5344CB8AC3E}">
        <p14:creationId xmlns:p14="http://schemas.microsoft.com/office/powerpoint/2010/main" val="1452755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69C096-EBBF-4A26-AAD8-7101499B9BF2}" type="datetimeFigureOut">
              <a:rPr lang="en-US" smtClean="0"/>
              <a:t>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05522-954C-4731-9899-72523CCC9DC9}" type="slidenum">
              <a:rPr lang="en-US" smtClean="0"/>
              <a:t>‹#›</a:t>
            </a:fld>
            <a:endParaRPr lang="en-US"/>
          </a:p>
        </p:txBody>
      </p:sp>
    </p:spTree>
    <p:extLst>
      <p:ext uri="{BB962C8B-B14F-4D97-AF65-F5344CB8AC3E}">
        <p14:creationId xmlns:p14="http://schemas.microsoft.com/office/powerpoint/2010/main" val="3230636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969C096-EBBF-4A26-AAD8-7101499B9BF2}" type="datetimeFigureOut">
              <a:rPr lang="en-US" smtClean="0"/>
              <a:t>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05522-954C-4731-9899-72523CCC9DC9}" type="slidenum">
              <a:rPr lang="en-US" smtClean="0"/>
              <a:t>‹#›</a:t>
            </a:fld>
            <a:endParaRPr lang="en-US"/>
          </a:p>
        </p:txBody>
      </p:sp>
    </p:spTree>
    <p:extLst>
      <p:ext uri="{BB962C8B-B14F-4D97-AF65-F5344CB8AC3E}">
        <p14:creationId xmlns:p14="http://schemas.microsoft.com/office/powerpoint/2010/main" val="3069598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69C096-EBBF-4A26-AAD8-7101499B9BF2}" type="datetimeFigureOut">
              <a:rPr lang="en-US" smtClean="0"/>
              <a:t>2/27/2013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4805522-954C-4731-9899-72523CCC9DC9}" type="slidenum">
              <a:rPr lang="en-US" smtClean="0"/>
              <a:t>‹#›</a:t>
            </a:fld>
            <a:endParaRPr lang="en-US"/>
          </a:p>
        </p:txBody>
      </p:sp>
    </p:spTree>
    <p:extLst>
      <p:ext uri="{BB962C8B-B14F-4D97-AF65-F5344CB8AC3E}">
        <p14:creationId xmlns:p14="http://schemas.microsoft.com/office/powerpoint/2010/main" val="3760889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969C096-EBBF-4A26-AAD8-7101499B9BF2}" type="datetimeFigureOut">
              <a:rPr lang="en-US" smtClean="0"/>
              <a:t>2/27/2013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805522-954C-4731-9899-72523CCC9DC9}" type="slidenum">
              <a:rPr lang="en-US" smtClean="0"/>
              <a:t>‹#›</a:t>
            </a:fld>
            <a:endParaRPr lang="en-US"/>
          </a:p>
        </p:txBody>
      </p:sp>
    </p:spTree>
    <p:extLst>
      <p:ext uri="{BB962C8B-B14F-4D97-AF65-F5344CB8AC3E}">
        <p14:creationId xmlns:p14="http://schemas.microsoft.com/office/powerpoint/2010/main" val="3797477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969C096-EBBF-4A26-AAD8-7101499B9BF2}" type="datetimeFigureOut">
              <a:rPr lang="en-US" smtClean="0"/>
              <a:t>2/27/2013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4805522-954C-4731-9899-72523CCC9DC9}" type="slidenum">
              <a:rPr lang="en-US" smtClean="0"/>
              <a:t>‹#›</a:t>
            </a:fld>
            <a:endParaRPr lang="en-US"/>
          </a:p>
        </p:txBody>
      </p:sp>
    </p:spTree>
    <p:extLst>
      <p:ext uri="{BB962C8B-B14F-4D97-AF65-F5344CB8AC3E}">
        <p14:creationId xmlns:p14="http://schemas.microsoft.com/office/powerpoint/2010/main" val="2109482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969C096-EBBF-4A26-AAD8-7101499B9BF2}" type="datetimeFigureOut">
              <a:rPr lang="en-US" smtClean="0"/>
              <a:t>2/27/2013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4805522-954C-4731-9899-72523CCC9DC9}" type="slidenum">
              <a:rPr lang="en-US" smtClean="0"/>
              <a:t>‹#›</a:t>
            </a:fld>
            <a:endParaRPr lang="en-US"/>
          </a:p>
        </p:txBody>
      </p:sp>
    </p:spTree>
    <p:extLst>
      <p:ext uri="{BB962C8B-B14F-4D97-AF65-F5344CB8AC3E}">
        <p14:creationId xmlns:p14="http://schemas.microsoft.com/office/powerpoint/2010/main" val="1452674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69C096-EBBF-4A26-AAD8-7101499B9BF2}" type="datetimeFigureOut">
              <a:rPr lang="en-US" smtClean="0"/>
              <a:t>2/27/2013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4805522-954C-4731-9899-72523CCC9DC9}" type="slidenum">
              <a:rPr lang="en-US" smtClean="0"/>
              <a:t>‹#›</a:t>
            </a:fld>
            <a:endParaRPr lang="en-US"/>
          </a:p>
        </p:txBody>
      </p:sp>
    </p:spTree>
    <p:extLst>
      <p:ext uri="{BB962C8B-B14F-4D97-AF65-F5344CB8AC3E}">
        <p14:creationId xmlns:p14="http://schemas.microsoft.com/office/powerpoint/2010/main" val="1114356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69C096-EBBF-4A26-AAD8-7101499B9BF2}" type="datetimeFigureOut">
              <a:rPr lang="en-US" smtClean="0"/>
              <a:t>2/27/2013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805522-954C-4731-9899-72523CCC9DC9}" type="slidenum">
              <a:rPr lang="en-US" smtClean="0"/>
              <a:t>‹#›</a:t>
            </a:fld>
            <a:endParaRPr lang="en-US"/>
          </a:p>
        </p:txBody>
      </p:sp>
    </p:spTree>
    <p:extLst>
      <p:ext uri="{BB962C8B-B14F-4D97-AF65-F5344CB8AC3E}">
        <p14:creationId xmlns:p14="http://schemas.microsoft.com/office/powerpoint/2010/main" val="571526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969C096-EBBF-4A26-AAD8-7101499B9BF2}" type="datetimeFigureOut">
              <a:rPr lang="en-US" smtClean="0"/>
              <a:t>2/27/2013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4805522-954C-4731-9899-72523CCC9DC9}" type="slidenum">
              <a:rPr lang="en-US" smtClean="0"/>
              <a:t>‹#›</a:t>
            </a:fld>
            <a:endParaRPr lang="en-US"/>
          </a:p>
        </p:txBody>
      </p:sp>
    </p:spTree>
    <p:extLst>
      <p:ext uri="{BB962C8B-B14F-4D97-AF65-F5344CB8AC3E}">
        <p14:creationId xmlns:p14="http://schemas.microsoft.com/office/powerpoint/2010/main" val="1873183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69C096-EBBF-4A26-AAD8-7101499B9BF2}" type="datetimeFigureOut">
              <a:rPr lang="en-US" smtClean="0"/>
              <a:t>2/27/2013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805522-954C-4731-9899-72523CCC9DC9}" type="slidenum">
              <a:rPr lang="en-US" smtClean="0"/>
              <a:t>‹#›</a:t>
            </a:fld>
            <a:endParaRPr lang="en-US"/>
          </a:p>
        </p:txBody>
      </p:sp>
    </p:spTree>
    <p:extLst>
      <p:ext uri="{BB962C8B-B14F-4D97-AF65-F5344CB8AC3E}">
        <p14:creationId xmlns:p14="http://schemas.microsoft.com/office/powerpoint/2010/main" val="3283057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676400"/>
            <a:ext cx="5334000" cy="2060575"/>
          </a:xfrm>
        </p:spPr>
        <p:txBody>
          <a:bodyPr>
            <a:normAutofit fontScale="90000"/>
          </a:bodyPr>
          <a:lstStyle/>
          <a:p>
            <a:r>
              <a:rPr lang="en-US" b="1" dirty="0" smtClean="0"/>
              <a:t>International Long Term Ecological Research (ILTER) Network: Past, Present, and Future</a:t>
            </a:r>
            <a:endParaRPr lang="en-US" b="1" dirty="0"/>
          </a:p>
        </p:txBody>
      </p:sp>
      <p:sp>
        <p:nvSpPr>
          <p:cNvPr id="3" name="Subtitle 2"/>
          <p:cNvSpPr>
            <a:spLocks noGrp="1"/>
          </p:cNvSpPr>
          <p:nvPr>
            <p:ph type="subTitle" idx="1"/>
          </p:nvPr>
        </p:nvSpPr>
        <p:spPr>
          <a:xfrm>
            <a:off x="762000" y="4194175"/>
            <a:ext cx="5334000" cy="1752600"/>
          </a:xfrm>
        </p:spPr>
        <p:txBody>
          <a:bodyPr>
            <a:normAutofit fontScale="85000" lnSpcReduction="20000"/>
          </a:bodyPr>
          <a:lstStyle/>
          <a:p>
            <a:r>
              <a:rPr lang="en-US" dirty="0" smtClean="0"/>
              <a:t>Kristin Vanderbilt, Ph.D.</a:t>
            </a:r>
          </a:p>
          <a:p>
            <a:r>
              <a:rPr lang="en-US" dirty="0" smtClean="0"/>
              <a:t>Co-chair, US ILTER  Committee</a:t>
            </a:r>
          </a:p>
          <a:p>
            <a:r>
              <a:rPr lang="en-US" dirty="0" smtClean="0"/>
              <a:t>Department of Biology</a:t>
            </a:r>
          </a:p>
          <a:p>
            <a:r>
              <a:rPr lang="en-US" dirty="0" smtClean="0"/>
              <a:t>University of New Mexico</a:t>
            </a:r>
          </a:p>
          <a:p>
            <a:endParaRPr lang="en-US" dirty="0"/>
          </a:p>
        </p:txBody>
      </p:sp>
    </p:spTree>
    <p:extLst>
      <p:ext uri="{BB962C8B-B14F-4D97-AF65-F5344CB8AC3E}">
        <p14:creationId xmlns:p14="http://schemas.microsoft.com/office/powerpoint/2010/main" val="24909080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endParaRPr lang="en-US" dirty="0"/>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6800"/>
            <a:ext cx="4114800" cy="2739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00400"/>
            <a:ext cx="2095500" cy="2095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795294"/>
            <a:ext cx="5029200" cy="40215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328"/>
            <a:ext cx="9144000" cy="1366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6673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554162"/>
          </a:xfrm>
        </p:spPr>
        <p:txBody>
          <a:bodyPr>
            <a:normAutofit fontScale="90000"/>
          </a:bodyPr>
          <a:lstStyle/>
          <a:p>
            <a:r>
              <a:rPr lang="en-US" b="1" dirty="0" smtClean="0"/>
              <a:t>US LTER/NSF Supported Many Interactions with other ILTER Members</a:t>
            </a:r>
            <a:endParaRPr lang="en-US" b="1" dirty="0"/>
          </a:p>
        </p:txBody>
      </p:sp>
      <p:sp>
        <p:nvSpPr>
          <p:cNvPr id="3" name="Content Placeholder 2"/>
          <p:cNvSpPr>
            <a:spLocks noGrp="1"/>
          </p:cNvSpPr>
          <p:nvPr>
            <p:ph idx="1"/>
          </p:nvPr>
        </p:nvSpPr>
        <p:spPr>
          <a:xfrm>
            <a:off x="609600" y="1905000"/>
            <a:ext cx="8229600" cy="3733800"/>
          </a:xfrm>
        </p:spPr>
        <p:txBody>
          <a:bodyPr/>
          <a:lstStyle/>
          <a:p>
            <a:r>
              <a:rPr lang="en-US" dirty="0" smtClean="0"/>
              <a:t>Scientist exchanges</a:t>
            </a:r>
          </a:p>
          <a:p>
            <a:r>
              <a:rPr lang="en-US" dirty="0" smtClean="0"/>
              <a:t>Student exchanges</a:t>
            </a:r>
          </a:p>
          <a:p>
            <a:r>
              <a:rPr lang="en-US" dirty="0" smtClean="0"/>
              <a:t>ILTER Regional meetings and workshops</a:t>
            </a:r>
          </a:p>
          <a:p>
            <a:r>
              <a:rPr lang="en-US" dirty="0" smtClean="0"/>
              <a:t>ILTER Annual Coordinating Committee Meetings</a:t>
            </a:r>
          </a:p>
          <a:p>
            <a:r>
              <a:rPr lang="en-US" dirty="0" smtClean="0"/>
              <a:t>US LTER All Scientist Meetings</a:t>
            </a:r>
            <a:endParaRPr lang="en-US" dirty="0"/>
          </a:p>
        </p:txBody>
      </p:sp>
    </p:spTree>
    <p:extLst>
      <p:ext uri="{BB962C8B-B14F-4D97-AF65-F5344CB8AC3E}">
        <p14:creationId xmlns:p14="http://schemas.microsoft.com/office/powerpoint/2010/main" val="17714471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492" y="990600"/>
            <a:ext cx="7429815" cy="38814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a:off x="152400" y="4953000"/>
            <a:ext cx="2082493" cy="307777"/>
          </a:xfrm>
          <a:prstGeom prst="rect">
            <a:avLst/>
          </a:prstGeom>
        </p:spPr>
        <p:txBody>
          <a:bodyPr wrap="none">
            <a:spAutoFit/>
          </a:bodyPr>
          <a:lstStyle/>
          <a:p>
            <a:r>
              <a:rPr lang="en-US" sz="1400" i="1" dirty="0" smtClean="0"/>
              <a:t>Photo by Beryl Leach/NAS</a:t>
            </a:r>
            <a:endParaRPr lang="en-US" sz="1400" i="1" dirty="0"/>
          </a:p>
        </p:txBody>
      </p:sp>
      <p:sp>
        <p:nvSpPr>
          <p:cNvPr id="3" name="Title 2"/>
          <p:cNvSpPr>
            <a:spLocks noGrp="1"/>
          </p:cNvSpPr>
          <p:nvPr>
            <p:ph type="title"/>
          </p:nvPr>
        </p:nvSpPr>
        <p:spPr>
          <a:xfrm>
            <a:off x="457200" y="0"/>
            <a:ext cx="8229600" cy="1143000"/>
          </a:xfrm>
        </p:spPr>
        <p:txBody>
          <a:bodyPr/>
          <a:lstStyle/>
          <a:p>
            <a:r>
              <a:rPr lang="en-US" b="1" dirty="0" smtClean="0"/>
              <a:t>1991: US – China Exchange</a:t>
            </a:r>
            <a:endParaRPr lang="en-US" b="1"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5114" y="3352800"/>
            <a:ext cx="2667000" cy="2558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835400" y="5057745"/>
            <a:ext cx="2260600" cy="707886"/>
          </a:xfrm>
          <a:prstGeom prst="rect">
            <a:avLst/>
          </a:prstGeom>
          <a:noFill/>
        </p:spPr>
        <p:txBody>
          <a:bodyPr wrap="square" rtlCol="0">
            <a:spAutoFit/>
          </a:bodyPr>
          <a:lstStyle/>
          <a:p>
            <a:pPr algn="r"/>
            <a:r>
              <a:rPr lang="en-US" sz="2000" b="1" dirty="0" smtClean="0"/>
              <a:t>Jim </a:t>
            </a:r>
            <a:r>
              <a:rPr lang="en-US" sz="2000" b="1" dirty="0" err="1" smtClean="0"/>
              <a:t>Gosz</a:t>
            </a:r>
            <a:r>
              <a:rPr lang="en-US" sz="2000" b="1" dirty="0" smtClean="0"/>
              <a:t>, ILTER Chair (1995 – 2002)</a:t>
            </a:r>
            <a:endParaRPr lang="en-US" sz="2000" b="1" dirty="0"/>
          </a:p>
        </p:txBody>
      </p:sp>
    </p:spTree>
    <p:extLst>
      <p:ext uri="{BB962C8B-B14F-4D97-AF65-F5344CB8AC3E}">
        <p14:creationId xmlns:p14="http://schemas.microsoft.com/office/powerpoint/2010/main" val="29637240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t>Reciprocal Scientist Exchanges</a:t>
            </a:r>
            <a:endParaRPr lang="en-US" b="1" dirty="0"/>
          </a:p>
        </p:txBody>
      </p:sp>
      <p:sp>
        <p:nvSpPr>
          <p:cNvPr id="3" name="Content Placeholder 2"/>
          <p:cNvSpPr>
            <a:spLocks noGrp="1"/>
          </p:cNvSpPr>
          <p:nvPr>
            <p:ph idx="1"/>
          </p:nvPr>
        </p:nvSpPr>
        <p:spPr>
          <a:xfrm>
            <a:off x="304800" y="1371600"/>
            <a:ext cx="4572000" cy="3048000"/>
          </a:xfrm>
        </p:spPr>
        <p:txBody>
          <a:bodyPr/>
          <a:lstStyle/>
          <a:p>
            <a:r>
              <a:rPr lang="en-US" sz="2000" dirty="0" smtClean="0"/>
              <a:t>Czech </a:t>
            </a:r>
            <a:r>
              <a:rPr lang="en-US" sz="2000" dirty="0"/>
              <a:t>Republic, Hungary, Poland -- 1995</a:t>
            </a:r>
          </a:p>
          <a:p>
            <a:r>
              <a:rPr lang="en-US" sz="2000" dirty="0" smtClean="0"/>
              <a:t>Portugal, Spain – 1996</a:t>
            </a:r>
          </a:p>
          <a:p>
            <a:r>
              <a:rPr lang="en-US" sz="2000" dirty="0" smtClean="0"/>
              <a:t>Venezuela -- 1996</a:t>
            </a:r>
          </a:p>
          <a:p>
            <a:r>
              <a:rPr lang="en-US" sz="2000" dirty="0" smtClean="0"/>
              <a:t>Southern Africa – 1999</a:t>
            </a:r>
          </a:p>
          <a:p>
            <a:r>
              <a:rPr lang="en-US" sz="2000" dirty="0" smtClean="0"/>
              <a:t>Taiwan</a:t>
            </a:r>
          </a:p>
          <a:p>
            <a:endParaRPr lang="en-US" dirty="0" smtClean="0"/>
          </a:p>
          <a:p>
            <a:endParaRPr lang="en-US" dirty="0" smtClean="0"/>
          </a:p>
          <a:p>
            <a:endParaRPr lang="en-US" dirty="0" smtClean="0"/>
          </a:p>
          <a:p>
            <a:endParaRPr lang="en-US" dirty="0" smtClean="0"/>
          </a:p>
          <a:p>
            <a:endParaRPr lang="en-US" dirty="0"/>
          </a:p>
        </p:txBody>
      </p:sp>
      <p:pic>
        <p:nvPicPr>
          <p:cNvPr id="163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219200"/>
            <a:ext cx="3486150" cy="461789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029200" y="5849711"/>
            <a:ext cx="3009900" cy="537539"/>
          </a:xfrm>
          <a:prstGeom prst="rect">
            <a:avLst/>
          </a:prstGeom>
          <a:noFill/>
        </p:spPr>
        <p:txBody>
          <a:bodyPr wrap="square" rtlCol="0">
            <a:spAutoFit/>
          </a:bodyPr>
          <a:lstStyle/>
          <a:p>
            <a:pPr algn="r"/>
            <a:r>
              <a:rPr lang="en-US" sz="1400" i="1" dirty="0" err="1" smtClean="0"/>
              <a:t>Sumava</a:t>
            </a:r>
            <a:r>
              <a:rPr lang="en-US" sz="1400" i="1" dirty="0" smtClean="0"/>
              <a:t> National Park, Czech Republic </a:t>
            </a:r>
          </a:p>
          <a:p>
            <a:pPr algn="r"/>
            <a:r>
              <a:rPr lang="en-US" sz="1400" i="1" dirty="0" smtClean="0"/>
              <a:t>Photo:  Jim Gosz</a:t>
            </a:r>
            <a:endParaRPr lang="en-US" sz="1400" i="1"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3411311"/>
            <a:ext cx="3134425"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8175" y="5686425"/>
            <a:ext cx="3766790" cy="830997"/>
          </a:xfrm>
          <a:prstGeom prst="rect">
            <a:avLst/>
          </a:prstGeom>
          <a:noFill/>
        </p:spPr>
        <p:txBody>
          <a:bodyPr wrap="square" rtlCol="0">
            <a:spAutoFit/>
          </a:bodyPr>
          <a:lstStyle/>
          <a:p>
            <a:r>
              <a:rPr lang="en-US" sz="1200" i="1" dirty="0"/>
              <a:t>Kellogg Biological Station Researchers at </a:t>
            </a:r>
            <a:r>
              <a:rPr lang="en-US" sz="1200" i="1" dirty="0" err="1"/>
              <a:t>Yuin</a:t>
            </a:r>
            <a:r>
              <a:rPr lang="en-US" sz="1200" i="1" dirty="0"/>
              <a:t>-Lin Experiment Station, Taiwan </a:t>
            </a:r>
            <a:r>
              <a:rPr lang="en-US" sz="1200" i="1" dirty="0" smtClean="0"/>
              <a:t>2006</a:t>
            </a:r>
          </a:p>
          <a:p>
            <a:r>
              <a:rPr lang="en-US" sz="1200" i="1" dirty="0" smtClean="0"/>
              <a:t>	Photo</a:t>
            </a:r>
            <a:r>
              <a:rPr lang="en-US" sz="1200" i="1" dirty="0"/>
              <a:t>: Andrew Corbin</a:t>
            </a:r>
          </a:p>
          <a:p>
            <a:endParaRPr lang="en-US" sz="1200" i="1" dirty="0"/>
          </a:p>
        </p:txBody>
      </p:sp>
    </p:spTree>
    <p:extLst>
      <p:ext uri="{BB962C8B-B14F-4D97-AF65-F5344CB8AC3E}">
        <p14:creationId xmlns:p14="http://schemas.microsoft.com/office/powerpoint/2010/main" val="41848398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200" b="1" dirty="0" smtClean="0"/>
              <a:t>“Cooperation in Long Term Ecological </a:t>
            </a:r>
            <a:br>
              <a:rPr lang="en-US" sz="3200" b="1" dirty="0" smtClean="0"/>
            </a:br>
            <a:r>
              <a:rPr lang="en-US" sz="3200" b="1" dirty="0" smtClean="0"/>
              <a:t>Research in Central and Eastern Europe”, 1999: Co-organized by Kate Lajtha, HJA LTER</a:t>
            </a:r>
            <a:endParaRPr lang="en-US" sz="3200" b="1"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53" y="1722982"/>
            <a:ext cx="2910472" cy="2182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9967" y="3905836"/>
            <a:ext cx="3581400" cy="276999"/>
          </a:xfrm>
          <a:prstGeom prst="rect">
            <a:avLst/>
          </a:prstGeom>
          <a:noFill/>
        </p:spPr>
        <p:txBody>
          <a:bodyPr wrap="square" rtlCol="0">
            <a:spAutoFit/>
          </a:bodyPr>
          <a:lstStyle/>
          <a:p>
            <a:r>
              <a:rPr lang="en-US" sz="1200" i="1" dirty="0" smtClean="0"/>
              <a:t>Photo:  http</a:t>
            </a:r>
            <a:r>
              <a:rPr lang="en-US" sz="1200" i="1" dirty="0"/>
              <a:t>://harvardforest.fas.harvard.edu</a:t>
            </a: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43" y="4182835"/>
            <a:ext cx="2801910" cy="186794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1163701" y="6096000"/>
            <a:ext cx="4156202" cy="276999"/>
          </a:xfrm>
          <a:prstGeom prst="rect">
            <a:avLst/>
          </a:prstGeom>
          <a:noFill/>
        </p:spPr>
        <p:txBody>
          <a:bodyPr wrap="square" rtlCol="0">
            <a:spAutoFit/>
          </a:bodyPr>
          <a:lstStyle/>
          <a:p>
            <a:pPr algn="r"/>
            <a:r>
              <a:rPr lang="en-US" sz="1200" i="1" dirty="0" smtClean="0"/>
              <a:t>Photo:  </a:t>
            </a:r>
            <a:r>
              <a:rPr lang="en-US" sz="1200" i="1" dirty="0" err="1" smtClean="0"/>
              <a:t>Lina</a:t>
            </a:r>
            <a:r>
              <a:rPr lang="en-US" sz="1200" i="1" dirty="0" smtClean="0"/>
              <a:t> </a:t>
            </a:r>
            <a:r>
              <a:rPr lang="en-US" sz="1200" i="1" dirty="0" err="1" smtClean="0"/>
              <a:t>DiGregorio</a:t>
            </a:r>
            <a:endParaRPr lang="en-US" sz="1200" i="1" dirty="0"/>
          </a:p>
        </p:txBody>
      </p:sp>
      <p:sp>
        <p:nvSpPr>
          <p:cNvPr id="5" name="TextBox 4"/>
          <p:cNvSpPr txBox="1"/>
          <p:nvPr/>
        </p:nvSpPr>
        <p:spPr>
          <a:xfrm>
            <a:off x="3048000" y="1730656"/>
            <a:ext cx="5715000" cy="646331"/>
          </a:xfrm>
          <a:prstGeom prst="rect">
            <a:avLst/>
          </a:prstGeom>
          <a:noFill/>
        </p:spPr>
        <p:txBody>
          <a:bodyPr wrap="square" rtlCol="0">
            <a:spAutoFit/>
          </a:bodyPr>
          <a:lstStyle/>
          <a:p>
            <a:r>
              <a:rPr lang="en-US" b="1" dirty="0" smtClean="0"/>
              <a:t>Detritus Input and Removal Treatments (DIRT) Project replicated </a:t>
            </a:r>
            <a:r>
              <a:rPr lang="en-US" b="1" dirty="0"/>
              <a:t>in S</a:t>
            </a:r>
            <a:r>
              <a:rPr lang="hu-HU" b="1" dirty="0"/>
              <a:t>íkfőkút</a:t>
            </a:r>
            <a:r>
              <a:rPr lang="en-US" b="1" dirty="0"/>
              <a:t> Forest LTER Site, Hungary in 2000 </a:t>
            </a:r>
          </a:p>
        </p:txBody>
      </p:sp>
      <p:sp>
        <p:nvSpPr>
          <p:cNvPr id="6" name="TextBox 5"/>
          <p:cNvSpPr txBox="1"/>
          <p:nvPr/>
        </p:nvSpPr>
        <p:spPr>
          <a:xfrm>
            <a:off x="152400" y="1904609"/>
            <a:ext cx="762000" cy="369332"/>
          </a:xfrm>
          <a:prstGeom prst="rect">
            <a:avLst/>
          </a:prstGeom>
          <a:noFill/>
        </p:spPr>
        <p:txBody>
          <a:bodyPr wrap="square" rtlCol="0">
            <a:spAutoFit/>
          </a:bodyPr>
          <a:lstStyle/>
          <a:p>
            <a:r>
              <a:rPr lang="en-US" b="1" dirty="0" smtClean="0">
                <a:solidFill>
                  <a:srgbClr val="FFFF00"/>
                </a:solidFill>
              </a:rPr>
              <a:t>HFR</a:t>
            </a:r>
            <a:endParaRPr lang="en-US" b="1" dirty="0">
              <a:solidFill>
                <a:srgbClr val="FFFF00"/>
              </a:solidFill>
            </a:endParaRPr>
          </a:p>
        </p:txBody>
      </p:sp>
      <p:sp>
        <p:nvSpPr>
          <p:cNvPr id="12" name="TextBox 11"/>
          <p:cNvSpPr txBox="1"/>
          <p:nvPr/>
        </p:nvSpPr>
        <p:spPr>
          <a:xfrm>
            <a:off x="152400" y="4231558"/>
            <a:ext cx="762000" cy="369332"/>
          </a:xfrm>
          <a:prstGeom prst="rect">
            <a:avLst/>
          </a:prstGeom>
          <a:noFill/>
        </p:spPr>
        <p:txBody>
          <a:bodyPr wrap="square" rtlCol="0">
            <a:spAutoFit/>
          </a:bodyPr>
          <a:lstStyle/>
          <a:p>
            <a:r>
              <a:rPr lang="en-US" b="1" dirty="0" smtClean="0">
                <a:solidFill>
                  <a:srgbClr val="FFFF00"/>
                </a:solidFill>
              </a:rPr>
              <a:t>HJA</a:t>
            </a:r>
            <a:endParaRPr lang="en-US" b="1" dirty="0">
              <a:solidFill>
                <a:srgbClr val="FFFF00"/>
              </a:solidFill>
            </a:endParaRPr>
          </a:p>
        </p:txBody>
      </p:sp>
      <p:pic>
        <p:nvPicPr>
          <p:cNvPr id="10" name="Picture 2" descr="C:\_WORK\FilesFromOldLaptop_2000DellLatitude\Dirt\kijelol.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8476" y="2664539"/>
            <a:ext cx="3124200" cy="21157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_WORK\FilesFromOldLaptop_2000DellLatitude\Dirt\kristin.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8683" y="3722395"/>
            <a:ext cx="3573892" cy="2373605"/>
          </a:xfrm>
          <a:prstGeom prst="rect">
            <a:avLst/>
          </a:prstGeom>
          <a:ln w="127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6912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4294967295"/>
          </p:nvPr>
        </p:nvSpPr>
        <p:spPr>
          <a:xfrm>
            <a:off x="2362200" y="348098"/>
            <a:ext cx="6553200" cy="4173947"/>
          </a:xfrm>
        </p:spPr>
        <p:txBody>
          <a:bodyPr>
            <a:noAutofit/>
          </a:bodyPr>
          <a:lstStyle/>
          <a:p>
            <a:pPr marL="0" indent="0">
              <a:buNone/>
            </a:pPr>
            <a:r>
              <a:rPr lang="en-US" sz="2400" b="1" dirty="0" smtClean="0"/>
              <a:t>Mark Williams (</a:t>
            </a:r>
            <a:r>
              <a:rPr lang="en-US" sz="2400" b="1" dirty="0" err="1" smtClean="0"/>
              <a:t>Niwot</a:t>
            </a:r>
            <a:r>
              <a:rPr lang="en-US" sz="2400" b="1" dirty="0" smtClean="0"/>
              <a:t> LTER):   </a:t>
            </a:r>
            <a:r>
              <a:rPr lang="en-US" sz="2400" dirty="0"/>
              <a:t>Establishing the International Mountain LTER </a:t>
            </a:r>
            <a:r>
              <a:rPr lang="en-US" sz="2400" dirty="0" smtClean="0"/>
              <a:t>Network </a:t>
            </a:r>
          </a:p>
          <a:p>
            <a:pPr marL="0" indent="0">
              <a:buNone/>
            </a:pPr>
            <a:endParaRPr lang="en-US" sz="2400" b="1" dirty="0"/>
          </a:p>
          <a:p>
            <a:pPr marL="0" indent="0">
              <a:buNone/>
            </a:pPr>
            <a:r>
              <a:rPr lang="en-US" sz="2400" b="1" dirty="0" smtClean="0"/>
              <a:t>Byron Adams (McMurdo Dry Valleys LTER):  </a:t>
            </a:r>
            <a:r>
              <a:rPr lang="en-US" sz="2400" dirty="0"/>
              <a:t>The McMurdo Dry Valleys Terrestrial Observation Network:  An </a:t>
            </a:r>
            <a:r>
              <a:rPr lang="en-US" sz="2400" dirty="0" smtClean="0"/>
              <a:t>International Effort to Coordinate</a:t>
            </a:r>
            <a:r>
              <a:rPr lang="en-US" sz="2400" dirty="0"/>
              <a:t> </a:t>
            </a:r>
            <a:r>
              <a:rPr lang="en-US" sz="2400" dirty="0" smtClean="0"/>
              <a:t>Management</a:t>
            </a:r>
            <a:r>
              <a:rPr lang="en-US" sz="2400" dirty="0"/>
              <a:t>, and Environmental </a:t>
            </a:r>
            <a:r>
              <a:rPr lang="en-US" sz="2400" dirty="0" smtClean="0"/>
              <a:t>Stewardship</a:t>
            </a:r>
          </a:p>
          <a:p>
            <a:pPr marL="0" indent="0">
              <a:buNone/>
            </a:pPr>
            <a:endParaRPr lang="en-US" sz="2400" dirty="0" smtClean="0"/>
          </a:p>
          <a:p>
            <a:pPr marL="0" indent="0">
              <a:buNone/>
            </a:pPr>
            <a:r>
              <a:rPr lang="en-US" sz="2400" b="1" dirty="0" smtClean="0"/>
              <a:t>Tiffany </a:t>
            </a:r>
            <a:r>
              <a:rPr lang="en-US" sz="2400" b="1" dirty="0" err="1" smtClean="0"/>
              <a:t>Troxler</a:t>
            </a:r>
            <a:r>
              <a:rPr lang="en-US" sz="2400" b="1" dirty="0" smtClean="0"/>
              <a:t> (Florida Coastal Everglades LTER):  </a:t>
            </a:r>
            <a:r>
              <a:rPr lang="en-US" sz="2400" dirty="0"/>
              <a:t>A Focus on Tropical Systems: ILTER </a:t>
            </a:r>
            <a:r>
              <a:rPr lang="en-US" sz="2400" dirty="0" smtClean="0"/>
              <a:t>Research </a:t>
            </a:r>
            <a:r>
              <a:rPr lang="en-US" sz="2400" dirty="0"/>
              <a:t>Highlights from the Florida Coastal Everglades (FCE)</a:t>
            </a:r>
          </a:p>
        </p:txBody>
      </p:sp>
      <p:pic>
        <p:nvPicPr>
          <p:cNvPr id="7170" name="Picture 2" descr="http://instaar.colorado.edu/uploads/made/46f9cc16852c99cb/Mark_Williams_on_Niwot_535_36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76673"/>
            <a:ext cx="1941512" cy="13132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2400" y="1600200"/>
            <a:ext cx="2286000" cy="261610"/>
          </a:xfrm>
          <a:prstGeom prst="rect">
            <a:avLst/>
          </a:prstGeom>
          <a:noFill/>
        </p:spPr>
        <p:txBody>
          <a:bodyPr wrap="square" rtlCol="0">
            <a:spAutoFit/>
          </a:bodyPr>
          <a:lstStyle/>
          <a:p>
            <a:r>
              <a:rPr lang="en-US" sz="1050" i="1" dirty="0" smtClean="0"/>
              <a:t>Instaar.colorado.edu</a:t>
            </a:r>
            <a:endParaRPr lang="en-US" sz="1050" i="1" dirty="0"/>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 y="1861810"/>
            <a:ext cx="1942350" cy="1537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57175" y="3412092"/>
            <a:ext cx="1803400" cy="246221"/>
          </a:xfrm>
          <a:prstGeom prst="rect">
            <a:avLst/>
          </a:prstGeom>
          <a:noFill/>
        </p:spPr>
        <p:txBody>
          <a:bodyPr wrap="square" rtlCol="0">
            <a:spAutoFit/>
          </a:bodyPr>
          <a:lstStyle/>
          <a:p>
            <a:r>
              <a:rPr lang="en-US" sz="1000" i="1" dirty="0" smtClean="0"/>
              <a:t>News.byu.edu</a:t>
            </a:r>
            <a:endParaRPr lang="en-US" sz="1000" i="1" dirty="0"/>
          </a:p>
        </p:txBody>
      </p:sp>
      <p:pic>
        <p:nvPicPr>
          <p:cNvPr id="717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13265"/>
          <a:stretch/>
        </p:blipFill>
        <p:spPr bwMode="auto">
          <a:xfrm>
            <a:off x="257175" y="4038599"/>
            <a:ext cx="1803400" cy="1806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7175" y="5844982"/>
            <a:ext cx="1803400" cy="261610"/>
          </a:xfrm>
          <a:prstGeom prst="rect">
            <a:avLst/>
          </a:prstGeom>
          <a:noFill/>
        </p:spPr>
        <p:txBody>
          <a:bodyPr wrap="square" rtlCol="0">
            <a:spAutoFit/>
          </a:bodyPr>
          <a:lstStyle/>
          <a:p>
            <a:r>
              <a:rPr lang="en-US" sz="1100" dirty="0" smtClean="0"/>
              <a:t>Casgroup.fiu.edu</a:t>
            </a:r>
            <a:endParaRPr lang="en-US" sz="1100" dirty="0"/>
          </a:p>
        </p:txBody>
      </p:sp>
    </p:spTree>
    <p:extLst>
      <p:ext uri="{BB962C8B-B14F-4D97-AF65-F5344CB8AC3E}">
        <p14:creationId xmlns:p14="http://schemas.microsoft.com/office/powerpoint/2010/main" val="26562613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Japanese and Taiwanese students visited HJ Andrews LTER, 1997 </a:t>
            </a:r>
            <a:endParaRPr lang="en-US" b="1"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752600"/>
            <a:ext cx="7026729" cy="41194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9869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021" y="1600200"/>
            <a:ext cx="6341979" cy="42708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b="1" dirty="0" smtClean="0"/>
              <a:t>US LTER Grad Students Visit LTER Sites in Taiwan and China, 1998</a:t>
            </a:r>
            <a:endParaRPr lang="en-US" b="1" dirty="0"/>
          </a:p>
        </p:txBody>
      </p:sp>
    </p:spTree>
    <p:extLst>
      <p:ext uri="{BB962C8B-B14F-4D97-AF65-F5344CB8AC3E}">
        <p14:creationId xmlns:p14="http://schemas.microsoft.com/office/powerpoint/2010/main" val="3893342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781300" y="1676400"/>
            <a:ext cx="6134100" cy="3047999"/>
          </a:xfrm>
        </p:spPr>
        <p:txBody>
          <a:bodyPr>
            <a:normAutofit fontScale="92500"/>
          </a:bodyPr>
          <a:lstStyle/>
          <a:p>
            <a:pPr marL="0" indent="0">
              <a:buNone/>
            </a:pPr>
            <a:r>
              <a:rPr lang="en-US" sz="3600" b="1" dirty="0" smtClean="0"/>
              <a:t>Megan </a:t>
            </a:r>
            <a:r>
              <a:rPr lang="en-US" sz="3600" b="1" dirty="0" err="1" smtClean="0"/>
              <a:t>Woltz</a:t>
            </a:r>
            <a:r>
              <a:rPr lang="en-US" sz="3600" b="1" dirty="0" smtClean="0"/>
              <a:t> (Kellogg Biological Station LTER):  </a:t>
            </a:r>
            <a:r>
              <a:rPr lang="en-US" sz="3600" dirty="0"/>
              <a:t>Expanding Dimensions in Landscape </a:t>
            </a:r>
            <a:r>
              <a:rPr lang="en-US" sz="3600" dirty="0" err="1"/>
              <a:t>Agroecological</a:t>
            </a:r>
            <a:r>
              <a:rPr lang="en-US" sz="3600" dirty="0"/>
              <a:t> Research: an ILTER Cross-site Collaboration</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736" y="1752600"/>
            <a:ext cx="1885950" cy="21240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688522" y="3947432"/>
            <a:ext cx="2133600" cy="261610"/>
          </a:xfrm>
          <a:prstGeom prst="rect">
            <a:avLst/>
          </a:prstGeom>
          <a:noFill/>
        </p:spPr>
        <p:txBody>
          <a:bodyPr wrap="square" rtlCol="0">
            <a:spAutoFit/>
          </a:bodyPr>
          <a:lstStyle/>
          <a:p>
            <a:r>
              <a:rPr lang="en-US" sz="1100" i="1" dirty="0" smtClean="0"/>
              <a:t>Photo:  Student.lternet.edu</a:t>
            </a:r>
            <a:endParaRPr lang="en-US" sz="1100" i="1" dirty="0"/>
          </a:p>
        </p:txBody>
      </p:sp>
    </p:spTree>
    <p:extLst>
      <p:ext uri="{BB962C8B-B14F-4D97-AF65-F5344CB8AC3E}">
        <p14:creationId xmlns:p14="http://schemas.microsoft.com/office/powerpoint/2010/main" val="16635281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Information Management Training (Capacity Building)</a:t>
            </a:r>
            <a:endParaRPr lang="en-US" b="1" dirty="0"/>
          </a:p>
        </p:txBody>
      </p:sp>
      <p:sp>
        <p:nvSpPr>
          <p:cNvPr id="3" name="Content Placeholder 2"/>
          <p:cNvSpPr>
            <a:spLocks noGrp="1"/>
          </p:cNvSpPr>
          <p:nvPr>
            <p:ph idx="1"/>
          </p:nvPr>
        </p:nvSpPr>
        <p:spPr>
          <a:xfrm>
            <a:off x="457200" y="4267200"/>
            <a:ext cx="8229600" cy="1858963"/>
          </a:xfrm>
        </p:spPr>
        <p:txBody>
          <a:bodyPr>
            <a:normAutofit fontScale="85000" lnSpcReduction="20000"/>
          </a:bodyPr>
          <a:lstStyle/>
          <a:p>
            <a:pPr marL="0" indent="0">
              <a:buNone/>
            </a:pPr>
            <a:r>
              <a:rPr lang="en-US" b="1" dirty="0" smtClean="0"/>
              <a:t>1993 – 5 Chinese Ecological Research Network (CERN) data managers attended 12-week course at </a:t>
            </a:r>
            <a:r>
              <a:rPr lang="en-US" b="1" dirty="0" err="1" smtClean="0"/>
              <a:t>Sevilleta</a:t>
            </a:r>
            <a:r>
              <a:rPr lang="en-US" b="1" dirty="0" smtClean="0"/>
              <a:t> LTER to learn basic concepts of information management</a:t>
            </a:r>
          </a:p>
          <a:p>
            <a:pPr lvl="1"/>
            <a:r>
              <a:rPr lang="en-US" dirty="0" smtClean="0"/>
              <a:t>Chinese participants taught IM classes to other Chinese</a:t>
            </a:r>
            <a:endParaRPr lang="en-US" dirty="0"/>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819400" y="1699523"/>
            <a:ext cx="3352800" cy="22628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02748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953000"/>
            <a:ext cx="9144000" cy="1143000"/>
          </a:xfrm>
        </p:spPr>
        <p:txBody>
          <a:bodyPr/>
          <a:lstStyle/>
          <a:p>
            <a:r>
              <a:rPr lang="en-US" b="1" dirty="0" smtClean="0"/>
              <a:t>ILTER:  A Network of Networks</a:t>
            </a:r>
            <a:endParaRPr lang="en-US"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050" y="228600"/>
            <a:ext cx="7543800" cy="5829300"/>
          </a:xfrm>
          <a:prstGeom prst="rect">
            <a:avLst/>
          </a:prstGeom>
        </p:spPr>
      </p:pic>
      <p:sp>
        <p:nvSpPr>
          <p:cNvPr id="4" name="TextBox 3"/>
          <p:cNvSpPr txBox="1"/>
          <p:nvPr/>
        </p:nvSpPr>
        <p:spPr>
          <a:xfrm>
            <a:off x="1143000" y="533400"/>
            <a:ext cx="6705600" cy="584775"/>
          </a:xfrm>
          <a:prstGeom prst="rect">
            <a:avLst/>
          </a:prstGeom>
          <a:noFill/>
        </p:spPr>
        <p:txBody>
          <a:bodyPr wrap="square" rtlCol="0">
            <a:spAutoFit/>
          </a:bodyPr>
          <a:lstStyle/>
          <a:p>
            <a:pPr algn="ctr"/>
            <a:r>
              <a:rPr lang="en-US" sz="3200" dirty="0" smtClean="0"/>
              <a:t>ILTER:  A Network of Networks</a:t>
            </a:r>
            <a:endParaRPr lang="en-US" sz="3200" dirty="0"/>
          </a:p>
        </p:txBody>
      </p:sp>
      <p:sp>
        <p:nvSpPr>
          <p:cNvPr id="5" name="TextBox 4"/>
          <p:cNvSpPr txBox="1"/>
          <p:nvPr/>
        </p:nvSpPr>
        <p:spPr>
          <a:xfrm>
            <a:off x="5562600" y="5831845"/>
            <a:ext cx="1276350" cy="261610"/>
          </a:xfrm>
          <a:prstGeom prst="rect">
            <a:avLst/>
          </a:prstGeom>
          <a:noFill/>
        </p:spPr>
        <p:txBody>
          <a:bodyPr wrap="square" rtlCol="0">
            <a:spAutoFit/>
          </a:bodyPr>
          <a:lstStyle/>
          <a:p>
            <a:r>
              <a:rPr lang="en-US" sz="1050" dirty="0" smtClean="0"/>
              <a:t>Figure:  John Porter</a:t>
            </a:r>
            <a:endParaRPr lang="en-US" sz="1050" dirty="0"/>
          </a:p>
        </p:txBody>
      </p:sp>
    </p:spTree>
    <p:extLst>
      <p:ext uri="{BB962C8B-B14F-4D97-AF65-F5344CB8AC3E}">
        <p14:creationId xmlns:p14="http://schemas.microsoft.com/office/powerpoint/2010/main" val="26913925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1143000"/>
          </a:xfrm>
        </p:spPr>
        <p:txBody>
          <a:bodyPr>
            <a:noAutofit/>
          </a:bodyPr>
          <a:lstStyle/>
          <a:p>
            <a:r>
              <a:rPr lang="en-US" sz="4000" b="1" dirty="0" smtClean="0"/>
              <a:t>CEE-ILTER IM Workshop, Hungary, 2000</a:t>
            </a:r>
            <a:endParaRPr lang="en-US" sz="4000" b="1" dirty="0"/>
          </a:p>
        </p:txBody>
      </p:sp>
      <p:pic>
        <p:nvPicPr>
          <p:cNvPr id="4098" name="Picture 2" descr="C:\_WORK\PhotosfromJohn\uvs080128-014.B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2100" y="1524000"/>
            <a:ext cx="6019800" cy="4013200"/>
          </a:xfrm>
          <a:prstGeom prst="rect">
            <a:avLst/>
          </a:prstGeom>
          <a:ln w="127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24300" y="5638800"/>
            <a:ext cx="3657600" cy="369332"/>
          </a:xfrm>
          <a:prstGeom prst="rect">
            <a:avLst/>
          </a:prstGeom>
          <a:noFill/>
        </p:spPr>
        <p:txBody>
          <a:bodyPr wrap="square" rtlCol="0">
            <a:spAutoFit/>
          </a:bodyPr>
          <a:lstStyle/>
          <a:p>
            <a:pPr algn="r"/>
            <a:r>
              <a:rPr lang="en-US" i="1" dirty="0" smtClean="0"/>
              <a:t>Photo:  John Porter</a:t>
            </a:r>
            <a:endParaRPr lang="en-US" i="1" dirty="0"/>
          </a:p>
        </p:txBody>
      </p:sp>
    </p:spTree>
    <p:extLst>
      <p:ext uri="{BB962C8B-B14F-4D97-AF65-F5344CB8AC3E}">
        <p14:creationId xmlns:p14="http://schemas.microsoft.com/office/powerpoint/2010/main" val="19117860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noAutofit/>
          </a:bodyPr>
          <a:lstStyle/>
          <a:p>
            <a:r>
              <a:rPr lang="en-US" sz="3600" b="1" dirty="0" smtClean="0"/>
              <a:t>IM Workshop, Lake </a:t>
            </a:r>
            <a:r>
              <a:rPr lang="en-US" sz="3600" b="1" dirty="0" err="1" smtClean="0"/>
              <a:t>Taihu</a:t>
            </a:r>
            <a:r>
              <a:rPr lang="en-US" sz="3600" b="1" dirty="0"/>
              <a:t> </a:t>
            </a:r>
            <a:r>
              <a:rPr lang="en-US" sz="3600" b="1" dirty="0" smtClean="0"/>
              <a:t>LTER, China, 2008</a:t>
            </a:r>
            <a:endParaRPr lang="en-US" sz="36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295400"/>
            <a:ext cx="5715000" cy="42862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88416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3400" y="1676401"/>
            <a:ext cx="4572000" cy="2666999"/>
          </a:xfrm>
        </p:spPr>
        <p:txBody>
          <a:bodyPr>
            <a:normAutofit fontScale="92500" lnSpcReduction="10000"/>
          </a:bodyPr>
          <a:lstStyle/>
          <a:p>
            <a:pPr marL="0" indent="0">
              <a:buNone/>
            </a:pPr>
            <a:r>
              <a:rPr lang="en-US" b="1" dirty="0" smtClean="0"/>
              <a:t>John Porter (Virginia Coast Reserve LTER): </a:t>
            </a:r>
            <a:r>
              <a:rPr lang="en-US" dirty="0" smtClean="0"/>
              <a:t>Many </a:t>
            </a:r>
            <a:r>
              <a:rPr lang="en-US" dirty="0"/>
              <a:t>Hands: Fostering Ecological Data Sharing through ILTER Information Management Collaborations</a:t>
            </a:r>
          </a:p>
          <a:p>
            <a:endParaRPr lang="en-US" dirty="0"/>
          </a:p>
        </p:txBody>
      </p:sp>
      <p:pic>
        <p:nvPicPr>
          <p:cNvPr id="4" name="Picture 6" descr="DSCN525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1676400"/>
            <a:ext cx="3505200" cy="2630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443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Annual ILTER Coordinating Committee Meeting, </a:t>
            </a:r>
            <a:r>
              <a:rPr lang="en-US" b="1" dirty="0" err="1" smtClean="0"/>
              <a:t>Skukusa</a:t>
            </a:r>
            <a:r>
              <a:rPr lang="en-US" b="1" dirty="0" smtClean="0"/>
              <a:t>, South Africa 1999</a:t>
            </a:r>
            <a:endParaRPr lang="en-US" b="1" dirty="0"/>
          </a:p>
        </p:txBody>
      </p:sp>
      <p:pic>
        <p:nvPicPr>
          <p:cNvPr id="5122" name="Picture 2" descr="C:\_WORK\ilter\ILTERPhotosFromJVC\ilter\africa-skukusa1999\image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1676400"/>
            <a:ext cx="5715000" cy="381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229100" y="5583589"/>
            <a:ext cx="3276600" cy="369332"/>
          </a:xfrm>
          <a:prstGeom prst="rect">
            <a:avLst/>
          </a:prstGeom>
          <a:noFill/>
        </p:spPr>
        <p:txBody>
          <a:bodyPr wrap="square" rtlCol="0">
            <a:spAutoFit/>
          </a:bodyPr>
          <a:lstStyle/>
          <a:p>
            <a:pPr algn="r"/>
            <a:r>
              <a:rPr lang="en-US" i="1" dirty="0" smtClean="0"/>
              <a:t>Photo:  John </a:t>
            </a:r>
            <a:r>
              <a:rPr lang="en-US" i="1" dirty="0" err="1" smtClean="0"/>
              <a:t>Vande</a:t>
            </a:r>
            <a:r>
              <a:rPr lang="en-US" i="1" dirty="0" smtClean="0"/>
              <a:t> Castle</a:t>
            </a:r>
            <a:endParaRPr lang="en-US" i="1" dirty="0"/>
          </a:p>
        </p:txBody>
      </p:sp>
    </p:spTree>
    <p:extLst>
      <p:ext uri="{BB962C8B-B14F-4D97-AF65-F5344CB8AC3E}">
        <p14:creationId xmlns:p14="http://schemas.microsoft.com/office/powerpoint/2010/main" val="41677771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1752600"/>
            <a:ext cx="5867400" cy="38970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p:cNvSpPr>
            <a:spLocks noGrp="1"/>
          </p:cNvSpPr>
          <p:nvPr>
            <p:ph type="title"/>
          </p:nvPr>
        </p:nvSpPr>
        <p:spPr/>
        <p:txBody>
          <a:bodyPr>
            <a:normAutofit fontScale="90000"/>
          </a:bodyPr>
          <a:lstStyle/>
          <a:p>
            <a:r>
              <a:rPr lang="en-US" b="1" dirty="0"/>
              <a:t>2011 ILTER CC </a:t>
            </a:r>
            <a:r>
              <a:rPr lang="en-US" b="1" dirty="0" smtClean="0"/>
              <a:t>Meeting (</a:t>
            </a:r>
            <a:r>
              <a:rPr lang="en-US" b="1" dirty="0" err="1" smtClean="0"/>
              <a:t>Tomakomai</a:t>
            </a:r>
            <a:r>
              <a:rPr lang="en-US" b="1" dirty="0" smtClean="0"/>
              <a:t> Experimental Forest, </a:t>
            </a:r>
            <a:r>
              <a:rPr lang="en-US" b="1" dirty="0" err="1" smtClean="0"/>
              <a:t>JaLTER</a:t>
            </a:r>
            <a:r>
              <a:rPr lang="en-US" b="1" dirty="0" smtClean="0"/>
              <a:t> Core Site)</a:t>
            </a:r>
            <a:endParaRPr lang="en-US" b="1" dirty="0"/>
          </a:p>
        </p:txBody>
      </p:sp>
    </p:spTree>
    <p:extLst>
      <p:ext uri="{BB962C8B-B14F-4D97-AF65-F5344CB8AC3E}">
        <p14:creationId xmlns:p14="http://schemas.microsoft.com/office/powerpoint/2010/main" val="35508473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b="1" dirty="0" smtClean="0"/>
              <a:t>2006 US LTER All Scientists Meeting</a:t>
            </a:r>
            <a:endParaRPr lang="en-US" b="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186" y="1143000"/>
            <a:ext cx="5943599" cy="45051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69046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Box 2"/>
          <p:cNvSpPr txBox="1"/>
          <p:nvPr/>
        </p:nvSpPr>
        <p:spPr>
          <a:xfrm>
            <a:off x="609600" y="2286000"/>
            <a:ext cx="4495800" cy="2492990"/>
          </a:xfrm>
          <a:prstGeom prst="rect">
            <a:avLst/>
          </a:prstGeom>
          <a:noFill/>
        </p:spPr>
        <p:txBody>
          <a:bodyPr wrap="square" rtlCol="0">
            <a:spAutoFit/>
          </a:bodyPr>
          <a:lstStyle/>
          <a:p>
            <a:r>
              <a:rPr lang="en-US" sz="2800" dirty="0" err="1"/>
              <a:t>Saleit</a:t>
            </a:r>
            <a:r>
              <a:rPr lang="en-US" sz="2800" dirty="0"/>
              <a:t> </a:t>
            </a:r>
            <a:r>
              <a:rPr lang="en-US" sz="2800" dirty="0" smtClean="0"/>
              <a:t>Ron (Israel LTER): </a:t>
            </a:r>
            <a:r>
              <a:rPr lang="en-US" sz="2800" dirty="0"/>
              <a:t>A Joint Schoolyard ILTER Project for Students in Israel and the US</a:t>
            </a:r>
            <a:endParaRPr lang="en-US" sz="4400" dirty="0"/>
          </a:p>
          <a:p>
            <a:r>
              <a:rPr lang="en-US" sz="4400" dirty="0" smtClean="0"/>
              <a:t> </a:t>
            </a:r>
            <a:endParaRPr lang="en-US" sz="4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1905000"/>
            <a:ext cx="1752599" cy="26979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2518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143000"/>
          </a:xfrm>
        </p:spPr>
        <p:txBody>
          <a:bodyPr>
            <a:normAutofit fontScale="90000"/>
          </a:bodyPr>
          <a:lstStyle/>
          <a:p>
            <a:r>
              <a:rPr lang="en-US" b="1" dirty="0" smtClean="0"/>
              <a:t>2002:  Time for an ILTER Organizational Change</a:t>
            </a:r>
            <a:endParaRPr lang="en-US" b="1" dirty="0"/>
          </a:p>
        </p:txBody>
      </p:sp>
      <p:sp>
        <p:nvSpPr>
          <p:cNvPr id="3" name="Content Placeholder 2"/>
          <p:cNvSpPr>
            <a:spLocks noGrp="1"/>
          </p:cNvSpPr>
          <p:nvPr>
            <p:ph idx="1"/>
          </p:nvPr>
        </p:nvSpPr>
        <p:spPr>
          <a:xfrm>
            <a:off x="457200" y="1600201"/>
            <a:ext cx="8153400" cy="4038600"/>
          </a:xfrm>
        </p:spPr>
        <p:txBody>
          <a:bodyPr>
            <a:normAutofit/>
          </a:bodyPr>
          <a:lstStyle/>
          <a:p>
            <a:pPr lvl="1">
              <a:buFont typeface="Arial" pitchFamily="34" charset="0"/>
              <a:buChar char="•"/>
            </a:pPr>
            <a:r>
              <a:rPr lang="en-US" dirty="0"/>
              <a:t>ILTER was an extremely successful effort to share the philosophy of LTER around the world and to support establishment of national </a:t>
            </a:r>
            <a:r>
              <a:rPr lang="en-US" dirty="0" smtClean="0"/>
              <a:t>networks</a:t>
            </a:r>
          </a:p>
          <a:p>
            <a:pPr lvl="1">
              <a:buFont typeface="Arial" pitchFamily="34" charset="0"/>
              <a:buChar char="•"/>
            </a:pPr>
            <a:r>
              <a:rPr lang="en-US" dirty="0" smtClean="0"/>
              <a:t>By 2002, </a:t>
            </a:r>
            <a:r>
              <a:rPr lang="en-US" dirty="0"/>
              <a:t>ILTER was a collection of individual LTER Networks with an umbrella committee that met </a:t>
            </a:r>
            <a:r>
              <a:rPr lang="en-US" dirty="0" smtClean="0"/>
              <a:t>annually</a:t>
            </a:r>
          </a:p>
          <a:p>
            <a:pPr lvl="1">
              <a:buFont typeface="Arial" pitchFamily="34" charset="0"/>
              <a:buChar char="•"/>
            </a:pPr>
            <a:r>
              <a:rPr lang="en-US" dirty="0" smtClean="0"/>
              <a:t>ILTER, with NSF support, restructured in order to realize the goal of doing network-scale research</a:t>
            </a:r>
          </a:p>
          <a:p>
            <a:pPr marL="914400" lvl="2" indent="0">
              <a:buNone/>
            </a:pPr>
            <a:endParaRPr lang="en-US" dirty="0" smtClean="0"/>
          </a:p>
        </p:txBody>
      </p:sp>
    </p:spTree>
    <p:extLst>
      <p:ext uri="{BB962C8B-B14F-4D97-AF65-F5344CB8AC3E}">
        <p14:creationId xmlns:p14="http://schemas.microsoft.com/office/powerpoint/2010/main" val="6709982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b="1" dirty="0" smtClean="0"/>
              <a:t>Restructuring the ILTER</a:t>
            </a:r>
            <a:endParaRPr lang="en-US" b="1" dirty="0"/>
          </a:p>
        </p:txBody>
      </p:sp>
      <p:sp>
        <p:nvSpPr>
          <p:cNvPr id="3" name="Content Placeholder 2"/>
          <p:cNvSpPr>
            <a:spLocks noGrp="1"/>
          </p:cNvSpPr>
          <p:nvPr>
            <p:ph idx="1"/>
          </p:nvPr>
        </p:nvSpPr>
        <p:spPr>
          <a:xfrm>
            <a:off x="437365" y="990600"/>
            <a:ext cx="8229600" cy="1828800"/>
          </a:xfrm>
        </p:spPr>
        <p:txBody>
          <a:bodyPr>
            <a:normAutofit fontScale="92500"/>
          </a:bodyPr>
          <a:lstStyle/>
          <a:p>
            <a:pPr marL="0" indent="0">
              <a:buNone/>
            </a:pPr>
            <a:endParaRPr lang="en-US" sz="2400" dirty="0" smtClean="0"/>
          </a:p>
          <a:p>
            <a:r>
              <a:rPr lang="en-US" sz="2400" dirty="0" smtClean="0"/>
              <a:t>NSF supported consultants to prepare ILTER Strategic Plan</a:t>
            </a:r>
          </a:p>
          <a:p>
            <a:r>
              <a:rPr lang="en-US" sz="2400" dirty="0" smtClean="0"/>
              <a:t>Hen-</a:t>
            </a:r>
            <a:r>
              <a:rPr lang="en-US" sz="2400" dirty="0" err="1" smtClean="0"/>
              <a:t>Biau</a:t>
            </a:r>
            <a:r>
              <a:rPr lang="en-US" sz="2400" dirty="0" smtClean="0"/>
              <a:t> King </a:t>
            </a:r>
            <a:r>
              <a:rPr lang="en-US" sz="2400" dirty="0"/>
              <a:t> </a:t>
            </a:r>
            <a:r>
              <a:rPr lang="en-US" sz="2400" dirty="0" smtClean="0"/>
              <a:t>(Taiwan) Chaired ILTER network</a:t>
            </a:r>
          </a:p>
          <a:p>
            <a:r>
              <a:rPr lang="en-US" sz="2400" dirty="0" smtClean="0"/>
              <a:t>Patrick </a:t>
            </a:r>
            <a:r>
              <a:rPr lang="en-US" sz="2400" dirty="0" err="1" smtClean="0"/>
              <a:t>Bourgeron</a:t>
            </a:r>
            <a:r>
              <a:rPr lang="en-US" sz="2400" dirty="0" smtClean="0"/>
              <a:t> and Steve Hamburg chaired US ILTER Committee</a:t>
            </a:r>
            <a:endParaRPr lang="en-US" sz="2400"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7648" y="3693233"/>
            <a:ext cx="1410669" cy="2015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648" y="3729303"/>
            <a:ext cx="1943100"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descr="C:\_WORK\ilter\ILTERPhotosFromJVC\ilter\taiwan2004\IMG_109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5335"/>
          <a:stretch/>
        </p:blipFill>
        <p:spPr bwMode="auto">
          <a:xfrm>
            <a:off x="3590048" y="3714312"/>
            <a:ext cx="2209800" cy="19730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47148" y="5726668"/>
            <a:ext cx="2895600" cy="261610"/>
          </a:xfrm>
          <a:prstGeom prst="rect">
            <a:avLst/>
          </a:prstGeom>
          <a:noFill/>
        </p:spPr>
        <p:txBody>
          <a:bodyPr wrap="square" rtlCol="0">
            <a:spAutoFit/>
          </a:bodyPr>
          <a:lstStyle/>
          <a:p>
            <a:pPr algn="ctr"/>
            <a:r>
              <a:rPr lang="en-US" sz="1100" i="1" dirty="0" smtClean="0"/>
              <a:t>Photo:  John </a:t>
            </a:r>
            <a:r>
              <a:rPr lang="en-US" sz="1100" i="1" dirty="0" err="1" smtClean="0"/>
              <a:t>Vande</a:t>
            </a:r>
            <a:r>
              <a:rPr lang="en-US" sz="1100" i="1" dirty="0" smtClean="0"/>
              <a:t> Castle</a:t>
            </a:r>
            <a:endParaRPr lang="en-US" sz="1100" i="1" dirty="0"/>
          </a:p>
        </p:txBody>
      </p:sp>
      <p:sp>
        <p:nvSpPr>
          <p:cNvPr id="5" name="TextBox 4"/>
          <p:cNvSpPr txBox="1"/>
          <p:nvPr/>
        </p:nvSpPr>
        <p:spPr>
          <a:xfrm>
            <a:off x="228600" y="3364468"/>
            <a:ext cx="2286000" cy="369332"/>
          </a:xfrm>
          <a:prstGeom prst="rect">
            <a:avLst/>
          </a:prstGeom>
          <a:noFill/>
        </p:spPr>
        <p:txBody>
          <a:bodyPr wrap="square" rtlCol="0">
            <a:spAutoFit/>
          </a:bodyPr>
          <a:lstStyle/>
          <a:p>
            <a:r>
              <a:rPr lang="en-US" b="1" dirty="0" smtClean="0"/>
              <a:t>PATRICK BOURGERON</a:t>
            </a:r>
            <a:endParaRPr lang="en-US" b="1" dirty="0"/>
          </a:p>
        </p:txBody>
      </p:sp>
      <p:sp>
        <p:nvSpPr>
          <p:cNvPr id="9" name="TextBox 8"/>
          <p:cNvSpPr txBox="1"/>
          <p:nvPr/>
        </p:nvSpPr>
        <p:spPr>
          <a:xfrm>
            <a:off x="3590048" y="3323901"/>
            <a:ext cx="2286000" cy="369332"/>
          </a:xfrm>
          <a:prstGeom prst="rect">
            <a:avLst/>
          </a:prstGeom>
          <a:noFill/>
        </p:spPr>
        <p:txBody>
          <a:bodyPr wrap="square" rtlCol="0">
            <a:spAutoFit/>
          </a:bodyPr>
          <a:lstStyle/>
          <a:p>
            <a:pPr algn="ctr"/>
            <a:r>
              <a:rPr lang="en-US" b="1" dirty="0" smtClean="0"/>
              <a:t>HEN-BIAU KING</a:t>
            </a:r>
            <a:endParaRPr lang="en-US" b="1" dirty="0"/>
          </a:p>
        </p:txBody>
      </p:sp>
      <p:sp>
        <p:nvSpPr>
          <p:cNvPr id="10" name="TextBox 9"/>
          <p:cNvSpPr txBox="1"/>
          <p:nvPr/>
        </p:nvSpPr>
        <p:spPr>
          <a:xfrm>
            <a:off x="6809982" y="3283725"/>
            <a:ext cx="2286000" cy="369332"/>
          </a:xfrm>
          <a:prstGeom prst="rect">
            <a:avLst/>
          </a:prstGeom>
          <a:noFill/>
        </p:spPr>
        <p:txBody>
          <a:bodyPr wrap="square" rtlCol="0">
            <a:spAutoFit/>
          </a:bodyPr>
          <a:lstStyle/>
          <a:p>
            <a:pPr algn="ctr"/>
            <a:r>
              <a:rPr lang="en-US" b="1" dirty="0" smtClean="0"/>
              <a:t>STEVE HAMBURG</a:t>
            </a:r>
            <a:endParaRPr lang="en-US" b="1" dirty="0"/>
          </a:p>
        </p:txBody>
      </p:sp>
    </p:spTree>
    <p:extLst>
      <p:ext uri="{BB962C8B-B14F-4D97-AF65-F5344CB8AC3E}">
        <p14:creationId xmlns:p14="http://schemas.microsoft.com/office/powerpoint/2010/main" val="27291533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ILTER Strategic Plan 2006: </a:t>
            </a:r>
            <a:br>
              <a:rPr lang="en-US" b="1" dirty="0" smtClean="0"/>
            </a:br>
            <a:r>
              <a:rPr lang="en-US" b="1" dirty="0" smtClean="0"/>
              <a:t>Staffing and Governance</a:t>
            </a:r>
            <a:endParaRPr lang="en-US" b="1" dirty="0"/>
          </a:p>
        </p:txBody>
      </p:sp>
      <p:sp>
        <p:nvSpPr>
          <p:cNvPr id="3" name="Content Placeholder 2"/>
          <p:cNvSpPr>
            <a:spLocks noGrp="1"/>
          </p:cNvSpPr>
          <p:nvPr>
            <p:ph idx="1"/>
          </p:nvPr>
        </p:nvSpPr>
        <p:spPr/>
        <p:txBody>
          <a:bodyPr>
            <a:normAutofit/>
          </a:bodyPr>
          <a:lstStyle/>
          <a:p>
            <a:r>
              <a:rPr lang="en-US" dirty="0" smtClean="0"/>
              <a:t>Executive Committee</a:t>
            </a:r>
          </a:p>
          <a:p>
            <a:r>
              <a:rPr lang="en-US" dirty="0" smtClean="0"/>
              <a:t>Coordinating Committee</a:t>
            </a:r>
          </a:p>
          <a:p>
            <a:r>
              <a:rPr lang="en-US" dirty="0" smtClean="0"/>
              <a:t>Science Committee</a:t>
            </a:r>
          </a:p>
          <a:p>
            <a:r>
              <a:rPr lang="en-US" dirty="0" smtClean="0"/>
              <a:t>Public Policy</a:t>
            </a:r>
          </a:p>
          <a:p>
            <a:r>
              <a:rPr lang="en-US" dirty="0" smtClean="0"/>
              <a:t>Fundraising and Marketing</a:t>
            </a:r>
          </a:p>
          <a:p>
            <a:r>
              <a:rPr lang="en-US" dirty="0" smtClean="0"/>
              <a:t>Information Management</a:t>
            </a:r>
            <a:endParaRPr lang="en-US" dirty="0"/>
          </a:p>
        </p:txBody>
      </p:sp>
    </p:spTree>
    <p:extLst>
      <p:ext uri="{BB962C8B-B14F-4D97-AF65-F5344CB8AC3E}">
        <p14:creationId xmlns:p14="http://schemas.microsoft.com/office/powerpoint/2010/main" val="29699834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609600"/>
            <a:ext cx="4467225" cy="5019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9"/>
          <p:cNvSpPr>
            <a:spLocks noGrp="1"/>
          </p:cNvSpPr>
          <p:nvPr>
            <p:ph type="title"/>
          </p:nvPr>
        </p:nvSpPr>
        <p:spPr>
          <a:xfrm>
            <a:off x="76200" y="304800"/>
            <a:ext cx="4267200" cy="1143000"/>
          </a:xfrm>
        </p:spPr>
        <p:txBody>
          <a:bodyPr>
            <a:normAutofit/>
          </a:bodyPr>
          <a:lstStyle/>
          <a:p>
            <a:pPr algn="l"/>
            <a:r>
              <a:rPr lang="en-US" b="1" dirty="0" smtClean="0"/>
              <a:t>US LTER Network</a:t>
            </a:r>
            <a:endParaRPr lang="en-US" b="1" dirty="0"/>
          </a:p>
        </p:txBody>
      </p:sp>
      <p:sp>
        <p:nvSpPr>
          <p:cNvPr id="12" name="Content Placeholder 11"/>
          <p:cNvSpPr>
            <a:spLocks noGrp="1"/>
          </p:cNvSpPr>
          <p:nvPr>
            <p:ph sz="half" idx="1"/>
          </p:nvPr>
        </p:nvSpPr>
        <p:spPr>
          <a:xfrm>
            <a:off x="152400" y="1295400"/>
            <a:ext cx="4038600" cy="4525963"/>
          </a:xfrm>
        </p:spPr>
        <p:txBody>
          <a:bodyPr>
            <a:normAutofit fontScale="85000" lnSpcReduction="20000"/>
          </a:bodyPr>
          <a:lstStyle/>
          <a:p>
            <a:r>
              <a:rPr lang="en-US" dirty="0" smtClean="0"/>
              <a:t>Initiated in 1980</a:t>
            </a:r>
          </a:p>
          <a:p>
            <a:r>
              <a:rPr lang="en-US" dirty="0" smtClean="0"/>
              <a:t>26 </a:t>
            </a:r>
            <a:r>
              <a:rPr lang="en-US" dirty="0" smtClean="0"/>
              <a:t>sites + Network Office</a:t>
            </a:r>
          </a:p>
          <a:p>
            <a:r>
              <a:rPr lang="en-US" dirty="0" smtClean="0"/>
              <a:t>Ecosystems: desert, alpine, forests, coastal, grassland, urban, agricultural, </a:t>
            </a:r>
            <a:r>
              <a:rPr lang="en-US" dirty="0" smtClean="0"/>
              <a:t>Antarctic</a:t>
            </a:r>
          </a:p>
          <a:p>
            <a:r>
              <a:rPr lang="en-US" dirty="0" smtClean="0"/>
              <a:t>Same core processes are being studied at all sites</a:t>
            </a:r>
            <a:endParaRPr lang="en-US" dirty="0" smtClean="0"/>
          </a:p>
          <a:p>
            <a:r>
              <a:rPr lang="en-US" dirty="0" smtClean="0"/>
              <a:t>Projects </a:t>
            </a:r>
            <a:r>
              <a:rPr lang="en-US" dirty="0"/>
              <a:t>include integrative, cross-site, network-wide </a:t>
            </a:r>
            <a:r>
              <a:rPr lang="en-US" dirty="0" smtClean="0"/>
              <a:t>research to address questions at broad temporal and spatial scales</a:t>
            </a:r>
          </a:p>
          <a:p>
            <a:endParaRPr lang="en-US" dirty="0" smtClean="0"/>
          </a:p>
        </p:txBody>
      </p:sp>
    </p:spTree>
    <p:extLst>
      <p:ext uri="{BB962C8B-B14F-4D97-AF65-F5344CB8AC3E}">
        <p14:creationId xmlns:p14="http://schemas.microsoft.com/office/powerpoint/2010/main" val="41902226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ILTER Funding: Dues</a:t>
            </a:r>
            <a:endParaRPr lang="en-US" b="1" dirty="0"/>
          </a:p>
        </p:txBody>
      </p:sp>
      <p:sp>
        <p:nvSpPr>
          <p:cNvPr id="3" name="Content Placeholder 2"/>
          <p:cNvSpPr>
            <a:spLocks noGrp="1"/>
          </p:cNvSpPr>
          <p:nvPr>
            <p:ph idx="1"/>
          </p:nvPr>
        </p:nvSpPr>
        <p:spPr/>
        <p:txBody>
          <a:bodyPr/>
          <a:lstStyle/>
          <a:p>
            <a:r>
              <a:rPr lang="en-US" dirty="0" smtClean="0"/>
              <a:t>Member Dues and In-Kind Contributions</a:t>
            </a:r>
          </a:p>
          <a:p>
            <a:pPr lvl="1"/>
            <a:r>
              <a:rPr lang="en-US" dirty="0" smtClean="0"/>
              <a:t>$10K/year paid by US LTER</a:t>
            </a:r>
          </a:p>
          <a:p>
            <a:pPr lvl="1"/>
            <a:r>
              <a:rPr lang="en-US" dirty="0" smtClean="0"/>
              <a:t>ILTER Budget is very small</a:t>
            </a:r>
          </a:p>
          <a:p>
            <a:r>
              <a:rPr lang="en-US" dirty="0" smtClean="0"/>
              <a:t>Seed money for IM improvements and ILTER research efforts</a:t>
            </a:r>
          </a:p>
          <a:p>
            <a:pPr lvl="1"/>
            <a:endParaRPr lang="en-US" dirty="0" smtClean="0"/>
          </a:p>
        </p:txBody>
      </p:sp>
    </p:spTree>
    <p:extLst>
      <p:ext uri="{BB962C8B-B14F-4D97-AF65-F5344CB8AC3E}">
        <p14:creationId xmlns:p14="http://schemas.microsoft.com/office/powerpoint/2010/main" val="399595746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ILTER Science and Programs Committee</a:t>
            </a:r>
            <a:endParaRPr lang="en-US" b="1" dirty="0"/>
          </a:p>
        </p:txBody>
      </p:sp>
      <p:sp>
        <p:nvSpPr>
          <p:cNvPr id="3" name="Content Placeholder 2"/>
          <p:cNvSpPr>
            <a:spLocks noGrp="1"/>
          </p:cNvSpPr>
          <p:nvPr>
            <p:ph idx="1"/>
          </p:nvPr>
        </p:nvSpPr>
        <p:spPr/>
        <p:txBody>
          <a:bodyPr>
            <a:normAutofit/>
          </a:bodyPr>
          <a:lstStyle/>
          <a:p>
            <a:r>
              <a:rPr lang="en-US" dirty="0" smtClean="0"/>
              <a:t>ILTER-wide Research Initiatives</a:t>
            </a:r>
          </a:p>
          <a:p>
            <a:pPr lvl="1"/>
            <a:r>
              <a:rPr lang="en-US" sz="2000" i="1" dirty="0" smtClean="0">
                <a:ea typeface="ＭＳ Ｐゴシック" pitchFamily="34" charset="-128"/>
              </a:rPr>
              <a:t>“Interactions </a:t>
            </a:r>
            <a:r>
              <a:rPr lang="en-US" sz="2000" i="1" dirty="0">
                <a:ea typeface="ＭＳ Ｐゴシック" pitchFamily="34" charset="-128"/>
              </a:rPr>
              <a:t>between </a:t>
            </a:r>
            <a:r>
              <a:rPr lang="en-US" sz="2000" i="1" dirty="0" smtClean="0">
                <a:ea typeface="ＭＳ Ｐゴシック" pitchFamily="34" charset="-128"/>
              </a:rPr>
              <a:t>Ecosystem Services, </a:t>
            </a:r>
            <a:r>
              <a:rPr lang="en-US" sz="2000" i="1" dirty="0">
                <a:ea typeface="ＭＳ Ｐゴシック" pitchFamily="34" charset="-128"/>
              </a:rPr>
              <a:t>the dynamic behavior (thresholds/tipping points) of the ecosystems delivering these services, and their restoration potential: Impact of culture on ES perception (stakeholders</a:t>
            </a:r>
            <a:r>
              <a:rPr lang="ja-JP" altLang="en-US" sz="2000" i="1" dirty="0">
                <a:ea typeface="ＭＳ Ｐゴシック" pitchFamily="34" charset="-128"/>
              </a:rPr>
              <a:t>’</a:t>
            </a:r>
            <a:r>
              <a:rPr lang="en-US" altLang="ja-JP" sz="2000" i="1" dirty="0">
                <a:ea typeface="ＭＳ Ｐゴシック" pitchFamily="34" charset="-128"/>
              </a:rPr>
              <a:t> non-economic valuation) and their </a:t>
            </a:r>
            <a:r>
              <a:rPr lang="en-US" altLang="ja-JP" sz="2000" i="1" dirty="0" smtClean="0">
                <a:ea typeface="ＭＳ Ｐゴシック" pitchFamily="34" charset="-128"/>
              </a:rPr>
              <a:t>use” – led by Patrick </a:t>
            </a:r>
            <a:r>
              <a:rPr lang="en-US" altLang="ja-JP" sz="2000" i="1" dirty="0" err="1" smtClean="0">
                <a:ea typeface="ＭＳ Ｐゴシック" pitchFamily="34" charset="-128"/>
              </a:rPr>
              <a:t>Bourgeron</a:t>
            </a:r>
            <a:r>
              <a:rPr lang="en-US" altLang="ja-JP" sz="2000" i="1" dirty="0" smtClean="0">
                <a:ea typeface="ＭＳ Ｐゴシック" pitchFamily="34" charset="-128"/>
              </a:rPr>
              <a:t> (US LTER, Chair ILTER Science Committee)</a:t>
            </a:r>
          </a:p>
          <a:p>
            <a:pPr lvl="1"/>
            <a:r>
              <a:rPr lang="en-US" sz="2100" i="1" dirty="0">
                <a:ea typeface="ＭＳ Ｐゴシック" pitchFamily="34" charset="-128"/>
              </a:rPr>
              <a:t>“Socio-biogeochemistry of </a:t>
            </a:r>
            <a:r>
              <a:rPr lang="en-US" sz="2100" i="1" dirty="0" smtClean="0">
                <a:ea typeface="ＭＳ Ｐゴシック" pitchFamily="34" charset="-128"/>
              </a:rPr>
              <a:t>nitrogen </a:t>
            </a:r>
            <a:r>
              <a:rPr lang="en-US" sz="2100" i="1" dirty="0">
                <a:ea typeface="ＭＳ Ｐゴシック" pitchFamily="34" charset="-128"/>
              </a:rPr>
              <a:t>c</a:t>
            </a:r>
            <a:r>
              <a:rPr lang="en-US" sz="2100" i="1" dirty="0" smtClean="0">
                <a:ea typeface="ＭＳ Ｐゴシック" pitchFamily="34" charset="-128"/>
              </a:rPr>
              <a:t>ascades </a:t>
            </a:r>
            <a:r>
              <a:rPr lang="en-US" sz="2100" i="1" dirty="0">
                <a:ea typeface="ＭＳ Ｐゴシック" pitchFamily="34" charset="-128"/>
              </a:rPr>
              <a:t>and </a:t>
            </a:r>
            <a:r>
              <a:rPr lang="en-US" sz="2100" i="1" dirty="0" smtClean="0">
                <a:ea typeface="ＭＳ Ｐゴシック" pitchFamily="34" charset="-128"/>
              </a:rPr>
              <a:t>interactions</a:t>
            </a:r>
            <a:r>
              <a:rPr lang="en-US" sz="2100" i="1" dirty="0">
                <a:ea typeface="ＭＳ Ｐゴシック" pitchFamily="34" charset="-128"/>
              </a:rPr>
              <a:t>” by Hideaki Shibata (</a:t>
            </a:r>
            <a:r>
              <a:rPr lang="en-US" sz="2100" i="1" dirty="0" err="1">
                <a:ea typeface="ＭＳ Ｐゴシック" pitchFamily="34" charset="-128"/>
              </a:rPr>
              <a:t>JaLTER</a:t>
            </a:r>
            <a:r>
              <a:rPr lang="en-US" sz="2100" i="1" dirty="0">
                <a:ea typeface="ＭＳ Ｐゴシック" pitchFamily="34" charset="-128"/>
              </a:rPr>
              <a:t>)</a:t>
            </a:r>
          </a:p>
          <a:p>
            <a:pPr lvl="1"/>
            <a:r>
              <a:rPr lang="en-US" sz="2100" i="1" dirty="0" smtClean="0">
                <a:ea typeface="ＭＳ Ｐゴシック" pitchFamily="34" charset="-128"/>
              </a:rPr>
              <a:t>“</a:t>
            </a:r>
            <a:r>
              <a:rPr lang="en-US" sz="2100" i="1" dirty="0">
                <a:ea typeface="ＭＳ Ｐゴシック" pitchFamily="34" charset="-128"/>
              </a:rPr>
              <a:t>Ecosystem based local-scale impacts and adaptation practices in relation to global change drivers” by Martin </a:t>
            </a:r>
            <a:r>
              <a:rPr lang="en-US" sz="2100" i="1" dirty="0" err="1">
                <a:ea typeface="ＭＳ Ｐゴシック" pitchFamily="34" charset="-128"/>
              </a:rPr>
              <a:t>Forsius</a:t>
            </a:r>
            <a:r>
              <a:rPr lang="en-US" sz="2100" i="1" dirty="0">
                <a:ea typeface="ＭＳ Ｐゴシック" pitchFamily="34" charset="-128"/>
              </a:rPr>
              <a:t> (</a:t>
            </a:r>
            <a:r>
              <a:rPr lang="en-US" sz="2100" i="1" dirty="0" err="1">
                <a:ea typeface="ＭＳ Ｐゴシック" pitchFamily="34" charset="-128"/>
              </a:rPr>
              <a:t>FinLTSER</a:t>
            </a:r>
            <a:r>
              <a:rPr lang="en-US" sz="2100" i="1" dirty="0">
                <a:ea typeface="ＭＳ Ｐゴシック" pitchFamily="34" charset="-128"/>
              </a:rPr>
              <a:t>)</a:t>
            </a:r>
            <a:br>
              <a:rPr lang="en-US" sz="2100" i="1" dirty="0">
                <a:ea typeface="ＭＳ Ｐゴシック" pitchFamily="34" charset="-128"/>
              </a:rPr>
            </a:br>
            <a:endParaRPr lang="en-US" sz="2100" i="1" dirty="0">
              <a:ea typeface="ＭＳ Ｐゴシック" pitchFamily="34" charset="-128"/>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3505200"/>
            <a:ext cx="762000" cy="10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9" y="4559300"/>
            <a:ext cx="831056" cy="110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799" y="2133600"/>
            <a:ext cx="727251" cy="103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82123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b="1" dirty="0" smtClean="0"/>
              <a:t>ILTER Future</a:t>
            </a:r>
            <a:endParaRPr lang="en-US" b="1" dirty="0"/>
          </a:p>
        </p:txBody>
      </p:sp>
      <p:sp>
        <p:nvSpPr>
          <p:cNvPr id="3" name="Content Placeholder 2"/>
          <p:cNvSpPr>
            <a:spLocks noGrp="1"/>
          </p:cNvSpPr>
          <p:nvPr>
            <p:ph idx="1"/>
          </p:nvPr>
        </p:nvSpPr>
        <p:spPr>
          <a:xfrm>
            <a:off x="381000" y="4800600"/>
            <a:ext cx="8229600" cy="1143000"/>
          </a:xfrm>
        </p:spPr>
        <p:txBody>
          <a:bodyPr/>
          <a:lstStyle/>
          <a:p>
            <a:pPr marL="0" indent="0" algn="ctr">
              <a:buNone/>
            </a:pPr>
            <a:r>
              <a:rPr lang="en-US" dirty="0" smtClean="0"/>
              <a:t>Manuel Maass (LTER Mexico) – ILTER Chair as of September 2012</a:t>
            </a:r>
          </a:p>
          <a:p>
            <a:pPr algn="ctr"/>
            <a:endParaRPr lang="en-US" dirty="0" smtClean="0"/>
          </a:p>
          <a:p>
            <a:pPr algn="ctr"/>
            <a:endParaRPr lang="en-US" dirty="0"/>
          </a:p>
        </p:txBody>
      </p:sp>
      <p:pic>
        <p:nvPicPr>
          <p:cNvPr id="10242" name="Picture 2" descr="C:\Users\vanderbi\Dropbox\US-MEX_Ecohydrology\Workshop Photos\DSC040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5629" y="1143000"/>
            <a:ext cx="5236163" cy="3505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9487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 Summary:</a:t>
            </a:r>
            <a:endParaRPr lang="en-US" b="1" dirty="0"/>
          </a:p>
        </p:txBody>
      </p:sp>
      <p:sp>
        <p:nvSpPr>
          <p:cNvPr id="3" name="Content Placeholder 2"/>
          <p:cNvSpPr>
            <a:spLocks noGrp="1"/>
          </p:cNvSpPr>
          <p:nvPr>
            <p:ph idx="1"/>
          </p:nvPr>
        </p:nvSpPr>
        <p:spPr>
          <a:xfrm>
            <a:off x="457200" y="2133600"/>
            <a:ext cx="8229600" cy="1752600"/>
          </a:xfrm>
        </p:spPr>
        <p:txBody>
          <a:bodyPr>
            <a:normAutofit/>
          </a:bodyPr>
          <a:lstStyle/>
          <a:p>
            <a:pPr marL="0" indent="0" algn="ctr">
              <a:buNone/>
            </a:pPr>
            <a:r>
              <a:rPr lang="en-US" dirty="0" smtClean="0"/>
              <a:t>NSF and US LTER invested substantially in the ILTER during past 20 years</a:t>
            </a:r>
          </a:p>
        </p:txBody>
      </p:sp>
    </p:spTree>
    <p:extLst>
      <p:ext uri="{BB962C8B-B14F-4D97-AF65-F5344CB8AC3E}">
        <p14:creationId xmlns:p14="http://schemas.microsoft.com/office/powerpoint/2010/main" val="40998868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733800"/>
            <a:ext cx="1313020" cy="131921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143000"/>
            <a:ext cx="927061" cy="927061"/>
          </a:xfrm>
          <a:prstGeom prst="rect">
            <a:avLst/>
          </a:prstGeom>
        </p:spPr>
      </p:pic>
      <p:sp>
        <p:nvSpPr>
          <p:cNvPr id="7" name="TextBox 6"/>
          <p:cNvSpPr txBox="1"/>
          <p:nvPr/>
        </p:nvSpPr>
        <p:spPr>
          <a:xfrm>
            <a:off x="223025" y="2090463"/>
            <a:ext cx="1700210" cy="646331"/>
          </a:xfrm>
          <a:prstGeom prst="rect">
            <a:avLst/>
          </a:prstGeom>
          <a:noFill/>
        </p:spPr>
        <p:txBody>
          <a:bodyPr wrap="none" rtlCol="0">
            <a:spAutoFit/>
          </a:bodyPr>
          <a:lstStyle/>
          <a:p>
            <a:pPr algn="ctr"/>
            <a:r>
              <a:rPr lang="en-US" b="1" dirty="0" smtClean="0"/>
              <a:t>SUCCESSFUL</a:t>
            </a:r>
            <a:br>
              <a:rPr lang="en-US" b="1" dirty="0" smtClean="0"/>
            </a:br>
            <a:r>
              <a:rPr lang="en-US" b="1" dirty="0" smtClean="0"/>
              <a:t>US LTER MODEL</a:t>
            </a:r>
            <a:endParaRPr lang="en-US" b="1" dirty="0"/>
          </a:p>
        </p:txBody>
      </p:sp>
      <p:sp>
        <p:nvSpPr>
          <p:cNvPr id="8" name="Rectangle 7"/>
          <p:cNvSpPr/>
          <p:nvPr/>
        </p:nvSpPr>
        <p:spPr>
          <a:xfrm>
            <a:off x="228600" y="990600"/>
            <a:ext cx="1752600" cy="190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52586" y="1704346"/>
            <a:ext cx="1827808" cy="923330"/>
          </a:xfrm>
          <a:prstGeom prst="rect">
            <a:avLst/>
          </a:prstGeom>
          <a:noFill/>
        </p:spPr>
        <p:txBody>
          <a:bodyPr wrap="none" rtlCol="0">
            <a:spAutoFit/>
          </a:bodyPr>
          <a:lstStyle/>
          <a:p>
            <a:pPr algn="ctr"/>
            <a:r>
              <a:rPr lang="en-US" b="1" dirty="0" smtClean="0"/>
              <a:t>FLEDGELING</a:t>
            </a:r>
          </a:p>
          <a:p>
            <a:pPr algn="ctr"/>
            <a:r>
              <a:rPr lang="en-US" b="1" dirty="0" smtClean="0"/>
              <a:t>LTER Networks in</a:t>
            </a:r>
          </a:p>
          <a:p>
            <a:pPr algn="ctr"/>
            <a:r>
              <a:rPr lang="en-US" b="1" dirty="0" smtClean="0"/>
              <a:t>Other Countries</a:t>
            </a:r>
            <a:endParaRPr lang="en-US" b="1" dirty="0"/>
          </a:p>
        </p:txBody>
      </p:sp>
      <p:cxnSp>
        <p:nvCxnSpPr>
          <p:cNvPr id="14" name="Straight Arrow Connector 13"/>
          <p:cNvCxnSpPr>
            <a:stCxn id="8" idx="3"/>
          </p:cNvCxnSpPr>
          <p:nvPr/>
        </p:nvCxnSpPr>
        <p:spPr>
          <a:xfrm>
            <a:off x="1981200" y="1943100"/>
            <a:ext cx="10668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097180" y="1079233"/>
            <a:ext cx="1752600" cy="5272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US-Dominated Federation of Sites</a:t>
            </a:r>
            <a:endParaRPr lang="en-US" sz="1200" b="1" dirty="0">
              <a:solidFill>
                <a:schemeClr val="bg1"/>
              </a:solidFill>
            </a:endParaRPr>
          </a:p>
        </p:txBody>
      </p:sp>
      <p:sp>
        <p:nvSpPr>
          <p:cNvPr id="17" name="Rectangle 16"/>
          <p:cNvSpPr/>
          <p:nvPr/>
        </p:nvSpPr>
        <p:spPr>
          <a:xfrm>
            <a:off x="3097180" y="2649845"/>
            <a:ext cx="1752600" cy="5272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ILTER Network Driven by US Funds</a:t>
            </a:r>
            <a:endParaRPr lang="en-US" sz="1200" b="1" dirty="0">
              <a:solidFill>
                <a:schemeClr val="bg1"/>
              </a:solidFill>
            </a:endParaRPr>
          </a:p>
        </p:txBody>
      </p:sp>
      <p:sp>
        <p:nvSpPr>
          <p:cNvPr id="19" name="Rectangle 18"/>
          <p:cNvSpPr/>
          <p:nvPr/>
        </p:nvSpPr>
        <p:spPr>
          <a:xfrm>
            <a:off x="3097180" y="1595229"/>
            <a:ext cx="1752600" cy="10324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69679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733800"/>
            <a:ext cx="1313020" cy="131921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143000"/>
            <a:ext cx="927061" cy="927061"/>
          </a:xfrm>
          <a:prstGeom prst="rect">
            <a:avLst/>
          </a:prstGeom>
        </p:spPr>
      </p:pic>
      <p:sp>
        <p:nvSpPr>
          <p:cNvPr id="7" name="TextBox 6"/>
          <p:cNvSpPr txBox="1"/>
          <p:nvPr/>
        </p:nvSpPr>
        <p:spPr>
          <a:xfrm>
            <a:off x="223025" y="2090463"/>
            <a:ext cx="1700210" cy="646331"/>
          </a:xfrm>
          <a:prstGeom prst="rect">
            <a:avLst/>
          </a:prstGeom>
          <a:noFill/>
        </p:spPr>
        <p:txBody>
          <a:bodyPr wrap="none" rtlCol="0">
            <a:spAutoFit/>
          </a:bodyPr>
          <a:lstStyle/>
          <a:p>
            <a:pPr algn="ctr"/>
            <a:r>
              <a:rPr lang="en-US" b="1" dirty="0" smtClean="0"/>
              <a:t>SUCCESSFUL</a:t>
            </a:r>
            <a:br>
              <a:rPr lang="en-US" b="1" dirty="0" smtClean="0"/>
            </a:br>
            <a:r>
              <a:rPr lang="en-US" b="1" dirty="0" smtClean="0"/>
              <a:t>US LTER MODEL</a:t>
            </a:r>
            <a:endParaRPr lang="en-US" b="1" dirty="0"/>
          </a:p>
        </p:txBody>
      </p:sp>
      <p:sp>
        <p:nvSpPr>
          <p:cNvPr id="8" name="Rectangle 7"/>
          <p:cNvSpPr/>
          <p:nvPr/>
        </p:nvSpPr>
        <p:spPr>
          <a:xfrm>
            <a:off x="228600" y="990600"/>
            <a:ext cx="1752600" cy="190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52586" y="1704346"/>
            <a:ext cx="1827808" cy="923330"/>
          </a:xfrm>
          <a:prstGeom prst="rect">
            <a:avLst/>
          </a:prstGeom>
          <a:noFill/>
        </p:spPr>
        <p:txBody>
          <a:bodyPr wrap="none" rtlCol="0">
            <a:spAutoFit/>
          </a:bodyPr>
          <a:lstStyle/>
          <a:p>
            <a:pPr algn="ctr"/>
            <a:r>
              <a:rPr lang="en-US" b="1" dirty="0" smtClean="0"/>
              <a:t>FLEDGELING</a:t>
            </a:r>
          </a:p>
          <a:p>
            <a:pPr algn="ctr"/>
            <a:r>
              <a:rPr lang="en-US" b="1" dirty="0" smtClean="0"/>
              <a:t>LTER Networks in</a:t>
            </a:r>
          </a:p>
          <a:p>
            <a:pPr algn="ctr"/>
            <a:r>
              <a:rPr lang="en-US" b="1" dirty="0" smtClean="0"/>
              <a:t>Other Countries</a:t>
            </a:r>
            <a:endParaRPr lang="en-US" b="1" dirty="0"/>
          </a:p>
        </p:txBody>
      </p:sp>
      <p:cxnSp>
        <p:nvCxnSpPr>
          <p:cNvPr id="14" name="Straight Arrow Connector 13"/>
          <p:cNvCxnSpPr>
            <a:stCxn id="8" idx="3"/>
          </p:cNvCxnSpPr>
          <p:nvPr/>
        </p:nvCxnSpPr>
        <p:spPr>
          <a:xfrm>
            <a:off x="1981200" y="1943100"/>
            <a:ext cx="10668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097180" y="1079233"/>
            <a:ext cx="1752600" cy="5272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US-Dominated Federation of Sites</a:t>
            </a:r>
            <a:endParaRPr lang="en-US" sz="1200" b="1" dirty="0">
              <a:solidFill>
                <a:schemeClr val="bg1"/>
              </a:solidFill>
            </a:endParaRPr>
          </a:p>
        </p:txBody>
      </p:sp>
      <p:sp>
        <p:nvSpPr>
          <p:cNvPr id="17" name="Rectangle 16"/>
          <p:cNvSpPr/>
          <p:nvPr/>
        </p:nvSpPr>
        <p:spPr>
          <a:xfrm>
            <a:off x="3097180" y="2649845"/>
            <a:ext cx="1752600" cy="5272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ILTER Network Driven by US Funds</a:t>
            </a:r>
            <a:endParaRPr lang="en-US" sz="1200" b="1" dirty="0">
              <a:solidFill>
                <a:schemeClr val="bg1"/>
              </a:solidFill>
            </a:endParaRPr>
          </a:p>
        </p:txBody>
      </p:sp>
      <p:sp>
        <p:nvSpPr>
          <p:cNvPr id="19" name="Rectangle 18"/>
          <p:cNvSpPr/>
          <p:nvPr/>
        </p:nvSpPr>
        <p:spPr>
          <a:xfrm>
            <a:off x="3097180" y="1595229"/>
            <a:ext cx="1752600" cy="10324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3140224" y="3739243"/>
            <a:ext cx="1752600" cy="1905000"/>
            <a:chOff x="3140224" y="3739243"/>
            <a:chExt cx="1752600" cy="190500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2712" y="4393405"/>
              <a:ext cx="1387624" cy="527297"/>
            </a:xfrm>
            <a:prstGeom prst="rect">
              <a:avLst/>
            </a:prstGeom>
          </p:spPr>
        </p:pic>
        <p:sp>
          <p:nvSpPr>
            <p:cNvPr id="18" name="Rectangle 17"/>
            <p:cNvSpPr/>
            <p:nvPr/>
          </p:nvSpPr>
          <p:spPr>
            <a:xfrm>
              <a:off x="3140224" y="3739243"/>
              <a:ext cx="1752600" cy="190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140224" y="3739243"/>
              <a:ext cx="1752600" cy="375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Owned by International Community</a:t>
              </a:r>
              <a:endParaRPr lang="en-US" sz="1200" b="1" dirty="0">
                <a:solidFill>
                  <a:schemeClr val="bg1"/>
                </a:solidFill>
              </a:endParaRPr>
            </a:p>
          </p:txBody>
        </p:sp>
        <p:sp>
          <p:nvSpPr>
            <p:cNvPr id="22" name="Rectangle 21"/>
            <p:cNvSpPr/>
            <p:nvPr/>
          </p:nvSpPr>
          <p:spPr>
            <a:xfrm>
              <a:off x="3140224" y="5268686"/>
              <a:ext cx="1752600" cy="375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Building A </a:t>
              </a:r>
            </a:p>
            <a:p>
              <a:pPr algn="ctr"/>
              <a:r>
                <a:rPr lang="en-US" sz="1200" b="1" dirty="0" smtClean="0">
                  <a:solidFill>
                    <a:schemeClr val="bg1"/>
                  </a:solidFill>
                </a:rPr>
                <a:t>Sustainable Model</a:t>
              </a:r>
              <a:endParaRPr lang="en-US" sz="1200" b="1" dirty="0">
                <a:solidFill>
                  <a:schemeClr val="bg1"/>
                </a:solidFill>
              </a:endParaRPr>
            </a:p>
          </p:txBody>
        </p:sp>
      </p:grpSp>
      <p:cxnSp>
        <p:nvCxnSpPr>
          <p:cNvPr id="24" name="Straight Arrow Connector 23"/>
          <p:cNvCxnSpPr/>
          <p:nvPr/>
        </p:nvCxnSpPr>
        <p:spPr>
          <a:xfrm>
            <a:off x="4016524" y="3257920"/>
            <a:ext cx="0" cy="46330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60967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733800"/>
            <a:ext cx="1313020" cy="131921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143000"/>
            <a:ext cx="927061" cy="927061"/>
          </a:xfrm>
          <a:prstGeom prst="rect">
            <a:avLst/>
          </a:prstGeom>
        </p:spPr>
      </p:pic>
      <p:sp>
        <p:nvSpPr>
          <p:cNvPr id="7" name="TextBox 6"/>
          <p:cNvSpPr txBox="1"/>
          <p:nvPr/>
        </p:nvSpPr>
        <p:spPr>
          <a:xfrm>
            <a:off x="223025" y="2090463"/>
            <a:ext cx="1700210" cy="646331"/>
          </a:xfrm>
          <a:prstGeom prst="rect">
            <a:avLst/>
          </a:prstGeom>
          <a:noFill/>
        </p:spPr>
        <p:txBody>
          <a:bodyPr wrap="none" rtlCol="0">
            <a:spAutoFit/>
          </a:bodyPr>
          <a:lstStyle/>
          <a:p>
            <a:pPr algn="ctr"/>
            <a:r>
              <a:rPr lang="en-US" b="1" dirty="0" smtClean="0"/>
              <a:t>SUCCESSFUL</a:t>
            </a:r>
            <a:br>
              <a:rPr lang="en-US" b="1" dirty="0" smtClean="0"/>
            </a:br>
            <a:r>
              <a:rPr lang="en-US" b="1" dirty="0" smtClean="0"/>
              <a:t>US LTER MODEL</a:t>
            </a:r>
            <a:endParaRPr lang="en-US" b="1" dirty="0"/>
          </a:p>
        </p:txBody>
      </p:sp>
      <p:sp>
        <p:nvSpPr>
          <p:cNvPr id="8" name="Rectangle 7"/>
          <p:cNvSpPr/>
          <p:nvPr/>
        </p:nvSpPr>
        <p:spPr>
          <a:xfrm>
            <a:off x="228600" y="990600"/>
            <a:ext cx="1752600" cy="190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52586" y="1704346"/>
            <a:ext cx="1827808" cy="923330"/>
          </a:xfrm>
          <a:prstGeom prst="rect">
            <a:avLst/>
          </a:prstGeom>
          <a:noFill/>
        </p:spPr>
        <p:txBody>
          <a:bodyPr wrap="none" rtlCol="0">
            <a:spAutoFit/>
          </a:bodyPr>
          <a:lstStyle/>
          <a:p>
            <a:pPr algn="ctr"/>
            <a:r>
              <a:rPr lang="en-US" b="1" dirty="0" smtClean="0"/>
              <a:t>FLEDGELING</a:t>
            </a:r>
          </a:p>
          <a:p>
            <a:pPr algn="ctr"/>
            <a:r>
              <a:rPr lang="en-US" b="1" dirty="0" smtClean="0"/>
              <a:t>LTER Networks in</a:t>
            </a:r>
          </a:p>
          <a:p>
            <a:pPr algn="ctr"/>
            <a:r>
              <a:rPr lang="en-US" b="1" dirty="0" smtClean="0"/>
              <a:t>Other Countries</a:t>
            </a:r>
            <a:endParaRPr lang="en-US" b="1" dirty="0"/>
          </a:p>
        </p:txBody>
      </p:sp>
      <p:cxnSp>
        <p:nvCxnSpPr>
          <p:cNvPr id="14" name="Straight Arrow Connector 13"/>
          <p:cNvCxnSpPr>
            <a:stCxn id="8" idx="3"/>
          </p:cNvCxnSpPr>
          <p:nvPr/>
        </p:nvCxnSpPr>
        <p:spPr>
          <a:xfrm>
            <a:off x="1981200" y="1943100"/>
            <a:ext cx="10668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097180" y="1079233"/>
            <a:ext cx="1752600" cy="5272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US-Dominated Federation of Sites</a:t>
            </a:r>
            <a:endParaRPr lang="en-US" sz="1200" b="1" dirty="0">
              <a:solidFill>
                <a:schemeClr val="bg1"/>
              </a:solidFill>
            </a:endParaRPr>
          </a:p>
        </p:txBody>
      </p:sp>
      <p:sp>
        <p:nvSpPr>
          <p:cNvPr id="17" name="Rectangle 16"/>
          <p:cNvSpPr/>
          <p:nvPr/>
        </p:nvSpPr>
        <p:spPr>
          <a:xfrm>
            <a:off x="3097180" y="2649845"/>
            <a:ext cx="1752600" cy="5272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ILTER Network Driven by US Funds</a:t>
            </a:r>
            <a:endParaRPr lang="en-US" sz="1200" b="1" dirty="0">
              <a:solidFill>
                <a:schemeClr val="bg1"/>
              </a:solidFill>
            </a:endParaRPr>
          </a:p>
        </p:txBody>
      </p:sp>
      <p:sp>
        <p:nvSpPr>
          <p:cNvPr id="19" name="Rectangle 18"/>
          <p:cNvSpPr/>
          <p:nvPr/>
        </p:nvSpPr>
        <p:spPr>
          <a:xfrm>
            <a:off x="3097180" y="1595229"/>
            <a:ext cx="1752600" cy="10324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3140224" y="3739243"/>
            <a:ext cx="1752600" cy="1905000"/>
            <a:chOff x="3140224" y="3739243"/>
            <a:chExt cx="1752600" cy="190500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2712" y="4393405"/>
              <a:ext cx="1387624" cy="527297"/>
            </a:xfrm>
            <a:prstGeom prst="rect">
              <a:avLst/>
            </a:prstGeom>
          </p:spPr>
        </p:pic>
        <p:sp>
          <p:nvSpPr>
            <p:cNvPr id="18" name="Rectangle 17"/>
            <p:cNvSpPr/>
            <p:nvPr/>
          </p:nvSpPr>
          <p:spPr>
            <a:xfrm>
              <a:off x="3140224" y="3739243"/>
              <a:ext cx="1752600" cy="1905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140224" y="3739243"/>
              <a:ext cx="1752600" cy="375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Owned by International Community</a:t>
              </a:r>
              <a:endParaRPr lang="en-US" sz="1200" b="1" dirty="0">
                <a:solidFill>
                  <a:schemeClr val="bg1"/>
                </a:solidFill>
              </a:endParaRPr>
            </a:p>
          </p:txBody>
        </p:sp>
        <p:sp>
          <p:nvSpPr>
            <p:cNvPr id="22" name="Rectangle 21"/>
            <p:cNvSpPr/>
            <p:nvPr/>
          </p:nvSpPr>
          <p:spPr>
            <a:xfrm>
              <a:off x="3140224" y="5268686"/>
              <a:ext cx="1752600" cy="3755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Building A </a:t>
              </a:r>
            </a:p>
            <a:p>
              <a:pPr algn="ctr"/>
              <a:r>
                <a:rPr lang="en-US" sz="1200" b="1" dirty="0" smtClean="0">
                  <a:solidFill>
                    <a:schemeClr val="bg1"/>
                  </a:solidFill>
                </a:rPr>
                <a:t>Sustainable Model</a:t>
              </a:r>
              <a:endParaRPr lang="en-US" sz="1200" b="1" dirty="0">
                <a:solidFill>
                  <a:schemeClr val="bg1"/>
                </a:solidFill>
              </a:endParaRPr>
            </a:p>
          </p:txBody>
        </p:sp>
      </p:grpSp>
      <p:cxnSp>
        <p:nvCxnSpPr>
          <p:cNvPr id="24" name="Straight Arrow Connector 23"/>
          <p:cNvCxnSpPr/>
          <p:nvPr/>
        </p:nvCxnSpPr>
        <p:spPr>
          <a:xfrm>
            <a:off x="4016524" y="3257920"/>
            <a:ext cx="0" cy="46330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a:off x="4953000" y="4393405"/>
            <a:ext cx="10668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019800" y="2413629"/>
            <a:ext cx="2743200" cy="26393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smtClean="0">
                <a:solidFill>
                  <a:schemeClr val="accent1">
                    <a:lumMod val="50000"/>
                  </a:schemeClr>
                </a:solidFill>
              </a:rPr>
              <a:t>US Returns on Investment:</a:t>
            </a:r>
          </a:p>
          <a:p>
            <a:pPr marL="285750" indent="-285750">
              <a:buFont typeface="Arial" pitchFamily="34" charset="0"/>
              <a:buChar char="•"/>
            </a:pPr>
            <a:r>
              <a:rPr lang="en-US" sz="1200" b="1" dirty="0" smtClean="0">
                <a:solidFill>
                  <a:schemeClr val="accent1">
                    <a:lumMod val="50000"/>
                  </a:schemeClr>
                </a:solidFill>
              </a:rPr>
              <a:t>Membership in ILTER provides research and education opportunities all over the world for LTER scientists and students </a:t>
            </a:r>
          </a:p>
          <a:p>
            <a:pPr marL="285750" indent="-285750">
              <a:buFont typeface="Arial" pitchFamily="34" charset="0"/>
              <a:buChar char="•"/>
            </a:pPr>
            <a:r>
              <a:rPr lang="en-US" sz="1200" b="1" dirty="0" smtClean="0">
                <a:solidFill>
                  <a:schemeClr val="accent1">
                    <a:lumMod val="50000"/>
                  </a:schemeClr>
                </a:solidFill>
              </a:rPr>
              <a:t>Mechanism to access long-term data from a wider variety of ecosystems</a:t>
            </a:r>
          </a:p>
          <a:p>
            <a:pPr marL="285750" indent="-285750">
              <a:buFont typeface="Arial" pitchFamily="34" charset="0"/>
              <a:buChar char="•"/>
            </a:pPr>
            <a:r>
              <a:rPr lang="en-US" sz="1200" b="1" dirty="0">
                <a:solidFill>
                  <a:schemeClr val="accent1">
                    <a:lumMod val="50000"/>
                  </a:schemeClr>
                </a:solidFill>
              </a:rPr>
              <a:t>M</a:t>
            </a:r>
            <a:r>
              <a:rPr lang="en-US" sz="1200" b="1" dirty="0" smtClean="0">
                <a:solidFill>
                  <a:schemeClr val="accent1">
                    <a:lumMod val="50000"/>
                  </a:schemeClr>
                </a:solidFill>
              </a:rPr>
              <a:t>echanism to bring new programs in to US</a:t>
            </a:r>
          </a:p>
          <a:p>
            <a:pPr marL="285750" indent="-285750">
              <a:buFont typeface="Arial" pitchFamily="34" charset="0"/>
              <a:buChar char="•"/>
            </a:pPr>
            <a:r>
              <a:rPr lang="en-US" sz="1200" b="1" dirty="0" smtClean="0">
                <a:solidFill>
                  <a:schemeClr val="accent1">
                    <a:lumMod val="50000"/>
                  </a:schemeClr>
                </a:solidFill>
              </a:rPr>
              <a:t>ILTER membership means participation in a global network that is like no other</a:t>
            </a:r>
          </a:p>
          <a:p>
            <a:pPr marL="285750" indent="-285750">
              <a:buFont typeface="Arial" pitchFamily="34" charset="0"/>
              <a:buChar char="•"/>
            </a:pPr>
            <a:endParaRPr lang="en-US" b="1" dirty="0" smtClean="0">
              <a:solidFill>
                <a:schemeClr val="accent1">
                  <a:lumMod val="50000"/>
                </a:schemeClr>
              </a:solidFill>
            </a:endParaRPr>
          </a:p>
          <a:p>
            <a:pPr marL="285750" indent="-285750">
              <a:buFont typeface="Arial" pitchFamily="34" charset="0"/>
              <a:buChar char="•"/>
            </a:pPr>
            <a:endParaRPr lang="en-US" b="1" dirty="0">
              <a:solidFill>
                <a:schemeClr val="accent1">
                  <a:lumMod val="50000"/>
                </a:schemeClr>
              </a:solidFill>
            </a:endParaRPr>
          </a:p>
        </p:txBody>
      </p:sp>
    </p:spTree>
    <p:extLst>
      <p:ext uri="{BB962C8B-B14F-4D97-AF65-F5344CB8AC3E}">
        <p14:creationId xmlns:p14="http://schemas.microsoft.com/office/powerpoint/2010/main" val="12591849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Thank you!</a:t>
            </a:r>
            <a:endParaRPr lang="en-US" b="1" dirty="0"/>
          </a:p>
        </p:txBody>
      </p:sp>
      <p:sp>
        <p:nvSpPr>
          <p:cNvPr id="3" name="Content Placeholder 2"/>
          <p:cNvSpPr>
            <a:spLocks noGrp="1"/>
          </p:cNvSpPr>
          <p:nvPr>
            <p:ph idx="1"/>
          </p:nvPr>
        </p:nvSpPr>
        <p:spPr/>
        <p:txBody>
          <a:bodyPr/>
          <a:lstStyle/>
          <a:p>
            <a:r>
              <a:rPr lang="en-US" dirty="0" smtClean="0"/>
              <a:t>Organizing Committee:  Evelyn </a:t>
            </a:r>
            <a:r>
              <a:rPr lang="en-US" dirty="0" err="1" smtClean="0"/>
              <a:t>Gaiser</a:t>
            </a:r>
            <a:r>
              <a:rPr lang="en-US" dirty="0" smtClean="0"/>
              <a:t> (FCE), </a:t>
            </a:r>
            <a:r>
              <a:rPr lang="en-US" dirty="0"/>
              <a:t>John </a:t>
            </a:r>
            <a:r>
              <a:rPr lang="en-US" dirty="0" err="1"/>
              <a:t>Vande</a:t>
            </a:r>
            <a:r>
              <a:rPr lang="en-US" dirty="0"/>
              <a:t> Castle (LNO), </a:t>
            </a:r>
            <a:r>
              <a:rPr lang="en-US" dirty="0" smtClean="0"/>
              <a:t>Dan Childers (CAP), Jeb Barrett (MCM)</a:t>
            </a:r>
          </a:p>
          <a:p>
            <a:r>
              <a:rPr lang="en-US" dirty="0" smtClean="0"/>
              <a:t>Memories and photos:  Jim Gosz (SEV), Fred Swanson (HJA), James Brunt (LNO), John </a:t>
            </a:r>
            <a:r>
              <a:rPr lang="en-US" dirty="0" err="1" smtClean="0"/>
              <a:t>Vande</a:t>
            </a:r>
            <a:r>
              <a:rPr lang="en-US" dirty="0" smtClean="0"/>
              <a:t> Castle (LNO), Leanne Yanabu (LNO)</a:t>
            </a:r>
          </a:p>
          <a:p>
            <a:endParaRPr lang="en-US" dirty="0" smtClean="0"/>
          </a:p>
        </p:txBody>
      </p:sp>
    </p:spTree>
    <p:extLst>
      <p:ext uri="{BB962C8B-B14F-4D97-AF65-F5344CB8AC3E}">
        <p14:creationId xmlns:p14="http://schemas.microsoft.com/office/powerpoint/2010/main" val="36671218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57400" y="2667000"/>
            <a:ext cx="5562600" cy="1015663"/>
          </a:xfrm>
          <a:prstGeom prst="rect">
            <a:avLst/>
          </a:prstGeom>
          <a:noFill/>
        </p:spPr>
        <p:txBody>
          <a:bodyPr wrap="square" rtlCol="0">
            <a:spAutoFit/>
          </a:bodyPr>
          <a:lstStyle/>
          <a:p>
            <a:r>
              <a:rPr lang="en-US" sz="6000" dirty="0" smtClean="0"/>
              <a:t>Questions?</a:t>
            </a:r>
            <a:endParaRPr lang="en-US" sz="6000" dirty="0"/>
          </a:p>
        </p:txBody>
      </p:sp>
    </p:spTree>
    <p:extLst>
      <p:ext uri="{BB962C8B-B14F-4D97-AF65-F5344CB8AC3E}">
        <p14:creationId xmlns:p14="http://schemas.microsoft.com/office/powerpoint/2010/main" val="7277582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525963"/>
          </a:xfrm>
        </p:spPr>
        <p:txBody>
          <a:bodyPr>
            <a:normAutofit/>
          </a:bodyPr>
          <a:lstStyle/>
          <a:p>
            <a:r>
              <a:rPr lang="en-US" dirty="0" smtClean="0"/>
              <a:t>During 1990s, NSF </a:t>
            </a:r>
            <a:r>
              <a:rPr lang="en-US" dirty="0"/>
              <a:t>supported LTER scientists to reach out to colleagues around the world to catalyze development of LTER </a:t>
            </a:r>
            <a:r>
              <a:rPr lang="en-US" dirty="0" smtClean="0"/>
              <a:t>Networks </a:t>
            </a:r>
            <a:r>
              <a:rPr lang="en-US" dirty="0"/>
              <a:t>in other </a:t>
            </a:r>
            <a:r>
              <a:rPr lang="en-US" dirty="0" smtClean="0"/>
              <a:t>countries</a:t>
            </a:r>
          </a:p>
          <a:p>
            <a:r>
              <a:rPr lang="en-US" dirty="0" smtClean="0"/>
              <a:t>NSF </a:t>
            </a:r>
            <a:r>
              <a:rPr lang="en-US" dirty="0"/>
              <a:t>had strong relationships with </a:t>
            </a:r>
            <a:r>
              <a:rPr lang="en-US" dirty="0" smtClean="0"/>
              <a:t>the National </a:t>
            </a:r>
            <a:r>
              <a:rPr lang="en-US" dirty="0"/>
              <a:t>Academy of Science in most member </a:t>
            </a:r>
            <a:r>
              <a:rPr lang="en-US" dirty="0" smtClean="0"/>
              <a:t>countries</a:t>
            </a:r>
          </a:p>
        </p:txBody>
      </p:sp>
      <p:sp>
        <p:nvSpPr>
          <p:cNvPr id="4" name="Title 9"/>
          <p:cNvSpPr>
            <a:spLocks noGrp="1"/>
          </p:cNvSpPr>
          <p:nvPr>
            <p:ph type="title"/>
          </p:nvPr>
        </p:nvSpPr>
        <p:spPr>
          <a:xfrm>
            <a:off x="0" y="27214"/>
            <a:ext cx="5410200" cy="1143000"/>
          </a:xfrm>
        </p:spPr>
        <p:txBody>
          <a:bodyPr>
            <a:normAutofit/>
          </a:bodyPr>
          <a:lstStyle/>
          <a:p>
            <a:pPr algn="l"/>
            <a:r>
              <a:rPr lang="en-US" b="1" dirty="0" smtClean="0"/>
              <a:t>US LTER Network…</a:t>
            </a:r>
            <a:endParaRPr lang="en-US" b="1" dirty="0"/>
          </a:p>
        </p:txBody>
      </p:sp>
    </p:spTree>
    <p:extLst>
      <p:ext uri="{BB962C8B-B14F-4D97-AF65-F5344CB8AC3E}">
        <p14:creationId xmlns:p14="http://schemas.microsoft.com/office/powerpoint/2010/main" val="26961028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a:bodyPr>
          <a:lstStyle/>
          <a:p>
            <a:r>
              <a:rPr lang="en-US" sz="3600" b="1" dirty="0" smtClean="0"/>
              <a:t>International Summit in Estes Park, CO (1993)</a:t>
            </a:r>
            <a:endParaRPr lang="en-US" sz="3600" b="1" dirty="0"/>
          </a:p>
        </p:txBody>
      </p:sp>
      <p:sp>
        <p:nvSpPr>
          <p:cNvPr id="3" name="Content Placeholder 2"/>
          <p:cNvSpPr>
            <a:spLocks noGrp="1"/>
          </p:cNvSpPr>
          <p:nvPr>
            <p:ph idx="1"/>
          </p:nvPr>
        </p:nvSpPr>
        <p:spPr>
          <a:xfrm>
            <a:off x="228600" y="5019582"/>
            <a:ext cx="8610600" cy="1228818"/>
          </a:xfrm>
        </p:spPr>
        <p:txBody>
          <a:bodyPr>
            <a:normAutofit/>
          </a:bodyPr>
          <a:lstStyle/>
          <a:p>
            <a:pPr marL="0" indent="0" algn="ctr">
              <a:buNone/>
            </a:pPr>
            <a:r>
              <a:rPr lang="en-US" sz="2800" dirty="0" smtClean="0"/>
              <a:t>1993 -39 scientists and administrators representing 16 countries participated in this meeting hosted by US LTER</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19200"/>
            <a:ext cx="5943600" cy="35055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4939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304800"/>
            <a:ext cx="4787967" cy="5562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477000" y="5208814"/>
            <a:ext cx="2133600" cy="646331"/>
          </a:xfrm>
          <a:prstGeom prst="rect">
            <a:avLst/>
          </a:prstGeom>
          <a:noFill/>
        </p:spPr>
        <p:txBody>
          <a:bodyPr wrap="square" rtlCol="0">
            <a:spAutoFit/>
          </a:bodyPr>
          <a:lstStyle/>
          <a:p>
            <a:r>
              <a:rPr lang="en-US" b="1" i="1" dirty="0" smtClean="0"/>
              <a:t>LTER Network Office Publication #17</a:t>
            </a:r>
            <a:endParaRPr lang="en-US" b="1" i="1" dirty="0"/>
          </a:p>
        </p:txBody>
      </p:sp>
    </p:spTree>
    <p:extLst>
      <p:ext uri="{BB962C8B-B14F-4D97-AF65-F5344CB8AC3E}">
        <p14:creationId xmlns:p14="http://schemas.microsoft.com/office/powerpoint/2010/main" val="35903807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ILTER is…</a:t>
            </a:r>
            <a:endParaRPr lang="en-US" b="1" dirty="0"/>
          </a:p>
        </p:txBody>
      </p:sp>
      <p:sp>
        <p:nvSpPr>
          <p:cNvPr id="3" name="Content Placeholder 2"/>
          <p:cNvSpPr>
            <a:spLocks noGrp="1"/>
          </p:cNvSpPr>
          <p:nvPr>
            <p:ph idx="1"/>
          </p:nvPr>
        </p:nvSpPr>
        <p:spPr/>
        <p:txBody>
          <a:bodyPr>
            <a:normAutofit/>
          </a:bodyPr>
          <a:lstStyle/>
          <a:p>
            <a:r>
              <a:rPr lang="en-US" dirty="0" smtClean="0"/>
              <a:t>a </a:t>
            </a:r>
            <a:r>
              <a:rPr lang="en-US" dirty="0"/>
              <a:t>global network of research sites located in a wide array of ecosystems </a:t>
            </a:r>
            <a:endParaRPr lang="en-US" dirty="0" smtClean="0"/>
          </a:p>
          <a:p>
            <a:r>
              <a:rPr lang="en-US" dirty="0"/>
              <a:t>a</a:t>
            </a:r>
            <a:r>
              <a:rPr lang="en-US" dirty="0" smtClean="0"/>
              <a:t> network </a:t>
            </a:r>
            <a:r>
              <a:rPr lang="en-US" dirty="0"/>
              <a:t>of </a:t>
            </a:r>
            <a:r>
              <a:rPr lang="en-US" dirty="0" smtClean="0"/>
              <a:t>scientists engaged </a:t>
            </a:r>
            <a:r>
              <a:rPr lang="en-US" dirty="0"/>
              <a:t>in long-term, </a:t>
            </a:r>
            <a:r>
              <a:rPr lang="en-US" dirty="0" smtClean="0"/>
              <a:t>site-based ecological </a:t>
            </a:r>
            <a:r>
              <a:rPr lang="en-US" dirty="0"/>
              <a:t>and socioeconomic </a:t>
            </a:r>
            <a:r>
              <a:rPr lang="en-US" dirty="0" smtClean="0"/>
              <a:t>research</a:t>
            </a:r>
          </a:p>
          <a:p>
            <a:r>
              <a:rPr lang="en-US" dirty="0" smtClean="0"/>
              <a:t>a platform for understanding environmental </a:t>
            </a:r>
            <a:r>
              <a:rPr lang="en-US" dirty="0"/>
              <a:t>change </a:t>
            </a:r>
            <a:r>
              <a:rPr lang="en-US" dirty="0" smtClean="0"/>
              <a:t>across </a:t>
            </a:r>
            <a:r>
              <a:rPr lang="en-US" dirty="0"/>
              <a:t>the </a:t>
            </a:r>
            <a:r>
              <a:rPr lang="en-US" dirty="0" smtClean="0"/>
              <a:t>globe </a:t>
            </a:r>
          </a:p>
          <a:p>
            <a:endParaRPr lang="en-US" dirty="0"/>
          </a:p>
        </p:txBody>
      </p:sp>
    </p:spTree>
    <p:extLst>
      <p:ext uri="{BB962C8B-B14F-4D97-AF65-F5344CB8AC3E}">
        <p14:creationId xmlns:p14="http://schemas.microsoft.com/office/powerpoint/2010/main" val="41260296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t>ILTER Members</a:t>
            </a:r>
            <a:endParaRPr lang="en-US"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1295400"/>
            <a:ext cx="7124700" cy="4352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2188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10858"/>
            <a:ext cx="2743200" cy="3856342"/>
          </a:xfrm>
        </p:spPr>
        <p:txBody>
          <a:bodyPr>
            <a:normAutofit/>
          </a:bodyPr>
          <a:lstStyle/>
          <a:p>
            <a:r>
              <a:rPr lang="en-US" b="1" dirty="0" smtClean="0"/>
              <a:t>Chinese Ecosystem Research Network (CERN)</a:t>
            </a:r>
            <a:endParaRPr lang="en-US" b="1"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57200"/>
            <a:ext cx="5757862" cy="54540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4253887"/>
            <a:ext cx="2209800" cy="1657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56667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19131</TotalTime>
  <Words>1876</Words>
  <Application>Microsoft Office PowerPoint</Application>
  <PresentationFormat>On-screen Show (4:3)</PresentationFormat>
  <Paragraphs>199</Paragraphs>
  <Slides>38</Slides>
  <Notes>17</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International Long Term Ecological Research (ILTER) Network: Past, Present, and Future</vt:lpstr>
      <vt:lpstr>ILTER:  A Network of Networks</vt:lpstr>
      <vt:lpstr>US LTER Network</vt:lpstr>
      <vt:lpstr>US LTER Network…</vt:lpstr>
      <vt:lpstr>International Summit in Estes Park, CO (1993)</vt:lpstr>
      <vt:lpstr>PowerPoint Presentation</vt:lpstr>
      <vt:lpstr>The ILTER is…</vt:lpstr>
      <vt:lpstr>ILTER Members</vt:lpstr>
      <vt:lpstr>Chinese Ecosystem Research Network (CERN)</vt:lpstr>
      <vt:lpstr> </vt:lpstr>
      <vt:lpstr>US LTER/NSF Supported Many Interactions with other ILTER Members</vt:lpstr>
      <vt:lpstr>1991: US – China Exchange</vt:lpstr>
      <vt:lpstr>Reciprocal Scientist Exchanges</vt:lpstr>
      <vt:lpstr>“Cooperation in Long Term Ecological  Research in Central and Eastern Europe”, 1999: Co-organized by Kate Lajtha, HJA LTER</vt:lpstr>
      <vt:lpstr>PowerPoint Presentation</vt:lpstr>
      <vt:lpstr>Japanese and Taiwanese students visited HJ Andrews LTER, 1997 </vt:lpstr>
      <vt:lpstr>US LTER Grad Students Visit LTER Sites in Taiwan and China, 1998</vt:lpstr>
      <vt:lpstr>PowerPoint Presentation</vt:lpstr>
      <vt:lpstr>Information Management Training (Capacity Building)</vt:lpstr>
      <vt:lpstr>CEE-ILTER IM Workshop, Hungary, 2000</vt:lpstr>
      <vt:lpstr>IM Workshop, Lake Taihu LTER, China, 2008</vt:lpstr>
      <vt:lpstr>PowerPoint Presentation</vt:lpstr>
      <vt:lpstr>Annual ILTER Coordinating Committee Meeting, Skukusa, South Africa 1999</vt:lpstr>
      <vt:lpstr>2011 ILTER CC Meeting (Tomakomai Experimental Forest, JaLTER Core Site)</vt:lpstr>
      <vt:lpstr>2006 US LTER All Scientists Meeting</vt:lpstr>
      <vt:lpstr>PowerPoint Presentation</vt:lpstr>
      <vt:lpstr>2002:  Time for an ILTER Organizational Change</vt:lpstr>
      <vt:lpstr>Restructuring the ILTER</vt:lpstr>
      <vt:lpstr>ILTER Strategic Plan 2006:  Staffing and Governance</vt:lpstr>
      <vt:lpstr>ILTER Funding: Dues</vt:lpstr>
      <vt:lpstr>ILTER Science and Programs Committee</vt:lpstr>
      <vt:lpstr>ILTER Future</vt:lpstr>
      <vt:lpstr>In Summary:</vt:lpstr>
      <vt:lpstr>PowerPoint Presentation</vt:lpstr>
      <vt:lpstr>PowerPoint Presentation</vt:lpstr>
      <vt:lpstr>PowerPoint Presentation</vt:lpstr>
      <vt:lpstr>Thank you!</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LTER Research Beyond US Borders:  Celebrating the 20th Anniversary of the International LTER (ILTER) Network</dc:title>
  <dc:creator>vanderbi</dc:creator>
  <cp:lastModifiedBy>vanderbi</cp:lastModifiedBy>
  <cp:revision>411</cp:revision>
  <dcterms:created xsi:type="dcterms:W3CDTF">2013-01-30T17:55:19Z</dcterms:created>
  <dcterms:modified xsi:type="dcterms:W3CDTF">2013-02-28T03:51:59Z</dcterms:modified>
</cp:coreProperties>
</file>