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6" r:id="rId9"/>
    <p:sldId id="263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7BCF-FE68-433D-ADC5-E4B606EB2A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367E-17CC-4B9E-A9C7-692B8115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these reasons, land systems make all grand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D1EF-2E6A-4E56-9B28-54DACE2C6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9367E-17CC-4B9E-A9C7-692B8115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how</a:t>
            </a:r>
            <a:r>
              <a:rPr lang="en-US" baseline="0" dirty="0" smtClean="0"/>
              <a:t> different scales give diff answer + scalar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D1EF-2E6A-4E56-9B28-54DACE2C6E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8A02-DA76-4EE3-AC76-B8EFE44DFA58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1748-480C-4101-A71A-EBCCE0D2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aplter.asu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Landscape to Mitigate Vulnerability and Enhance Resilience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B. L. Turner II</a:t>
            </a:r>
          </a:p>
          <a:p>
            <a:r>
              <a:rPr lang="en-US" sz="2400" b="1" dirty="0" smtClean="0"/>
              <a:t>Arizona State University</a:t>
            </a:r>
          </a:p>
          <a:p>
            <a:r>
              <a:rPr lang="en-US" sz="2400" b="1" dirty="0" smtClean="0"/>
              <a:t>Central Arizona Phoenix</a:t>
            </a:r>
            <a:endParaRPr lang="en-US" sz="2400" b="1" dirty="0"/>
          </a:p>
        </p:txBody>
      </p:sp>
      <p:pic>
        <p:nvPicPr>
          <p:cNvPr id="1026" name="Picture 2" descr="Central Arizona–Phoenix Long-Term Ecological Researc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25241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blic.asu.edu/~ryang8/a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33938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Huge advances in</a:t>
            </a:r>
          </a:p>
          <a:p>
            <a:r>
              <a:rPr lang="en-US" dirty="0" smtClean="0"/>
              <a:t>remote sensing</a:t>
            </a:r>
          </a:p>
          <a:p>
            <a:r>
              <a:rPr lang="en-US" dirty="0" smtClean="0"/>
              <a:t>GIS</a:t>
            </a:r>
          </a:p>
          <a:p>
            <a:r>
              <a:rPr lang="en-US" dirty="0"/>
              <a:t>s</a:t>
            </a:r>
            <a:r>
              <a:rPr lang="en-US" dirty="0" smtClean="0"/>
              <a:t>patially explicit agent-based to econometric modeling</a:t>
            </a:r>
          </a:p>
          <a:p>
            <a:r>
              <a:rPr lang="en-US" dirty="0"/>
              <a:t>t</a:t>
            </a:r>
            <a:r>
              <a:rPr lang="en-US" dirty="0" smtClean="0"/>
              <a:t>radeoff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Bturner4\Documents\Grants\SYPR\SYPR new image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4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Huge advances in</a:t>
            </a:r>
          </a:p>
          <a:p>
            <a:r>
              <a:rPr lang="en-US" dirty="0" smtClean="0"/>
              <a:t>remote sensing</a:t>
            </a:r>
          </a:p>
          <a:p>
            <a:r>
              <a:rPr lang="en-US" dirty="0" smtClean="0"/>
              <a:t>GIS</a:t>
            </a:r>
          </a:p>
          <a:p>
            <a:r>
              <a:rPr lang="en-US" dirty="0"/>
              <a:t>s</a:t>
            </a:r>
            <a:r>
              <a:rPr lang="en-US" dirty="0" smtClean="0"/>
              <a:t>patially explicit agent-based to econometric modeling</a:t>
            </a:r>
          </a:p>
          <a:p>
            <a:r>
              <a:rPr lang="en-US" dirty="0"/>
              <a:t>t</a:t>
            </a:r>
            <a:r>
              <a:rPr lang="en-US" dirty="0" smtClean="0"/>
              <a:t>radeoff assessment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b</a:t>
            </a:r>
            <a:r>
              <a:rPr lang="en-US" sz="2400" dirty="0" smtClean="0"/>
              <a:t>ut need to be made spatially explicit</a:t>
            </a:r>
          </a:p>
          <a:p>
            <a:endParaRPr lang="en-US" dirty="0"/>
          </a:p>
        </p:txBody>
      </p:sp>
      <p:pic>
        <p:nvPicPr>
          <p:cNvPr id="5122" name="Picture 2" descr="http://gis.townofchapelhill.org/_img/ClipArt-G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495307"/>
            <a:ext cx="1977073" cy="22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asss.soc.surrey.ac.uk/12/1/1/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7999"/>
            <a:ext cx="2057400" cy="22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76" y="4267200"/>
            <a:ext cx="25248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Bturner4\Documents\Grants\SYPR\SYPR new imag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74" y="1495307"/>
            <a:ext cx="2018300" cy="130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to create spatially dynamic and explicit model to handle multiple tradeoffs/outcomes</a:t>
            </a:r>
          </a:p>
          <a:p>
            <a:r>
              <a:rPr lang="en-US" dirty="0" smtClean="0"/>
              <a:t>Prove important for a large number of science problems</a:t>
            </a:r>
          </a:p>
          <a:p>
            <a:r>
              <a:rPr lang="en-US" dirty="0" smtClean="0"/>
              <a:t>Variants of the model </a:t>
            </a:r>
            <a:r>
              <a:rPr lang="en-US" dirty="0" smtClean="0">
                <a:sym typeface="Wingdings" pitchFamily="2" charset="2"/>
              </a:rPr>
              <a:t> planning/decision making tool (co-produce from start)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Theme:</a:t>
            </a:r>
          </a:p>
          <a:p>
            <a:r>
              <a:rPr lang="en-US" sz="4500" dirty="0"/>
              <a:t>b</a:t>
            </a:r>
            <a:r>
              <a:rPr lang="en-US" sz="4500" dirty="0" smtClean="0"/>
              <a:t>ehavioral modification extremely difficult</a:t>
            </a:r>
          </a:p>
          <a:p>
            <a:r>
              <a:rPr lang="en-US" sz="4500" dirty="0" err="1" smtClean="0"/>
              <a:t>geoengineering</a:t>
            </a:r>
            <a:r>
              <a:rPr lang="en-US" sz="4500" dirty="0" smtClean="0"/>
              <a:t>/infrastructure development extremely </a:t>
            </a:r>
            <a:r>
              <a:rPr lang="en-US" sz="4500" dirty="0" smtClean="0"/>
              <a:t>costly</a:t>
            </a:r>
            <a:endParaRPr lang="en-US" sz="4500" dirty="0" smtClean="0"/>
          </a:p>
          <a:p>
            <a:endParaRPr lang="en-US" sz="4500" dirty="0" smtClean="0">
              <a:solidFill>
                <a:srgbClr val="C00000"/>
              </a:solidFill>
            </a:endParaRPr>
          </a:p>
          <a:p>
            <a:r>
              <a:rPr lang="en-US" sz="4500" dirty="0" smtClean="0">
                <a:solidFill>
                  <a:srgbClr val="C00000"/>
                </a:solidFill>
              </a:rPr>
              <a:t>design/redesign of landscape undervalued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already shapes human-environment outcomes &amp; thus vulnerabilities and resilience 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de facto part of adaptation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/>
              <a:t>t</a:t>
            </a:r>
            <a:r>
              <a:rPr lang="en-US" sz="4500" dirty="0" smtClean="0"/>
              <a:t>hus can mitigate as well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maaw.info/images/CostBehavi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ws.bbcimg.co.uk/media/images/48854000/jpg/_48854520_e100287-atmosphere_engineering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00355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Definitions</a:t>
            </a:r>
          </a:p>
          <a:p>
            <a:r>
              <a:rPr lang="en-US" dirty="0"/>
              <a:t>m</a:t>
            </a:r>
            <a:r>
              <a:rPr lang="en-US" dirty="0" smtClean="0"/>
              <a:t>osaic of land covers/uses (or land systems)</a:t>
            </a:r>
          </a:p>
          <a:p>
            <a:r>
              <a:rPr lang="en-US" dirty="0" smtClean="0"/>
              <a:t>amount, shape, pattern, connectivity of land covers/uses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urban core to </a:t>
            </a:r>
            <a:r>
              <a:rPr lang="en-US" dirty="0" err="1" smtClean="0"/>
              <a:t>wildlands</a:t>
            </a:r>
            <a:endParaRPr lang="en-US" dirty="0" smtClean="0"/>
          </a:p>
        </p:txBody>
      </p:sp>
      <p:pic>
        <p:nvPicPr>
          <p:cNvPr id="4" name="Picture 4" descr="land-use-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199"/>
            <a:ext cx="3810000" cy="2913529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3930368"/>
            <a:ext cx="4566557" cy="26638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1397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100045">
            <a:off x="505814" y="5022217"/>
            <a:ext cx="2743200" cy="838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Multiple Birds with One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608"/>
            <a:ext cx="8229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Land(scape) architecture affects tradeoffs</a:t>
            </a:r>
          </a:p>
          <a:p>
            <a:r>
              <a:rPr lang="en-US" sz="2800" dirty="0" smtClean="0"/>
              <a:t>among multiple environmental services</a:t>
            </a:r>
          </a:p>
          <a:p>
            <a:r>
              <a:rPr lang="en-US" sz="2800" dirty="0" smtClean="0"/>
              <a:t>between services and human outcomes/conditions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mong multiple human outcomes/conditions</a:t>
            </a:r>
            <a:endParaRPr lang="en-US" sz="2800" dirty="0"/>
          </a:p>
        </p:txBody>
      </p:sp>
      <p:pic>
        <p:nvPicPr>
          <p:cNvPr id="4" name="Picture 4" descr="sprawlCo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10" y="3808949"/>
            <a:ext cx="1325265" cy="1854994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wetl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3707"/>
            <a:ext cx="1447800" cy="97179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spen_trees_colo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671544"/>
            <a:ext cx="1295400" cy="1653056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AutoShape 7"/>
          <p:cNvCxnSpPr>
            <a:cxnSpLocks noChangeShapeType="1"/>
            <a:stCxn id="5" idx="2"/>
            <a:endCxn id="6" idx="1"/>
          </p:cNvCxnSpPr>
          <p:nvPr/>
        </p:nvCxnSpPr>
        <p:spPr bwMode="auto">
          <a:xfrm rot="16200000" flipH="1">
            <a:off x="1186042" y="4950563"/>
            <a:ext cx="542567" cy="552450"/>
          </a:xfrm>
          <a:prstGeom prst="curvedConnector2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8"/>
          <p:cNvCxnSpPr>
            <a:cxnSpLocks noChangeShapeType="1"/>
            <a:stCxn id="5" idx="3"/>
            <a:endCxn id="4" idx="1"/>
          </p:cNvCxnSpPr>
          <p:nvPr/>
        </p:nvCxnSpPr>
        <p:spPr bwMode="auto">
          <a:xfrm>
            <a:off x="1905000" y="4469606"/>
            <a:ext cx="2722810" cy="2668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9"/>
          <p:cNvCxnSpPr>
            <a:cxnSpLocks noChangeShapeType="1"/>
            <a:stCxn id="6" idx="3"/>
            <a:endCxn id="4" idx="1"/>
          </p:cNvCxnSpPr>
          <p:nvPr/>
        </p:nvCxnSpPr>
        <p:spPr bwMode="auto">
          <a:xfrm flipV="1">
            <a:off x="3028950" y="4736446"/>
            <a:ext cx="1598860" cy="76162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0988" y="5163859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ater quality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6322457"/>
            <a:ext cx="158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arbon storage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55021" y="5785366"/>
            <a:ext cx="16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esired housing</a:t>
            </a:r>
            <a:endParaRPr lang="en-US" dirty="0"/>
          </a:p>
        </p:txBody>
      </p:sp>
      <p:pic>
        <p:nvPicPr>
          <p:cNvPr id="4098" name="Picture 2" descr="http://earthobservatory.nasa.gov/Features/GreenRoof/Images/atlanta_the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38" y="5163859"/>
            <a:ext cx="1664247" cy="11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01190" y="6260068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UHI health</a:t>
            </a:r>
            <a:endParaRPr lang="en-US" dirty="0"/>
          </a:p>
        </p:txBody>
      </p:sp>
      <p:cxnSp>
        <p:nvCxnSpPr>
          <p:cNvPr id="30" name="AutoShape 7"/>
          <p:cNvCxnSpPr>
            <a:cxnSpLocks noChangeShapeType="1"/>
            <a:stCxn id="4" idx="3"/>
            <a:endCxn id="4098" idx="0"/>
          </p:cNvCxnSpPr>
          <p:nvPr/>
        </p:nvCxnSpPr>
        <p:spPr bwMode="auto">
          <a:xfrm>
            <a:off x="5953075" y="4736446"/>
            <a:ext cx="1241387" cy="427413"/>
          </a:xfrm>
          <a:prstGeom prst="curvedConnector2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3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IPCC Fourth Assessment &amp; Americas Climate Choices (NAS)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Land systems for mitigation and adaptation noted</a:t>
            </a:r>
          </a:p>
          <a:p>
            <a:r>
              <a:rPr lang="en-US" dirty="0" smtClean="0"/>
              <a:t>International Council of Science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Land systems = a grand challenge</a:t>
            </a:r>
          </a:p>
          <a:p>
            <a:r>
              <a:rPr lang="en-US" dirty="0" smtClean="0"/>
              <a:t>NAS America’s Climate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DDE9-E377-4F8A-A7EF-6CEC3F74FF60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http://t0.gstatic.com/images?q=tbn:ANd9GcRr9-rps16ovnzI53As4P8xz_rUj3-Szi6TOzmNd6--oi-FC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56" y="249382"/>
            <a:ext cx="1866900" cy="2447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imatesciencewatch.org/wp-content/uploads/2010/08/Picture-6-217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56" y="3200400"/>
            <a:ext cx="1956689" cy="2705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 is the Science?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</a:t>
            </a:r>
            <a:r>
              <a:rPr lang="en-US" dirty="0" smtClean="0"/>
              <a:t>now little about LA-multiple tradeoffs by biome or environment</a:t>
            </a:r>
          </a:p>
          <a:p>
            <a:r>
              <a:rPr lang="en-US" dirty="0"/>
              <a:t>k</a:t>
            </a:r>
            <a:r>
              <a:rPr lang="en-US" dirty="0" smtClean="0"/>
              <a:t>now even less about shape and pattern</a:t>
            </a:r>
          </a:p>
          <a:p>
            <a:r>
              <a:rPr lang="en-US" dirty="0"/>
              <a:t>m</a:t>
            </a:r>
            <a:r>
              <a:rPr lang="en-US" dirty="0" smtClean="0"/>
              <a:t>inimal examinations of services to human outcomes</a:t>
            </a:r>
          </a:p>
          <a:p>
            <a:r>
              <a:rPr lang="en-US" dirty="0"/>
              <a:t>v</a:t>
            </a:r>
            <a:r>
              <a:rPr lang="en-US" dirty="0" smtClean="0"/>
              <a:t>irtually no attention to scalar dynamics on tradeoffs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an get one LA scale (local) “right” but is offset by that of the ascending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ED06-5404-064F-82A1-0B9928E6FF3B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284807"/>
            <a:ext cx="8564885" cy="2481874"/>
            <a:chOff x="1572728" y="27377842"/>
            <a:chExt cx="12381313" cy="3587771"/>
          </a:xfrm>
        </p:grpSpPr>
        <p:pic>
          <p:nvPicPr>
            <p:cNvPr id="6" name="Pictur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72725" r="80402"/>
            <a:stretch/>
          </p:blipFill>
          <p:spPr bwMode="auto">
            <a:xfrm>
              <a:off x="1572728" y="27758389"/>
              <a:ext cx="2315967" cy="32072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92" b="32724"/>
            <a:stretch/>
          </p:blipFill>
          <p:spPr bwMode="auto">
            <a:xfrm>
              <a:off x="3426381" y="27758389"/>
              <a:ext cx="10527660" cy="31708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65663" y="27404264"/>
              <a:ext cx="1854489" cy="375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Mesic</a:t>
              </a:r>
              <a:r>
                <a:rPr lang="en-US" dirty="0" smtClean="0"/>
                <a:t> Residential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3678" y="27377842"/>
              <a:ext cx="1765625" cy="375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Xeric Residential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64225" y="27385746"/>
              <a:ext cx="1864006" cy="375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Industrial/Comm.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10930" y="3969716"/>
            <a:ext cx="72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240m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24000" y="3929063"/>
            <a:ext cx="2184097" cy="179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8422004" y="2534379"/>
            <a:ext cx="72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240m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552297" y="1686446"/>
            <a:ext cx="25176" cy="2080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36782"/>
              </p:ext>
            </p:extLst>
          </p:nvPr>
        </p:nvGraphicFramePr>
        <p:xfrm>
          <a:off x="1872344" y="4406900"/>
          <a:ext cx="1469263" cy="2070100"/>
        </p:xfrm>
        <a:graphic>
          <a:graphicData uri="http://schemas.openxmlformats.org/drawingml/2006/table">
            <a:tbl>
              <a:tblPr/>
              <a:tblGrid>
                <a:gridCol w="844408"/>
                <a:gridCol w="624855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1857.9167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576.6667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Build_LSI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9.3165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Build_FRAC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Grass_PLAND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Imp_PLAND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Build_PLAND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75536"/>
              </p:ext>
            </p:extLst>
          </p:nvPr>
        </p:nvGraphicFramePr>
        <p:xfrm>
          <a:off x="6553200" y="4364767"/>
          <a:ext cx="1584337" cy="2151380"/>
        </p:xfrm>
        <a:graphic>
          <a:graphicData uri="http://schemas.openxmlformats.org/drawingml/2006/table">
            <a:tbl>
              <a:tblPr/>
              <a:tblGrid>
                <a:gridCol w="955721"/>
                <a:gridCol w="6286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872.0833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6.2325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722.0833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Build_LSI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Build_FRAC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Grass_PLAND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Imp_PLAND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Build_PLAND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42388"/>
              </p:ext>
            </p:extLst>
          </p:nvPr>
        </p:nvGraphicFramePr>
        <p:xfrm>
          <a:off x="4085383" y="4378737"/>
          <a:ext cx="1676400" cy="2151380"/>
        </p:xfrm>
        <a:graphic>
          <a:graphicData uri="http://schemas.openxmlformats.org/drawingml/2006/table">
            <a:tbl>
              <a:tblPr/>
              <a:tblGrid>
                <a:gridCol w="940334"/>
                <a:gridCol w="73606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1713.3333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Build_LSI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8.3621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Build_FRAC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Grass_PLAND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Imp_PLAND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Build_PLAND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92110"/>
            <a:ext cx="902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Regressions = increased significance when land configuration (architecture) included.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851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810" y="170658"/>
            <a:ext cx="7197467" cy="6023626"/>
            <a:chOff x="2272171" y="1074939"/>
            <a:chExt cx="7197467" cy="6023626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6486542"/>
                </p:ext>
              </p:extLst>
            </p:nvPr>
          </p:nvGraphicFramePr>
          <p:xfrm>
            <a:off x="2272171" y="1074939"/>
            <a:ext cx="7197467" cy="512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Document" r:id="rId5" imgW="5943600" imgH="4229100" progId="Word.Document.12">
                    <p:embed/>
                  </p:oleObj>
                </mc:Choice>
                <mc:Fallback>
                  <p:oleObj name="Document" r:id="rId5" imgW="5943600" imgH="42291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72171" y="1074939"/>
                          <a:ext cx="7197467" cy="5121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3620017" y="1571760"/>
              <a:ext cx="2533114" cy="4561920"/>
              <a:chOff x="3620017" y="1571760"/>
              <a:chExt cx="2533114" cy="456192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20017" y="178848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20017" y="247656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25537" y="269808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392840" y="157176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01480" y="269808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25537" y="317880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620017" y="430200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92840" y="500184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840" y="527832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392840" y="547632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01480" y="5926320"/>
                <a:ext cx="751651" cy="207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445893" y="6175235"/>
              <a:ext cx="4045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Pearson’s correlations between LST and class metrics. * p &lt; 0.05   ** p &lt; 0.01</a:t>
              </a:r>
            </a:p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62660" y="224138"/>
            <a:ext cx="27809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Area_MN</a:t>
            </a:r>
            <a:r>
              <a:rPr lang="en-US" dirty="0" smtClean="0"/>
              <a:t> = mean</a:t>
            </a:r>
          </a:p>
          <a:p>
            <a:endParaRPr lang="en-US" dirty="0" smtClean="0"/>
          </a:p>
          <a:p>
            <a:r>
              <a:rPr lang="en-US" dirty="0" smtClean="0"/>
              <a:t>ED = edge density</a:t>
            </a:r>
          </a:p>
          <a:p>
            <a:endParaRPr lang="en-US" dirty="0" smtClean="0"/>
          </a:p>
          <a:p>
            <a:r>
              <a:rPr lang="en-US" dirty="0" smtClean="0"/>
              <a:t>PD = patch density</a:t>
            </a:r>
          </a:p>
          <a:p>
            <a:endParaRPr lang="en-US" dirty="0" smtClean="0"/>
          </a:p>
          <a:p>
            <a:r>
              <a:rPr lang="en-US" dirty="0" smtClean="0"/>
              <a:t>PLAND = % of given cover</a:t>
            </a:r>
          </a:p>
          <a:p>
            <a:endParaRPr lang="en-US" dirty="0" smtClean="0"/>
          </a:p>
          <a:p>
            <a:r>
              <a:rPr lang="en-US" dirty="0" smtClean="0"/>
              <a:t>FRAC_AM = fractal dim.</a:t>
            </a:r>
          </a:p>
          <a:p>
            <a:endParaRPr lang="en-US" dirty="0" smtClean="0"/>
          </a:p>
          <a:p>
            <a:r>
              <a:rPr lang="en-US" dirty="0" smtClean="0"/>
              <a:t>LSI = landscape shape index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0601" y="4033821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Only beginning to explore LA on land system/ecosystem/landscape function, environmental services, and human outcomes,  their tradeoffs, and use in designing sustainable HE systems.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C0000"/>
                </a:solidFill>
              </a:rPr>
              <a:t>Rudimentary Example</a:t>
            </a:r>
            <a:endParaRPr lang="en-US" sz="4000" b="1" dirty="0">
              <a:solidFill>
                <a:srgbClr val="CC0000"/>
              </a:solidFill>
            </a:endParaRP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</a:rPr>
              <a:t>Accounting for kind, amount, shape, pattern of land-use/cover + spatial dynamics – on ecosystems, services, and human outcomes</a:t>
            </a:r>
          </a:p>
        </p:txBody>
      </p:sp>
      <p:pic>
        <p:nvPicPr>
          <p:cNvPr id="32771" name="Picture 3" descr="Mor_vei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1546" r="2942" b="10637"/>
          <a:stretch>
            <a:fillRect/>
          </a:stretch>
        </p:blipFill>
        <p:spPr bwMode="auto">
          <a:xfrm>
            <a:off x="381000" y="2366963"/>
            <a:ext cx="132238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1584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Mor_B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6091" r="2942" b="13637"/>
          <a:stretch>
            <a:fillRect/>
          </a:stretch>
        </p:blipFill>
        <p:spPr bwMode="auto">
          <a:xfrm>
            <a:off x="3429000" y="2590800"/>
            <a:ext cx="1446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3968750"/>
            <a:ext cx="25146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339933"/>
                </a:solidFill>
                <a:ea typeface="MS PGothic" pitchFamily="34" charset="-128"/>
              </a:rPr>
              <a:t>PD, ED, LSI  </a:t>
            </a:r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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Forest structure 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Biomass 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Carbon  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Biodiversity 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P Capture  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Bracken fern  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Evapotrans. </a:t>
            </a:r>
          </a:p>
          <a:p>
            <a:r>
              <a:rPr lang="en-US" sz="140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Farm income </a:t>
            </a:r>
          </a:p>
          <a:p>
            <a:r>
              <a:rPr lang="en-US" sz="140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Degrad. fram land. </a:t>
            </a:r>
          </a:p>
          <a:p>
            <a:r>
              <a:rPr lang="en-US" sz="140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Req. off farm income 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400800" y="3968750"/>
            <a:ext cx="25146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339933"/>
                </a:solidFill>
                <a:ea typeface="MS PGothic" pitchFamily="34" charset="-128"/>
              </a:rPr>
              <a:t>PD, ED, LSI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r>
              <a:rPr lang="en-US" sz="1400" b="1">
                <a:sym typeface="Symbol" pitchFamily="18" charset="2"/>
              </a:rPr>
              <a:t> </a:t>
            </a: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Forest structure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Biomass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Carbon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Biodiversity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P Capture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Bracken fern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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Evapotrans. </a:t>
            </a:r>
            <a:r>
              <a:rPr lang="en-US" sz="1400">
                <a:solidFill>
                  <a:srgbClr val="339933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Farm income </a:t>
            </a:r>
            <a:r>
              <a:rPr lang="en-US" sz="1400">
                <a:solidFill>
                  <a:srgbClr val="0000FF"/>
                </a:solidFill>
                <a:sym typeface="Symbol" pitchFamily="18" charset="2"/>
              </a:rPr>
              <a:t></a:t>
            </a:r>
            <a:endParaRPr lang="en-US" sz="1400">
              <a:solidFill>
                <a:srgbClr val="0000FF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Degrad. Farm land </a:t>
            </a:r>
            <a:r>
              <a:rPr lang="en-US" sz="1400">
                <a:solidFill>
                  <a:srgbClr val="0000FF"/>
                </a:solidFill>
                <a:sym typeface="Symbol" pitchFamily="18" charset="2"/>
              </a:rPr>
              <a:t></a:t>
            </a:r>
            <a:endParaRPr lang="en-US" sz="1400">
              <a:solidFill>
                <a:srgbClr val="0000FF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Req. off farm income </a:t>
            </a:r>
            <a:r>
              <a:rPr lang="en-US" sz="1400">
                <a:solidFill>
                  <a:srgbClr val="0000FF"/>
                </a:solidFill>
                <a:sym typeface="Symbol" pitchFamily="18" charset="2"/>
              </a:rPr>
              <a:t>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4133850"/>
            <a:ext cx="2514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Biodiversity </a:t>
            </a:r>
            <a:r>
              <a:rPr lang="en-US" sz="1400" dirty="0">
                <a:solidFill>
                  <a:srgbClr val="339933"/>
                </a:solidFill>
                <a:sym typeface="Symbol" pitchFamily="18" charset="2"/>
              </a:rPr>
              <a:t></a:t>
            </a:r>
          </a:p>
          <a:p>
            <a:r>
              <a:rPr lang="en-US" sz="1400" dirty="0">
                <a:solidFill>
                  <a:srgbClr val="339933"/>
                </a:solidFill>
                <a:sym typeface="Symbol" pitchFamily="18" charset="2"/>
              </a:rPr>
              <a:t>Habitat restriction </a:t>
            </a:r>
            <a:endParaRPr lang="en-US" sz="1400" dirty="0">
              <a:solidFill>
                <a:srgbClr val="339933"/>
              </a:solidFill>
              <a:ea typeface="MS PGothic" pitchFamily="34" charset="-128"/>
              <a:sym typeface="Symbol" pitchFamily="18" charset="2"/>
            </a:endParaRPr>
          </a:p>
          <a:p>
            <a:r>
              <a:rPr lang="en-US" sz="1400" b="1" dirty="0">
                <a:solidFill>
                  <a:srgbClr val="339933"/>
                </a:solidFill>
                <a:ea typeface="MS PGothic" pitchFamily="34" charset="-128"/>
                <a:sym typeface="Symbol" pitchFamily="18" charset="2"/>
              </a:rPr>
              <a:t>Precipitation </a:t>
            </a:r>
            <a:r>
              <a:rPr lang="en-US" sz="1400" b="1" dirty="0">
                <a:solidFill>
                  <a:srgbClr val="339933"/>
                </a:solidFill>
                <a:sym typeface="Symbol" pitchFamily="18" charset="2"/>
              </a:rPr>
              <a:t>?</a:t>
            </a:r>
          </a:p>
          <a:p>
            <a:r>
              <a:rPr lang="en-US" sz="1400" dirty="0" err="1">
                <a:solidFill>
                  <a:srgbClr val="0000FF"/>
                </a:solidFill>
                <a:sym typeface="Symbol" pitchFamily="18" charset="2"/>
              </a:rPr>
              <a:t>Ecotrourism</a:t>
            </a:r>
            <a:r>
              <a:rPr lang="en-US" sz="1400" dirty="0">
                <a:solidFill>
                  <a:srgbClr val="0000FF"/>
                </a:solidFill>
                <a:sym typeface="Symbol" pitchFamily="18" charset="2"/>
              </a:rPr>
              <a:t> </a:t>
            </a:r>
          </a:p>
          <a:p>
            <a:r>
              <a:rPr lang="en-US" sz="1400" dirty="0">
                <a:solidFill>
                  <a:srgbClr val="0000FF"/>
                </a:solidFill>
                <a:sym typeface="Symbol" pitchFamily="18" charset="2"/>
              </a:rPr>
              <a:t>Farm Yields </a:t>
            </a:r>
          </a:p>
          <a:p>
            <a:endParaRPr lang="en-US" sz="1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276600" y="6354763"/>
            <a:ext cx="215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B Turner 2010. </a:t>
            </a:r>
            <a:r>
              <a:rPr lang="en-US" sz="1200" b="1" i="1"/>
              <a:t>Land Use Policy</a:t>
            </a:r>
            <a:r>
              <a:rPr lang="en-US" sz="1200" b="1"/>
              <a:t>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438400" y="5408613"/>
            <a:ext cx="3810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dirty="0"/>
              <a:t>pattern and scalar interactions matter and must be treated more concretely with human outcomes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04800" y="1843088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Local pattern A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477000" y="1843088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Local pattern B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54375" y="19050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 smtClean="0"/>
              <a:t>Ascending Scale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787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8" grpId="0"/>
      <p:bldP spid="32780" grpId="0"/>
      <p:bldP spid="327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613</Words>
  <Application>Microsoft Office PowerPoint</Application>
  <PresentationFormat>On-screen Show (4:3)</PresentationFormat>
  <Paragraphs>182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Using the Landscape to Mitigate Vulnerability and Enhance Resilience</vt:lpstr>
      <vt:lpstr>Solutions for Sustainability</vt:lpstr>
      <vt:lpstr>Land Architecture</vt:lpstr>
      <vt:lpstr>Multiple Birds with One Architecture</vt:lpstr>
      <vt:lpstr>Thus…</vt:lpstr>
      <vt:lpstr>So What is the Science?</vt:lpstr>
      <vt:lpstr>PowerPoint Presentation</vt:lpstr>
      <vt:lpstr>PowerPoint Presentation</vt:lpstr>
      <vt:lpstr>Rudimentary Example</vt:lpstr>
      <vt:lpstr>Are We Ready?</vt:lpstr>
      <vt:lpstr>PowerPoint Presentation</vt:lpstr>
      <vt:lpstr>Are We Ready?</vt:lpstr>
      <vt:lpstr>We Can Do This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Landscape to Mitigate Vulnerability and Enhance Resilience</dc:title>
  <dc:creator>Bturner4</dc:creator>
  <cp:lastModifiedBy>Bturner4</cp:lastModifiedBy>
  <cp:revision>23</cp:revision>
  <dcterms:created xsi:type="dcterms:W3CDTF">2012-02-08T15:54:54Z</dcterms:created>
  <dcterms:modified xsi:type="dcterms:W3CDTF">2012-03-01T12:36:21Z</dcterms:modified>
</cp:coreProperties>
</file>