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3.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331" r:id="rId3"/>
    <p:sldId id="277" r:id="rId4"/>
    <p:sldId id="268" r:id="rId5"/>
    <p:sldId id="329" r:id="rId6"/>
    <p:sldId id="269" r:id="rId7"/>
    <p:sldId id="341" r:id="rId8"/>
    <p:sldId id="287" r:id="rId9"/>
    <p:sldId id="282" r:id="rId10"/>
    <p:sldId id="324" r:id="rId11"/>
    <p:sldId id="315" r:id="rId12"/>
    <p:sldId id="313" r:id="rId13"/>
    <p:sldId id="325" r:id="rId14"/>
    <p:sldId id="318" r:id="rId15"/>
    <p:sldId id="316" r:id="rId16"/>
    <p:sldId id="317" r:id="rId17"/>
    <p:sldId id="326" r:id="rId18"/>
    <p:sldId id="314" r:id="rId19"/>
    <p:sldId id="267" r:id="rId20"/>
    <p:sldId id="312" r:id="rId21"/>
    <p:sldId id="307" r:id="rId22"/>
    <p:sldId id="306" r:id="rId23"/>
    <p:sldId id="266" r:id="rId24"/>
    <p:sldId id="265" r:id="rId25"/>
    <p:sldId id="335" r:id="rId26"/>
    <p:sldId id="340" r:id="rId27"/>
    <p:sldId id="336" r:id="rId28"/>
    <p:sldId id="337" r:id="rId29"/>
    <p:sldId id="339" r:id="rId30"/>
    <p:sldId id="297" r:id="rId31"/>
    <p:sldId id="305" r:id="rId32"/>
    <p:sldId id="302" r:id="rId33"/>
    <p:sldId id="342" r:id="rId34"/>
    <p:sldId id="271" r:id="rId35"/>
    <p:sldId id="330" r:id="rId36"/>
    <p:sldId id="309" r:id="rId37"/>
    <p:sldId id="298" r:id="rId38"/>
    <p:sldId id="299" r:id="rId39"/>
    <p:sldId id="327" r:id="rId40"/>
    <p:sldId id="293" r:id="rId41"/>
    <p:sldId id="283" r:id="rId42"/>
    <p:sldId id="308" r:id="rId43"/>
    <p:sldId id="333" r:id="rId44"/>
    <p:sldId id="328"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43" autoAdjust="0"/>
  </p:normalViewPr>
  <p:slideViewPr>
    <p:cSldViewPr snapToGrid="0" snapToObjects="1">
      <p:cViewPr>
        <p:scale>
          <a:sx n="100" d="100"/>
          <a:sy n="100" d="100"/>
        </p:scale>
        <p:origin x="-946"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avender:Dropbox:NCEAS%20-%20Sustainability%20Science-Theory%20to%20Practice:Calcs:May%20eqns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avender:Dropbox:NCEAS%20-%20Sustainability%20Science-Theory%20to%20Practice:Calcs:May%20eqns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cavender:Dropbox:NCEAS%20-%20Sustainability%20Science-Theory%20to%20Practice:Calcs:May%20eqns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cavender:Dropbox:NCEAS%20-%20Sustainability%20Science-Theory%20to%20Practice:Calcs:May%20eqns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cavender:Dropbox:NCEAS%20-%20Sustainability%20Science-Theory%20to%20Practice:Calcs:May%20eqns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cavender:Dropbox:NCEAS%20-%20Sustainability%20Science-Theory%20to%20Practice:Calcs:May%20eqns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cavender:Dropbox:NCEAS%20-%20Sustainability%20Science-Theory%20to%20Practice:Calcs:May%20eqns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cavender:Dropbox:NCEAS%20-%20Sustainability%20Science-Theory%20to%20Practice:Calcs:May%20eqns3.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cavender:Dropbox:NCEAS%20-%20Sustainability%20Science-Theory%20to%20Practice:Calcs:May%20eqns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93270513317"/>
          <c:y val="0.05"/>
          <c:w val="0.71468307086614202"/>
          <c:h val="0.73965790593743297"/>
        </c:manualLayout>
      </c:layout>
      <c:scatterChart>
        <c:scatterStyle val="smoothMarker"/>
        <c:varyColors val="0"/>
        <c:ser>
          <c:idx val="4"/>
          <c:order val="0"/>
          <c:spPr>
            <a:ln w="25400">
              <a:solidFill>
                <a:schemeClr val="bg1">
                  <a:lumMod val="50000"/>
                </a:schemeClr>
              </a:solidFill>
              <a:prstDash val="sysDot"/>
            </a:ln>
          </c:spPr>
          <c:marker>
            <c:symbol val="none"/>
          </c:marker>
          <c:xVal>
            <c:numRef>
              <c:f>B_D!$J$2:$J$60</c:f>
              <c:numCache>
                <c:formatCode>General</c:formatCode>
                <c:ptCount val="59"/>
                <c:pt idx="0">
                  <c:v>0.246428571428571</c:v>
                </c:pt>
                <c:pt idx="1">
                  <c:v>0.29485714285714298</c:v>
                </c:pt>
                <c:pt idx="2">
                  <c:v>0.31896428571428598</c:v>
                </c:pt>
                <c:pt idx="3">
                  <c:v>0.34300000000000003</c:v>
                </c:pt>
                <c:pt idx="4">
                  <c:v>0.39085714285714301</c:v>
                </c:pt>
                <c:pt idx="5">
                  <c:v>0.438428571428571</c:v>
                </c:pt>
                <c:pt idx="6">
                  <c:v>0.48571428571428599</c:v>
                </c:pt>
                <c:pt idx="7">
                  <c:v>0.57942857142857096</c:v>
                </c:pt>
                <c:pt idx="8">
                  <c:v>0.71785714285714297</c:v>
                </c:pt>
                <c:pt idx="9">
                  <c:v>0.80871428571428605</c:v>
                </c:pt>
                <c:pt idx="10">
                  <c:v>0.94285714285714295</c:v>
                </c:pt>
                <c:pt idx="11">
                  <c:v>1.371428571428571</c:v>
                </c:pt>
                <c:pt idx="12">
                  <c:v>1.7714285714285709</c:v>
                </c:pt>
                <c:pt idx="13">
                  <c:v>2.1428571428571428</c:v>
                </c:pt>
                <c:pt idx="14">
                  <c:v>2.4857142857142862</c:v>
                </c:pt>
                <c:pt idx="15">
                  <c:v>2.8</c:v>
                </c:pt>
                <c:pt idx="16">
                  <c:v>3.0857142857142859</c:v>
                </c:pt>
                <c:pt idx="17">
                  <c:v>3.342857142857143</c:v>
                </c:pt>
                <c:pt idx="18">
                  <c:v>3.5714285714285721</c:v>
                </c:pt>
                <c:pt idx="19">
                  <c:v>3.7714285714285709</c:v>
                </c:pt>
                <c:pt idx="20">
                  <c:v>3.9428571428571431</c:v>
                </c:pt>
                <c:pt idx="21">
                  <c:v>4.0857142857142854</c:v>
                </c:pt>
                <c:pt idx="22">
                  <c:v>4.2</c:v>
                </c:pt>
                <c:pt idx="23">
                  <c:v>4.2857142857142847</c:v>
                </c:pt>
                <c:pt idx="24">
                  <c:v>4.3428571428571416</c:v>
                </c:pt>
                <c:pt idx="25">
                  <c:v>4.371428571428571</c:v>
                </c:pt>
                <c:pt idx="26">
                  <c:v>4.3714285714285719</c:v>
                </c:pt>
                <c:pt idx="27">
                  <c:v>4.3428571428571416</c:v>
                </c:pt>
                <c:pt idx="28">
                  <c:v>4.2857142857142856</c:v>
                </c:pt>
                <c:pt idx="29">
                  <c:v>4.2</c:v>
                </c:pt>
                <c:pt idx="30">
                  <c:v>4.0857142857142854</c:v>
                </c:pt>
                <c:pt idx="31">
                  <c:v>3.9428571428571431</c:v>
                </c:pt>
                <c:pt idx="32">
                  <c:v>3.7714285714285709</c:v>
                </c:pt>
                <c:pt idx="33">
                  <c:v>3.5714285714285712</c:v>
                </c:pt>
                <c:pt idx="34">
                  <c:v>3.3428571428571421</c:v>
                </c:pt>
                <c:pt idx="35">
                  <c:v>3.085714285714285</c:v>
                </c:pt>
                <c:pt idx="36">
                  <c:v>2.7999999999999989</c:v>
                </c:pt>
                <c:pt idx="37">
                  <c:v>2.4857142857142849</c:v>
                </c:pt>
                <c:pt idx="38">
                  <c:v>2.1428571428571441</c:v>
                </c:pt>
                <c:pt idx="39">
                  <c:v>1.771428571428572</c:v>
                </c:pt>
                <c:pt idx="40">
                  <c:v>1.3714285714285721</c:v>
                </c:pt>
                <c:pt idx="41">
                  <c:v>0.94285714285714295</c:v>
                </c:pt>
                <c:pt idx="42">
                  <c:v>0.48571428571428599</c:v>
                </c:pt>
                <c:pt idx="43">
                  <c:v>0</c:v>
                </c:pt>
                <c:pt idx="44">
                  <c:v>-0.51428571428571201</c:v>
                </c:pt>
                <c:pt idx="45">
                  <c:v>-1.0571428571428569</c:v>
                </c:pt>
                <c:pt idx="46">
                  <c:v>-1.628571428571427</c:v>
                </c:pt>
                <c:pt idx="47">
                  <c:v>-2.22857142857143</c:v>
                </c:pt>
                <c:pt idx="48">
                  <c:v>-2.8571428571428559</c:v>
                </c:pt>
                <c:pt idx="49">
                  <c:v>-3.514285714285716</c:v>
                </c:pt>
                <c:pt idx="50">
                  <c:v>-4.1999999999999984</c:v>
                </c:pt>
                <c:pt idx="51">
                  <c:v>-4.9142857142857146</c:v>
                </c:pt>
                <c:pt idx="52">
                  <c:v>-5.6571428571428548</c:v>
                </c:pt>
                <c:pt idx="53">
                  <c:v>-6.4285714285714306</c:v>
                </c:pt>
                <c:pt idx="54">
                  <c:v>-7.2285714285714286</c:v>
                </c:pt>
                <c:pt idx="55">
                  <c:v>-8.0571428571428552</c:v>
                </c:pt>
                <c:pt idx="56">
                  <c:v>-8.9142857142857146</c:v>
                </c:pt>
                <c:pt idx="57">
                  <c:v>-9.7999999999999972</c:v>
                </c:pt>
                <c:pt idx="58">
                  <c:v>-10.714285714285721</c:v>
                </c:pt>
              </c:numCache>
            </c:numRef>
          </c:xVal>
          <c:yVal>
            <c:numRef>
              <c:f>B_D!$M$2:$M$60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12">
                  <c:v>2</c:v>
                </c:pt>
                <c:pt idx="13">
                  <c:v>2.5</c:v>
                </c:pt>
                <c:pt idx="14">
                  <c:v>3</c:v>
                </c:pt>
                <c:pt idx="15">
                  <c:v>3.5</c:v>
                </c:pt>
                <c:pt idx="16">
                  <c:v>4</c:v>
                </c:pt>
                <c:pt idx="17">
                  <c:v>4.5</c:v>
                </c:pt>
                <c:pt idx="18">
                  <c:v>5</c:v>
                </c:pt>
                <c:pt idx="19">
                  <c:v>5.5</c:v>
                </c:pt>
                <c:pt idx="20">
                  <c:v>6</c:v>
                </c:pt>
                <c:pt idx="21">
                  <c:v>6.5</c:v>
                </c:pt>
                <c:pt idx="22">
                  <c:v>7</c:v>
                </c:pt>
                <c:pt idx="23">
                  <c:v>7.5</c:v>
                </c:pt>
                <c:pt idx="24">
                  <c:v>8</c:v>
                </c:pt>
                <c:pt idx="25">
                  <c:v>8.5</c:v>
                </c:pt>
                <c:pt idx="26">
                  <c:v>9</c:v>
                </c:pt>
                <c:pt idx="27">
                  <c:v>9.5</c:v>
                </c:pt>
                <c:pt idx="28">
                  <c:v>10</c:v>
                </c:pt>
                <c:pt idx="29">
                  <c:v>10.5</c:v>
                </c:pt>
                <c:pt idx="30">
                  <c:v>11</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ser>
          <c:idx val="0"/>
          <c:order val="1"/>
          <c:spPr>
            <a:ln w="63500">
              <a:solidFill>
                <a:srgbClr val="0000FF"/>
              </a:solidFill>
            </a:ln>
          </c:spPr>
          <c:marker>
            <c:symbol val="none"/>
          </c:marker>
          <c:xVal>
            <c:numRef>
              <c:f>B_D!$J$2:$J$60</c:f>
              <c:numCache>
                <c:formatCode>General</c:formatCode>
                <c:ptCount val="59"/>
                <c:pt idx="0">
                  <c:v>0.246428571428571</c:v>
                </c:pt>
                <c:pt idx="1">
                  <c:v>0.29485714285714298</c:v>
                </c:pt>
                <c:pt idx="2">
                  <c:v>0.31896428571428598</c:v>
                </c:pt>
                <c:pt idx="3">
                  <c:v>0.34300000000000003</c:v>
                </c:pt>
                <c:pt idx="4">
                  <c:v>0.39085714285714301</c:v>
                </c:pt>
                <c:pt idx="5">
                  <c:v>0.438428571428571</c:v>
                </c:pt>
                <c:pt idx="6">
                  <c:v>0.48571428571428599</c:v>
                </c:pt>
                <c:pt idx="7">
                  <c:v>0.57942857142857096</c:v>
                </c:pt>
                <c:pt idx="8">
                  <c:v>0.71785714285714297</c:v>
                </c:pt>
                <c:pt idx="9">
                  <c:v>0.80871428571428605</c:v>
                </c:pt>
                <c:pt idx="10">
                  <c:v>0.94285714285714295</c:v>
                </c:pt>
                <c:pt idx="11">
                  <c:v>1.371428571428571</c:v>
                </c:pt>
                <c:pt idx="12">
                  <c:v>1.7714285714285709</c:v>
                </c:pt>
                <c:pt idx="13">
                  <c:v>2.1428571428571428</c:v>
                </c:pt>
                <c:pt idx="14">
                  <c:v>2.4857142857142862</c:v>
                </c:pt>
                <c:pt idx="15">
                  <c:v>2.8</c:v>
                </c:pt>
                <c:pt idx="16">
                  <c:v>3.0857142857142859</c:v>
                </c:pt>
                <c:pt idx="17">
                  <c:v>3.342857142857143</c:v>
                </c:pt>
                <c:pt idx="18">
                  <c:v>3.5714285714285721</c:v>
                </c:pt>
                <c:pt idx="19">
                  <c:v>3.7714285714285709</c:v>
                </c:pt>
                <c:pt idx="20">
                  <c:v>3.9428571428571431</c:v>
                </c:pt>
                <c:pt idx="21">
                  <c:v>4.0857142857142854</c:v>
                </c:pt>
                <c:pt idx="22">
                  <c:v>4.2</c:v>
                </c:pt>
                <c:pt idx="23">
                  <c:v>4.2857142857142847</c:v>
                </c:pt>
                <c:pt idx="24">
                  <c:v>4.3428571428571416</c:v>
                </c:pt>
                <c:pt idx="25">
                  <c:v>4.371428571428571</c:v>
                </c:pt>
                <c:pt idx="26">
                  <c:v>4.3714285714285719</c:v>
                </c:pt>
                <c:pt idx="27">
                  <c:v>4.3428571428571416</c:v>
                </c:pt>
                <c:pt idx="28">
                  <c:v>4.2857142857142856</c:v>
                </c:pt>
                <c:pt idx="29">
                  <c:v>4.2</c:v>
                </c:pt>
                <c:pt idx="30">
                  <c:v>4.0857142857142854</c:v>
                </c:pt>
                <c:pt idx="31">
                  <c:v>3.9428571428571431</c:v>
                </c:pt>
                <c:pt idx="32">
                  <c:v>3.7714285714285709</c:v>
                </c:pt>
                <c:pt idx="33">
                  <c:v>3.5714285714285712</c:v>
                </c:pt>
                <c:pt idx="34">
                  <c:v>3.3428571428571421</c:v>
                </c:pt>
                <c:pt idx="35">
                  <c:v>3.085714285714285</c:v>
                </c:pt>
                <c:pt idx="36">
                  <c:v>2.7999999999999989</c:v>
                </c:pt>
                <c:pt idx="37">
                  <c:v>2.4857142857142849</c:v>
                </c:pt>
                <c:pt idx="38">
                  <c:v>2.1428571428571441</c:v>
                </c:pt>
                <c:pt idx="39">
                  <c:v>1.771428571428572</c:v>
                </c:pt>
                <c:pt idx="40">
                  <c:v>1.3714285714285721</c:v>
                </c:pt>
                <c:pt idx="41">
                  <c:v>0.94285714285714295</c:v>
                </c:pt>
                <c:pt idx="42">
                  <c:v>0.48571428571428599</c:v>
                </c:pt>
                <c:pt idx="43">
                  <c:v>0</c:v>
                </c:pt>
                <c:pt idx="44">
                  <c:v>-0.51428571428571201</c:v>
                </c:pt>
                <c:pt idx="45">
                  <c:v>-1.0571428571428569</c:v>
                </c:pt>
                <c:pt idx="46">
                  <c:v>-1.628571428571427</c:v>
                </c:pt>
                <c:pt idx="47">
                  <c:v>-2.22857142857143</c:v>
                </c:pt>
                <c:pt idx="48">
                  <c:v>-2.8571428571428559</c:v>
                </c:pt>
                <c:pt idx="49">
                  <c:v>-3.514285714285716</c:v>
                </c:pt>
                <c:pt idx="50">
                  <c:v>-4.1999999999999984</c:v>
                </c:pt>
                <c:pt idx="51">
                  <c:v>-4.9142857142857146</c:v>
                </c:pt>
                <c:pt idx="52">
                  <c:v>-5.6571428571428548</c:v>
                </c:pt>
                <c:pt idx="53">
                  <c:v>-6.4285714285714306</c:v>
                </c:pt>
                <c:pt idx="54">
                  <c:v>-7.2285714285714286</c:v>
                </c:pt>
                <c:pt idx="55">
                  <c:v>-8.0571428571428552</c:v>
                </c:pt>
                <c:pt idx="56">
                  <c:v>-8.9142857142857146</c:v>
                </c:pt>
                <c:pt idx="57">
                  <c:v>-9.7999999999999972</c:v>
                </c:pt>
                <c:pt idx="58">
                  <c:v>-10.714285714285721</c:v>
                </c:pt>
              </c:numCache>
            </c:numRef>
          </c:xVal>
          <c:yVal>
            <c:numRef>
              <c:f>B_D!$N$2:$N$60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dLbls>
          <c:showLegendKey val="0"/>
          <c:showVal val="0"/>
          <c:showCatName val="0"/>
          <c:showSerName val="0"/>
          <c:showPercent val="0"/>
          <c:showBubbleSize val="0"/>
        </c:dLbls>
        <c:axId val="82585088"/>
        <c:axId val="82587008"/>
      </c:scatterChart>
      <c:valAx>
        <c:axId val="82585088"/>
        <c:scaling>
          <c:orientation val="minMax"/>
          <c:max val="8"/>
          <c:min val="0"/>
        </c:scaling>
        <c:delete val="0"/>
        <c:axPos val="b"/>
        <c:title>
          <c:tx>
            <c:rich>
              <a:bodyPr/>
              <a:lstStyle/>
              <a:p>
                <a:pPr>
                  <a:defRPr sz="1800"/>
                </a:pPr>
                <a:r>
                  <a:rPr lang="en-US" sz="1800"/>
                  <a:t>Consumption rate (dB/dt)</a:t>
                </a:r>
              </a:p>
            </c:rich>
          </c:tx>
          <c:layout>
            <c:manualLayout>
              <c:xMode val="edge"/>
              <c:yMode val="edge"/>
              <c:x val="0.26650294737747898"/>
              <c:y val="0.91174079591402402"/>
            </c:manualLayout>
          </c:layout>
          <c:overlay val="0"/>
        </c:title>
        <c:numFmt formatCode="0" sourceLinked="0"/>
        <c:majorTickMark val="out"/>
        <c:minorTickMark val="none"/>
        <c:tickLblPos val="nextTo"/>
        <c:txPr>
          <a:bodyPr/>
          <a:lstStyle/>
          <a:p>
            <a:pPr>
              <a:defRPr sz="1800"/>
            </a:pPr>
            <a:endParaRPr lang="en-US"/>
          </a:p>
        </c:txPr>
        <c:crossAx val="82587008"/>
        <c:crosses val="autoZero"/>
        <c:crossBetween val="midCat"/>
      </c:valAx>
      <c:valAx>
        <c:axId val="82587008"/>
        <c:scaling>
          <c:orientation val="minMax"/>
          <c:max val="30"/>
          <c:min val="0"/>
        </c:scaling>
        <c:delete val="0"/>
        <c:axPos val="l"/>
        <c:title>
          <c:tx>
            <c:rich>
              <a:bodyPr/>
              <a:lstStyle/>
              <a:p>
                <a:pPr>
                  <a:defRPr sz="1800"/>
                </a:pPr>
                <a:r>
                  <a:rPr lang="en-US" sz="1800"/>
                  <a:t>Carbon stock</a:t>
                </a:r>
              </a:p>
            </c:rich>
          </c:tx>
          <c:layout>
            <c:manualLayout>
              <c:xMode val="edge"/>
              <c:yMode val="edge"/>
              <c:x val="2.3890509508038501E-2"/>
              <c:y val="0.25355308354911998"/>
            </c:manualLayout>
          </c:layout>
          <c:overlay val="0"/>
        </c:title>
        <c:numFmt formatCode="General" sourceLinked="1"/>
        <c:majorTickMark val="out"/>
        <c:minorTickMark val="none"/>
        <c:tickLblPos val="nextTo"/>
        <c:txPr>
          <a:bodyPr/>
          <a:lstStyle/>
          <a:p>
            <a:pPr>
              <a:defRPr sz="1800"/>
            </a:pPr>
            <a:endParaRPr lang="en-US"/>
          </a:p>
        </c:txPr>
        <c:crossAx val="82585088"/>
        <c:crosses val="autoZero"/>
        <c:crossBetween val="midCat"/>
        <c:majorUnit val="10"/>
      </c:valAx>
      <c:spPr>
        <a:ln w="19050">
          <a:solidFill>
            <a:schemeClr val="tx1"/>
          </a:solidFill>
          <a:prstDash val="solid"/>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93270513317"/>
          <c:y val="0.05"/>
          <c:w val="0.71468307086614202"/>
          <c:h val="0.73965790593743297"/>
        </c:manualLayout>
      </c:layout>
      <c:scatterChart>
        <c:scatterStyle val="smoothMarker"/>
        <c:varyColors val="0"/>
        <c:ser>
          <c:idx val="4"/>
          <c:order val="0"/>
          <c:spPr>
            <a:ln w="25400">
              <a:solidFill>
                <a:schemeClr val="bg1">
                  <a:lumMod val="50000"/>
                </a:schemeClr>
              </a:solidFill>
              <a:prstDash val="sysDot"/>
            </a:ln>
          </c:spPr>
          <c:marker>
            <c:symbol val="none"/>
          </c:marker>
          <c:xVal>
            <c:numRef>
              <c:f>B_D!$J$2:$J$60</c:f>
              <c:numCache>
                <c:formatCode>General</c:formatCode>
                <c:ptCount val="59"/>
                <c:pt idx="0">
                  <c:v>0.246428571428571</c:v>
                </c:pt>
                <c:pt idx="1">
                  <c:v>0.29485714285714298</c:v>
                </c:pt>
                <c:pt idx="2">
                  <c:v>0.31896428571428598</c:v>
                </c:pt>
                <c:pt idx="3">
                  <c:v>0.34300000000000003</c:v>
                </c:pt>
                <c:pt idx="4">
                  <c:v>0.39085714285714301</c:v>
                </c:pt>
                <c:pt idx="5">
                  <c:v>0.438428571428571</c:v>
                </c:pt>
                <c:pt idx="6">
                  <c:v>0.48571428571428599</c:v>
                </c:pt>
                <c:pt idx="7">
                  <c:v>0.57942857142857096</c:v>
                </c:pt>
                <c:pt idx="8">
                  <c:v>0.71785714285714297</c:v>
                </c:pt>
                <c:pt idx="9">
                  <c:v>0.80871428571428605</c:v>
                </c:pt>
                <c:pt idx="10">
                  <c:v>0.94285714285714295</c:v>
                </c:pt>
                <c:pt idx="11">
                  <c:v>1.371428571428571</c:v>
                </c:pt>
                <c:pt idx="12">
                  <c:v>1.7714285714285709</c:v>
                </c:pt>
                <c:pt idx="13">
                  <c:v>2.1428571428571428</c:v>
                </c:pt>
                <c:pt idx="14">
                  <c:v>2.4857142857142862</c:v>
                </c:pt>
                <c:pt idx="15">
                  <c:v>2.8</c:v>
                </c:pt>
                <c:pt idx="16">
                  <c:v>3.0857142857142859</c:v>
                </c:pt>
                <c:pt idx="17">
                  <c:v>3.342857142857143</c:v>
                </c:pt>
                <c:pt idx="18">
                  <c:v>3.5714285714285721</c:v>
                </c:pt>
                <c:pt idx="19">
                  <c:v>3.7714285714285709</c:v>
                </c:pt>
                <c:pt idx="20">
                  <c:v>3.9428571428571431</c:v>
                </c:pt>
                <c:pt idx="21">
                  <c:v>4.0857142857142854</c:v>
                </c:pt>
                <c:pt idx="22">
                  <c:v>4.2</c:v>
                </c:pt>
                <c:pt idx="23">
                  <c:v>4.2857142857142847</c:v>
                </c:pt>
                <c:pt idx="24">
                  <c:v>4.3428571428571416</c:v>
                </c:pt>
                <c:pt idx="25">
                  <c:v>4.371428571428571</c:v>
                </c:pt>
                <c:pt idx="26">
                  <c:v>4.3714285714285719</c:v>
                </c:pt>
                <c:pt idx="27">
                  <c:v>4.3428571428571416</c:v>
                </c:pt>
                <c:pt idx="28">
                  <c:v>4.2857142857142856</c:v>
                </c:pt>
                <c:pt idx="29">
                  <c:v>4.2</c:v>
                </c:pt>
                <c:pt idx="30">
                  <c:v>4.0857142857142854</c:v>
                </c:pt>
                <c:pt idx="31">
                  <c:v>3.9428571428571431</c:v>
                </c:pt>
                <c:pt idx="32">
                  <c:v>3.7714285714285709</c:v>
                </c:pt>
                <c:pt idx="33">
                  <c:v>3.5714285714285712</c:v>
                </c:pt>
                <c:pt idx="34">
                  <c:v>3.3428571428571421</c:v>
                </c:pt>
                <c:pt idx="35">
                  <c:v>3.085714285714285</c:v>
                </c:pt>
                <c:pt idx="36">
                  <c:v>2.7999999999999989</c:v>
                </c:pt>
                <c:pt idx="37">
                  <c:v>2.4857142857142849</c:v>
                </c:pt>
                <c:pt idx="38">
                  <c:v>2.1428571428571441</c:v>
                </c:pt>
                <c:pt idx="39">
                  <c:v>1.771428571428572</c:v>
                </c:pt>
                <c:pt idx="40">
                  <c:v>1.3714285714285721</c:v>
                </c:pt>
                <c:pt idx="41">
                  <c:v>0.94285714285714295</c:v>
                </c:pt>
                <c:pt idx="42">
                  <c:v>0.48571428571428599</c:v>
                </c:pt>
                <c:pt idx="43">
                  <c:v>0</c:v>
                </c:pt>
                <c:pt idx="44">
                  <c:v>-0.51428571428571201</c:v>
                </c:pt>
                <c:pt idx="45">
                  <c:v>-1.0571428571428569</c:v>
                </c:pt>
                <c:pt idx="46">
                  <c:v>-1.628571428571427</c:v>
                </c:pt>
                <c:pt idx="47">
                  <c:v>-2.22857142857143</c:v>
                </c:pt>
                <c:pt idx="48">
                  <c:v>-2.8571428571428559</c:v>
                </c:pt>
                <c:pt idx="49">
                  <c:v>-3.514285714285716</c:v>
                </c:pt>
                <c:pt idx="50">
                  <c:v>-4.1999999999999984</c:v>
                </c:pt>
                <c:pt idx="51">
                  <c:v>-4.9142857142857146</c:v>
                </c:pt>
                <c:pt idx="52">
                  <c:v>-5.6571428571428548</c:v>
                </c:pt>
                <c:pt idx="53">
                  <c:v>-6.4285714285714306</c:v>
                </c:pt>
                <c:pt idx="54">
                  <c:v>-7.2285714285714286</c:v>
                </c:pt>
                <c:pt idx="55">
                  <c:v>-8.0571428571428552</c:v>
                </c:pt>
                <c:pt idx="56">
                  <c:v>-8.9142857142857146</c:v>
                </c:pt>
                <c:pt idx="57">
                  <c:v>-9.7999999999999972</c:v>
                </c:pt>
                <c:pt idx="58">
                  <c:v>-10.714285714285721</c:v>
                </c:pt>
              </c:numCache>
            </c:numRef>
          </c:xVal>
          <c:yVal>
            <c:numRef>
              <c:f>B_D!$M$2:$M$60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12">
                  <c:v>2</c:v>
                </c:pt>
                <c:pt idx="13">
                  <c:v>2.5</c:v>
                </c:pt>
                <c:pt idx="14">
                  <c:v>3</c:v>
                </c:pt>
                <c:pt idx="15">
                  <c:v>3.5</c:v>
                </c:pt>
                <c:pt idx="16">
                  <c:v>4</c:v>
                </c:pt>
                <c:pt idx="17">
                  <c:v>4.5</c:v>
                </c:pt>
                <c:pt idx="18">
                  <c:v>5</c:v>
                </c:pt>
                <c:pt idx="19">
                  <c:v>5.5</c:v>
                </c:pt>
                <c:pt idx="20">
                  <c:v>6</c:v>
                </c:pt>
                <c:pt idx="21">
                  <c:v>6.5</c:v>
                </c:pt>
                <c:pt idx="22">
                  <c:v>7</c:v>
                </c:pt>
                <c:pt idx="23">
                  <c:v>7.5</c:v>
                </c:pt>
                <c:pt idx="24">
                  <c:v>8</c:v>
                </c:pt>
                <c:pt idx="25">
                  <c:v>8.5</c:v>
                </c:pt>
                <c:pt idx="26">
                  <c:v>9</c:v>
                </c:pt>
                <c:pt idx="27">
                  <c:v>9.5</c:v>
                </c:pt>
                <c:pt idx="28">
                  <c:v>10</c:v>
                </c:pt>
                <c:pt idx="29">
                  <c:v>10.5</c:v>
                </c:pt>
                <c:pt idx="30">
                  <c:v>11</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ser>
          <c:idx val="0"/>
          <c:order val="1"/>
          <c:spPr>
            <a:ln w="63500">
              <a:solidFill>
                <a:srgbClr val="0000FF"/>
              </a:solidFill>
            </a:ln>
          </c:spPr>
          <c:marker>
            <c:symbol val="none"/>
          </c:marker>
          <c:xVal>
            <c:numRef>
              <c:f>B_D!$J$2:$J$60</c:f>
              <c:numCache>
                <c:formatCode>General</c:formatCode>
                <c:ptCount val="59"/>
                <c:pt idx="0">
                  <c:v>0.246428571428571</c:v>
                </c:pt>
                <c:pt idx="1">
                  <c:v>0.29485714285714298</c:v>
                </c:pt>
                <c:pt idx="2">
                  <c:v>0.31896428571428598</c:v>
                </c:pt>
                <c:pt idx="3">
                  <c:v>0.34300000000000003</c:v>
                </c:pt>
                <c:pt idx="4">
                  <c:v>0.39085714285714301</c:v>
                </c:pt>
                <c:pt idx="5">
                  <c:v>0.438428571428571</c:v>
                </c:pt>
                <c:pt idx="6">
                  <c:v>0.48571428571428599</c:v>
                </c:pt>
                <c:pt idx="7">
                  <c:v>0.57942857142857096</c:v>
                </c:pt>
                <c:pt idx="8">
                  <c:v>0.71785714285714297</c:v>
                </c:pt>
                <c:pt idx="9">
                  <c:v>0.80871428571428605</c:v>
                </c:pt>
                <c:pt idx="10">
                  <c:v>0.94285714285714295</c:v>
                </c:pt>
                <c:pt idx="11">
                  <c:v>1.371428571428571</c:v>
                </c:pt>
                <c:pt idx="12">
                  <c:v>1.7714285714285709</c:v>
                </c:pt>
                <c:pt idx="13">
                  <c:v>2.1428571428571428</c:v>
                </c:pt>
                <c:pt idx="14">
                  <c:v>2.4857142857142862</c:v>
                </c:pt>
                <c:pt idx="15">
                  <c:v>2.8</c:v>
                </c:pt>
                <c:pt idx="16">
                  <c:v>3.0857142857142859</c:v>
                </c:pt>
                <c:pt idx="17">
                  <c:v>3.342857142857143</c:v>
                </c:pt>
                <c:pt idx="18">
                  <c:v>3.5714285714285721</c:v>
                </c:pt>
                <c:pt idx="19">
                  <c:v>3.7714285714285709</c:v>
                </c:pt>
                <c:pt idx="20">
                  <c:v>3.9428571428571431</c:v>
                </c:pt>
                <c:pt idx="21">
                  <c:v>4.0857142857142854</c:v>
                </c:pt>
                <c:pt idx="22">
                  <c:v>4.2</c:v>
                </c:pt>
                <c:pt idx="23">
                  <c:v>4.2857142857142847</c:v>
                </c:pt>
                <c:pt idx="24">
                  <c:v>4.3428571428571416</c:v>
                </c:pt>
                <c:pt idx="25">
                  <c:v>4.371428571428571</c:v>
                </c:pt>
                <c:pt idx="26">
                  <c:v>4.3714285714285719</c:v>
                </c:pt>
                <c:pt idx="27">
                  <c:v>4.3428571428571416</c:v>
                </c:pt>
                <c:pt idx="28">
                  <c:v>4.2857142857142856</c:v>
                </c:pt>
                <c:pt idx="29">
                  <c:v>4.2</c:v>
                </c:pt>
                <c:pt idx="30">
                  <c:v>4.0857142857142854</c:v>
                </c:pt>
                <c:pt idx="31">
                  <c:v>3.9428571428571431</c:v>
                </c:pt>
                <c:pt idx="32">
                  <c:v>3.7714285714285709</c:v>
                </c:pt>
                <c:pt idx="33">
                  <c:v>3.5714285714285712</c:v>
                </c:pt>
                <c:pt idx="34">
                  <c:v>3.3428571428571421</c:v>
                </c:pt>
                <c:pt idx="35">
                  <c:v>3.085714285714285</c:v>
                </c:pt>
                <c:pt idx="36">
                  <c:v>2.7999999999999989</c:v>
                </c:pt>
                <c:pt idx="37">
                  <c:v>2.4857142857142849</c:v>
                </c:pt>
                <c:pt idx="38">
                  <c:v>2.1428571428571441</c:v>
                </c:pt>
                <c:pt idx="39">
                  <c:v>1.771428571428572</c:v>
                </c:pt>
                <c:pt idx="40">
                  <c:v>1.3714285714285721</c:v>
                </c:pt>
                <c:pt idx="41">
                  <c:v>0.94285714285714295</c:v>
                </c:pt>
                <c:pt idx="42">
                  <c:v>0.48571428571428599</c:v>
                </c:pt>
                <c:pt idx="43">
                  <c:v>0</c:v>
                </c:pt>
                <c:pt idx="44">
                  <c:v>-0.51428571428571201</c:v>
                </c:pt>
                <c:pt idx="45">
                  <c:v>-1.0571428571428569</c:v>
                </c:pt>
                <c:pt idx="46">
                  <c:v>-1.628571428571427</c:v>
                </c:pt>
                <c:pt idx="47">
                  <c:v>-2.22857142857143</c:v>
                </c:pt>
                <c:pt idx="48">
                  <c:v>-2.8571428571428559</c:v>
                </c:pt>
                <c:pt idx="49">
                  <c:v>-3.514285714285716</c:v>
                </c:pt>
                <c:pt idx="50">
                  <c:v>-4.1999999999999984</c:v>
                </c:pt>
                <c:pt idx="51">
                  <c:v>-4.9142857142857146</c:v>
                </c:pt>
                <c:pt idx="52">
                  <c:v>-5.6571428571428548</c:v>
                </c:pt>
                <c:pt idx="53">
                  <c:v>-6.4285714285714306</c:v>
                </c:pt>
                <c:pt idx="54">
                  <c:v>-7.2285714285714286</c:v>
                </c:pt>
                <c:pt idx="55">
                  <c:v>-8.0571428571428552</c:v>
                </c:pt>
                <c:pt idx="56">
                  <c:v>-8.9142857142857146</c:v>
                </c:pt>
                <c:pt idx="57">
                  <c:v>-9.7999999999999972</c:v>
                </c:pt>
                <c:pt idx="58">
                  <c:v>-10.714285714285721</c:v>
                </c:pt>
              </c:numCache>
            </c:numRef>
          </c:xVal>
          <c:yVal>
            <c:numRef>
              <c:f>B_D!$N$2:$N$60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dLbls>
          <c:showLegendKey val="0"/>
          <c:showVal val="0"/>
          <c:showCatName val="0"/>
          <c:showSerName val="0"/>
          <c:showPercent val="0"/>
          <c:showBubbleSize val="0"/>
        </c:dLbls>
        <c:axId val="82622720"/>
        <c:axId val="82637184"/>
      </c:scatterChart>
      <c:valAx>
        <c:axId val="82622720"/>
        <c:scaling>
          <c:orientation val="minMax"/>
          <c:max val="8"/>
          <c:min val="0"/>
        </c:scaling>
        <c:delete val="0"/>
        <c:axPos val="b"/>
        <c:title>
          <c:tx>
            <c:rich>
              <a:bodyPr/>
              <a:lstStyle/>
              <a:p>
                <a:pPr>
                  <a:defRPr sz="1800"/>
                </a:pPr>
                <a:r>
                  <a:rPr lang="en-US" sz="1800"/>
                  <a:t>Consumption rate (dB/dt)</a:t>
                </a:r>
              </a:p>
            </c:rich>
          </c:tx>
          <c:layout>
            <c:manualLayout>
              <c:xMode val="edge"/>
              <c:yMode val="edge"/>
              <c:x val="0.26650294737747898"/>
              <c:y val="0.91174079591402402"/>
            </c:manualLayout>
          </c:layout>
          <c:overlay val="0"/>
        </c:title>
        <c:numFmt formatCode="0" sourceLinked="0"/>
        <c:majorTickMark val="out"/>
        <c:minorTickMark val="none"/>
        <c:tickLblPos val="nextTo"/>
        <c:txPr>
          <a:bodyPr/>
          <a:lstStyle/>
          <a:p>
            <a:pPr>
              <a:defRPr sz="1800"/>
            </a:pPr>
            <a:endParaRPr lang="en-US"/>
          </a:p>
        </c:txPr>
        <c:crossAx val="82637184"/>
        <c:crosses val="autoZero"/>
        <c:crossBetween val="midCat"/>
      </c:valAx>
      <c:valAx>
        <c:axId val="82637184"/>
        <c:scaling>
          <c:orientation val="minMax"/>
          <c:max val="30"/>
          <c:min val="0"/>
        </c:scaling>
        <c:delete val="0"/>
        <c:axPos val="l"/>
        <c:title>
          <c:tx>
            <c:rich>
              <a:bodyPr/>
              <a:lstStyle/>
              <a:p>
                <a:pPr>
                  <a:defRPr sz="1800"/>
                </a:pPr>
                <a:r>
                  <a:rPr lang="en-US" sz="1800"/>
                  <a:t>Carbon stock</a:t>
                </a:r>
              </a:p>
            </c:rich>
          </c:tx>
          <c:layout>
            <c:manualLayout>
              <c:xMode val="edge"/>
              <c:yMode val="edge"/>
              <c:x val="2.3890509508038501E-2"/>
              <c:y val="0.25355308354911998"/>
            </c:manualLayout>
          </c:layout>
          <c:overlay val="0"/>
        </c:title>
        <c:numFmt formatCode="General" sourceLinked="1"/>
        <c:majorTickMark val="out"/>
        <c:minorTickMark val="none"/>
        <c:tickLblPos val="nextTo"/>
        <c:txPr>
          <a:bodyPr/>
          <a:lstStyle/>
          <a:p>
            <a:pPr>
              <a:defRPr sz="1800"/>
            </a:pPr>
            <a:endParaRPr lang="en-US"/>
          </a:p>
        </c:txPr>
        <c:crossAx val="82622720"/>
        <c:crosses val="autoZero"/>
        <c:crossBetween val="midCat"/>
        <c:majorUnit val="10"/>
      </c:valAx>
      <c:spPr>
        <a:ln w="19050">
          <a:solidFill>
            <a:schemeClr val="tx1"/>
          </a:solidFill>
          <a:prstDash val="solid"/>
        </a:ln>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93270513317"/>
          <c:y val="0.05"/>
          <c:w val="0.71468307086614202"/>
          <c:h val="0.73965790593743297"/>
        </c:manualLayout>
      </c:layout>
      <c:scatterChart>
        <c:scatterStyle val="smoothMarker"/>
        <c:varyColors val="0"/>
        <c:ser>
          <c:idx val="4"/>
          <c:order val="0"/>
          <c:tx>
            <c:v>unstable equilibrium</c:v>
          </c:tx>
          <c:spPr>
            <a:ln>
              <a:solidFill>
                <a:schemeClr val="bg1">
                  <a:lumMod val="50000"/>
                </a:schemeClr>
              </a:solidFill>
              <a:prstDash val="sysDot"/>
            </a:ln>
          </c:spPr>
          <c:marker>
            <c:symbol val="none"/>
          </c:marker>
          <c:xVal>
            <c:numRef>
              <c:f>B_D!$H$2:$H$60</c:f>
              <c:numCache>
                <c:formatCode>General</c:formatCode>
                <c:ptCount val="59"/>
                <c:pt idx="0">
                  <c:v>0.2475</c:v>
                </c:pt>
                <c:pt idx="1">
                  <c:v>0.2964</c:v>
                </c:pt>
                <c:pt idx="2">
                  <c:v>0.32077499999999998</c:v>
                </c:pt>
                <c:pt idx="3">
                  <c:v>0.34510000000000002</c:v>
                </c:pt>
                <c:pt idx="4">
                  <c:v>0.39360000000000001</c:v>
                </c:pt>
                <c:pt idx="5">
                  <c:v>0.44190000000000002</c:v>
                </c:pt>
                <c:pt idx="6">
                  <c:v>0.49</c:v>
                </c:pt>
                <c:pt idx="7">
                  <c:v>0.58560000000000001</c:v>
                </c:pt>
                <c:pt idx="8">
                  <c:v>0.72750000000000004</c:v>
                </c:pt>
                <c:pt idx="9">
                  <c:v>0.82110000000000005</c:v>
                </c:pt>
                <c:pt idx="10">
                  <c:v>0.96</c:v>
                </c:pt>
                <c:pt idx="11">
                  <c:v>1.41</c:v>
                </c:pt>
                <c:pt idx="12">
                  <c:v>1.84</c:v>
                </c:pt>
                <c:pt idx="13">
                  <c:v>2.25</c:v>
                </c:pt>
                <c:pt idx="14">
                  <c:v>2.64</c:v>
                </c:pt>
                <c:pt idx="15">
                  <c:v>3.01</c:v>
                </c:pt>
                <c:pt idx="16">
                  <c:v>3.36</c:v>
                </c:pt>
                <c:pt idx="17">
                  <c:v>3.69</c:v>
                </c:pt>
                <c:pt idx="18">
                  <c:v>4</c:v>
                </c:pt>
                <c:pt idx="19">
                  <c:v>4.29</c:v>
                </c:pt>
                <c:pt idx="20">
                  <c:v>4.5599999999999996</c:v>
                </c:pt>
                <c:pt idx="21">
                  <c:v>4.8099999999999996</c:v>
                </c:pt>
                <c:pt idx="22">
                  <c:v>5.0400000000000009</c:v>
                </c:pt>
                <c:pt idx="23">
                  <c:v>5.25</c:v>
                </c:pt>
                <c:pt idx="24">
                  <c:v>5.44</c:v>
                </c:pt>
                <c:pt idx="25">
                  <c:v>5.6099999999999977</c:v>
                </c:pt>
                <c:pt idx="26">
                  <c:v>5.76</c:v>
                </c:pt>
                <c:pt idx="27">
                  <c:v>5.89</c:v>
                </c:pt>
                <c:pt idx="28">
                  <c:v>6</c:v>
                </c:pt>
                <c:pt idx="29">
                  <c:v>6.0900000000000007</c:v>
                </c:pt>
                <c:pt idx="30">
                  <c:v>6.16</c:v>
                </c:pt>
                <c:pt idx="31">
                  <c:v>6.21</c:v>
                </c:pt>
                <c:pt idx="32">
                  <c:v>6.24</c:v>
                </c:pt>
                <c:pt idx="33">
                  <c:v>6.25</c:v>
                </c:pt>
                <c:pt idx="34">
                  <c:v>6.24</c:v>
                </c:pt>
                <c:pt idx="35">
                  <c:v>6.21</c:v>
                </c:pt>
                <c:pt idx="36">
                  <c:v>6.1599999999999993</c:v>
                </c:pt>
                <c:pt idx="37">
                  <c:v>6.09</c:v>
                </c:pt>
                <c:pt idx="38">
                  <c:v>6.0000000000000009</c:v>
                </c:pt>
                <c:pt idx="39">
                  <c:v>5.89</c:v>
                </c:pt>
                <c:pt idx="40">
                  <c:v>5.76</c:v>
                </c:pt>
                <c:pt idx="41">
                  <c:v>5.6099999999999977</c:v>
                </c:pt>
                <c:pt idx="42">
                  <c:v>5.4399999999999977</c:v>
                </c:pt>
                <c:pt idx="43">
                  <c:v>5.2500000000000009</c:v>
                </c:pt>
                <c:pt idx="44">
                  <c:v>5.0400000000000009</c:v>
                </c:pt>
                <c:pt idx="45">
                  <c:v>4.8099999999999996</c:v>
                </c:pt>
                <c:pt idx="46">
                  <c:v>4.5599999999999996</c:v>
                </c:pt>
                <c:pt idx="47">
                  <c:v>4.29</c:v>
                </c:pt>
                <c:pt idx="48">
                  <c:v>4</c:v>
                </c:pt>
                <c:pt idx="49">
                  <c:v>3.6900000000000008</c:v>
                </c:pt>
                <c:pt idx="50">
                  <c:v>3.3600000000000012</c:v>
                </c:pt>
                <c:pt idx="51">
                  <c:v>3.01</c:v>
                </c:pt>
                <c:pt idx="52">
                  <c:v>2.64</c:v>
                </c:pt>
                <c:pt idx="53">
                  <c:v>2.25</c:v>
                </c:pt>
                <c:pt idx="54">
                  <c:v>1.839999999999999</c:v>
                </c:pt>
                <c:pt idx="55">
                  <c:v>1.410000000000001</c:v>
                </c:pt>
                <c:pt idx="56">
                  <c:v>0.96000000000000096</c:v>
                </c:pt>
                <c:pt idx="57">
                  <c:v>0.49</c:v>
                </c:pt>
                <c:pt idx="58">
                  <c:v>0</c:v>
                </c:pt>
              </c:numCache>
            </c:numRef>
          </c:xVal>
          <c:yVal>
            <c:numRef>
              <c:f>B_D!$M$2:$M$60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12">
                  <c:v>2</c:v>
                </c:pt>
                <c:pt idx="13">
                  <c:v>2.5</c:v>
                </c:pt>
                <c:pt idx="14">
                  <c:v>3</c:v>
                </c:pt>
                <c:pt idx="15">
                  <c:v>3.5</c:v>
                </c:pt>
                <c:pt idx="16">
                  <c:v>4</c:v>
                </c:pt>
                <c:pt idx="17">
                  <c:v>4.5</c:v>
                </c:pt>
                <c:pt idx="18">
                  <c:v>5</c:v>
                </c:pt>
                <c:pt idx="19">
                  <c:v>5.5</c:v>
                </c:pt>
                <c:pt idx="20">
                  <c:v>6</c:v>
                </c:pt>
                <c:pt idx="21">
                  <c:v>6.5</c:v>
                </c:pt>
                <c:pt idx="22">
                  <c:v>7</c:v>
                </c:pt>
                <c:pt idx="23">
                  <c:v>7.5</c:v>
                </c:pt>
                <c:pt idx="24">
                  <c:v>8</c:v>
                </c:pt>
                <c:pt idx="25">
                  <c:v>8.5</c:v>
                </c:pt>
                <c:pt idx="26">
                  <c:v>9</c:v>
                </c:pt>
                <c:pt idx="27">
                  <c:v>9.5</c:v>
                </c:pt>
                <c:pt idx="28">
                  <c:v>10</c:v>
                </c:pt>
                <c:pt idx="29">
                  <c:v>10.5</c:v>
                </c:pt>
                <c:pt idx="30">
                  <c:v>11</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ser>
          <c:idx val="5"/>
          <c:order val="1"/>
          <c:tx>
            <c:v>stable equilibrium</c:v>
          </c:tx>
          <c:spPr>
            <a:ln w="63500">
              <a:solidFill>
                <a:srgbClr val="0000FF"/>
              </a:solidFill>
            </a:ln>
          </c:spPr>
          <c:marker>
            <c:symbol val="none"/>
          </c:marker>
          <c:xVal>
            <c:numRef>
              <c:f>B_D!$H$2:$H$60</c:f>
              <c:numCache>
                <c:formatCode>General</c:formatCode>
                <c:ptCount val="59"/>
                <c:pt idx="0">
                  <c:v>0.2475</c:v>
                </c:pt>
                <c:pt idx="1">
                  <c:v>0.2964</c:v>
                </c:pt>
                <c:pt idx="2">
                  <c:v>0.32077499999999998</c:v>
                </c:pt>
                <c:pt idx="3">
                  <c:v>0.34510000000000002</c:v>
                </c:pt>
                <c:pt idx="4">
                  <c:v>0.39360000000000001</c:v>
                </c:pt>
                <c:pt idx="5">
                  <c:v>0.44190000000000002</c:v>
                </c:pt>
                <c:pt idx="6">
                  <c:v>0.49</c:v>
                </c:pt>
                <c:pt idx="7">
                  <c:v>0.58560000000000001</c:v>
                </c:pt>
                <c:pt idx="8">
                  <c:v>0.72750000000000004</c:v>
                </c:pt>
                <c:pt idx="9">
                  <c:v>0.82110000000000005</c:v>
                </c:pt>
                <c:pt idx="10">
                  <c:v>0.96</c:v>
                </c:pt>
                <c:pt idx="11">
                  <c:v>1.41</c:v>
                </c:pt>
                <c:pt idx="12">
                  <c:v>1.84</c:v>
                </c:pt>
                <c:pt idx="13">
                  <c:v>2.25</c:v>
                </c:pt>
                <c:pt idx="14">
                  <c:v>2.64</c:v>
                </c:pt>
                <c:pt idx="15">
                  <c:v>3.01</c:v>
                </c:pt>
                <c:pt idx="16">
                  <c:v>3.36</c:v>
                </c:pt>
                <c:pt idx="17">
                  <c:v>3.69</c:v>
                </c:pt>
                <c:pt idx="18">
                  <c:v>4</c:v>
                </c:pt>
                <c:pt idx="19">
                  <c:v>4.29</c:v>
                </c:pt>
                <c:pt idx="20">
                  <c:v>4.5599999999999996</c:v>
                </c:pt>
                <c:pt idx="21">
                  <c:v>4.8099999999999996</c:v>
                </c:pt>
                <c:pt idx="22">
                  <c:v>5.0400000000000009</c:v>
                </c:pt>
                <c:pt idx="23">
                  <c:v>5.25</c:v>
                </c:pt>
                <c:pt idx="24">
                  <c:v>5.44</c:v>
                </c:pt>
                <c:pt idx="25">
                  <c:v>5.6099999999999977</c:v>
                </c:pt>
                <c:pt idx="26">
                  <c:v>5.76</c:v>
                </c:pt>
                <c:pt idx="27">
                  <c:v>5.89</c:v>
                </c:pt>
                <c:pt idx="28">
                  <c:v>6</c:v>
                </c:pt>
                <c:pt idx="29">
                  <c:v>6.0900000000000007</c:v>
                </c:pt>
                <c:pt idx="30">
                  <c:v>6.16</c:v>
                </c:pt>
                <c:pt idx="31">
                  <c:v>6.21</c:v>
                </c:pt>
                <c:pt idx="32">
                  <c:v>6.24</c:v>
                </c:pt>
                <c:pt idx="33">
                  <c:v>6.25</c:v>
                </c:pt>
                <c:pt idx="34">
                  <c:v>6.24</c:v>
                </c:pt>
                <c:pt idx="35">
                  <c:v>6.21</c:v>
                </c:pt>
                <c:pt idx="36">
                  <c:v>6.1599999999999993</c:v>
                </c:pt>
                <c:pt idx="37">
                  <c:v>6.09</c:v>
                </c:pt>
                <c:pt idx="38">
                  <c:v>6.0000000000000009</c:v>
                </c:pt>
                <c:pt idx="39">
                  <c:v>5.89</c:v>
                </c:pt>
                <c:pt idx="40">
                  <c:v>5.76</c:v>
                </c:pt>
                <c:pt idx="41">
                  <c:v>5.6099999999999977</c:v>
                </c:pt>
                <c:pt idx="42">
                  <c:v>5.4399999999999977</c:v>
                </c:pt>
                <c:pt idx="43">
                  <c:v>5.2500000000000009</c:v>
                </c:pt>
                <c:pt idx="44">
                  <c:v>5.0400000000000009</c:v>
                </c:pt>
                <c:pt idx="45">
                  <c:v>4.8099999999999996</c:v>
                </c:pt>
                <c:pt idx="46">
                  <c:v>4.5599999999999996</c:v>
                </c:pt>
                <c:pt idx="47">
                  <c:v>4.29</c:v>
                </c:pt>
                <c:pt idx="48">
                  <c:v>4</c:v>
                </c:pt>
                <c:pt idx="49">
                  <c:v>3.6900000000000008</c:v>
                </c:pt>
                <c:pt idx="50">
                  <c:v>3.3600000000000012</c:v>
                </c:pt>
                <c:pt idx="51">
                  <c:v>3.01</c:v>
                </c:pt>
                <c:pt idx="52">
                  <c:v>2.64</c:v>
                </c:pt>
                <c:pt idx="53">
                  <c:v>2.25</c:v>
                </c:pt>
                <c:pt idx="54">
                  <c:v>1.839999999999999</c:v>
                </c:pt>
                <c:pt idx="55">
                  <c:v>1.410000000000001</c:v>
                </c:pt>
                <c:pt idx="56">
                  <c:v>0.96000000000000096</c:v>
                </c:pt>
                <c:pt idx="57">
                  <c:v>0.49</c:v>
                </c:pt>
                <c:pt idx="58">
                  <c:v>0</c:v>
                </c:pt>
              </c:numCache>
            </c:numRef>
          </c:xVal>
          <c:yVal>
            <c:numRef>
              <c:f>B_D!$N$2:$N$60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dLbls>
          <c:showLegendKey val="0"/>
          <c:showVal val="0"/>
          <c:showCatName val="0"/>
          <c:showSerName val="0"/>
          <c:showPercent val="0"/>
          <c:showBubbleSize val="0"/>
        </c:dLbls>
        <c:axId val="82670336"/>
        <c:axId val="82672256"/>
      </c:scatterChart>
      <c:valAx>
        <c:axId val="82670336"/>
        <c:scaling>
          <c:orientation val="minMax"/>
          <c:max val="8"/>
        </c:scaling>
        <c:delete val="0"/>
        <c:axPos val="b"/>
        <c:title>
          <c:tx>
            <c:rich>
              <a:bodyPr/>
              <a:lstStyle/>
              <a:p>
                <a:pPr>
                  <a:defRPr sz="1800"/>
                </a:pPr>
                <a:r>
                  <a:rPr lang="en-US" sz="1800"/>
                  <a:t>Consumption rate (dB/dt)</a:t>
                </a:r>
              </a:p>
            </c:rich>
          </c:tx>
          <c:layout>
            <c:manualLayout>
              <c:xMode val="edge"/>
              <c:yMode val="edge"/>
              <c:x val="0.26650294737747898"/>
              <c:y val="0.91174079591402402"/>
            </c:manualLayout>
          </c:layout>
          <c:overlay val="0"/>
        </c:title>
        <c:numFmt formatCode="0" sourceLinked="0"/>
        <c:majorTickMark val="out"/>
        <c:minorTickMark val="none"/>
        <c:tickLblPos val="nextTo"/>
        <c:txPr>
          <a:bodyPr/>
          <a:lstStyle/>
          <a:p>
            <a:pPr>
              <a:defRPr sz="1800"/>
            </a:pPr>
            <a:endParaRPr lang="en-US"/>
          </a:p>
        </c:txPr>
        <c:crossAx val="82672256"/>
        <c:crosses val="autoZero"/>
        <c:crossBetween val="midCat"/>
      </c:valAx>
      <c:valAx>
        <c:axId val="82672256"/>
        <c:scaling>
          <c:orientation val="minMax"/>
          <c:max val="30"/>
          <c:min val="0"/>
        </c:scaling>
        <c:delete val="0"/>
        <c:axPos val="l"/>
        <c:title>
          <c:tx>
            <c:rich>
              <a:bodyPr/>
              <a:lstStyle/>
              <a:p>
                <a:pPr>
                  <a:defRPr sz="1800"/>
                </a:pPr>
                <a:r>
                  <a:rPr lang="en-US" sz="1800"/>
                  <a:t>Carbon stock</a:t>
                </a:r>
              </a:p>
            </c:rich>
          </c:tx>
          <c:layout>
            <c:manualLayout>
              <c:xMode val="edge"/>
              <c:yMode val="edge"/>
              <c:x val="2.3890509508038501E-2"/>
              <c:y val="0.25355308354911998"/>
            </c:manualLayout>
          </c:layout>
          <c:overlay val="0"/>
        </c:title>
        <c:numFmt formatCode="General" sourceLinked="0"/>
        <c:majorTickMark val="out"/>
        <c:minorTickMark val="none"/>
        <c:tickLblPos val="nextTo"/>
        <c:txPr>
          <a:bodyPr/>
          <a:lstStyle/>
          <a:p>
            <a:pPr>
              <a:defRPr sz="1800"/>
            </a:pPr>
            <a:endParaRPr lang="en-US"/>
          </a:p>
        </c:txPr>
        <c:crossAx val="82670336"/>
        <c:crosses val="autoZero"/>
        <c:crossBetween val="midCat"/>
        <c:majorUnit val="10"/>
      </c:valAx>
      <c:spPr>
        <a:ln w="19050">
          <a:solidFill>
            <a:schemeClr val="tx1"/>
          </a:solidFill>
          <a:prstDash val="solid"/>
        </a:ln>
      </c:spPr>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93270513317"/>
          <c:y val="0.05"/>
          <c:w val="0.71468307086614202"/>
          <c:h val="0.73965790593743297"/>
        </c:manualLayout>
      </c:layout>
      <c:scatterChart>
        <c:scatterStyle val="smoothMarker"/>
        <c:varyColors val="0"/>
        <c:ser>
          <c:idx val="1"/>
          <c:order val="0"/>
          <c:tx>
            <c:v>utility=1</c:v>
          </c:tx>
          <c:spPr>
            <a:ln w="50800"/>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B_D!$T$2:$T$81</c:f>
              <c:numCache>
                <c:formatCode>General</c:formatCode>
                <c:ptCount val="80"/>
                <c:pt idx="0">
                  <c:v>21.51292546497023</c:v>
                </c:pt>
                <c:pt idx="1">
                  <c:v>18.047189562170502</c:v>
                </c:pt>
                <c:pt idx="2">
                  <c:v>16.019864021629679</c:v>
                </c:pt>
                <c:pt idx="3">
                  <c:v>14.581453659370769</c:v>
                </c:pt>
                <c:pt idx="4">
                  <c:v>13.465735902799731</c:v>
                </c:pt>
                <c:pt idx="5">
                  <c:v>12.554128118829951</c:v>
                </c:pt>
                <c:pt idx="6">
                  <c:v>11.78337471969366</c:v>
                </c:pt>
                <c:pt idx="7">
                  <c:v>11.115717756571049</c:v>
                </c:pt>
                <c:pt idx="8">
                  <c:v>10.52680257828913</c:v>
                </c:pt>
                <c:pt idx="9">
                  <c:v>10</c:v>
                </c:pt>
                <c:pt idx="10">
                  <c:v>9.5234491009783753</c:v>
                </c:pt>
                <c:pt idx="11">
                  <c:v>9.0883922160302273</c:v>
                </c:pt>
                <c:pt idx="12">
                  <c:v>8.6881786776625436</c:v>
                </c:pt>
                <c:pt idx="13">
                  <c:v>8.3176388168939361</c:v>
                </c:pt>
                <c:pt idx="14">
                  <c:v>7.972674459459177</c:v>
                </c:pt>
                <c:pt idx="15">
                  <c:v>7.6499818537713207</c:v>
                </c:pt>
                <c:pt idx="16">
                  <c:v>7.3468587446891478</c:v>
                </c:pt>
                <c:pt idx="17">
                  <c:v>7.0610666754894051</c:v>
                </c:pt>
                <c:pt idx="18">
                  <c:v>6.7907305691380246</c:v>
                </c:pt>
                <c:pt idx="19">
                  <c:v>6.534264097200273</c:v>
                </c:pt>
                <c:pt idx="20">
                  <c:v>6.2903132763531122</c:v>
                </c:pt>
                <c:pt idx="21">
                  <c:v>6.0577131981786483</c:v>
                </c:pt>
                <c:pt idx="22">
                  <c:v>5.8354543853244802</c:v>
                </c:pt>
                <c:pt idx="23">
                  <c:v>5.6226563132304994</c:v>
                </c:pt>
                <c:pt idx="24">
                  <c:v>5.4185463406292236</c:v>
                </c:pt>
                <c:pt idx="25">
                  <c:v>5.2224427748628184</c:v>
                </c:pt>
                <c:pt idx="26">
                  <c:v>5.0337411349485821</c:v>
                </c:pt>
                <c:pt idx="27">
                  <c:v>4.85190291409421</c:v>
                </c:pt>
                <c:pt idx="28">
                  <c:v>4.6764463150378601</c:v>
                </c:pt>
                <c:pt idx="29">
                  <c:v>4.5069385566594491</c:v>
                </c:pt>
                <c:pt idx="30">
                  <c:v>4.3429894425444964</c:v>
                </c:pt>
                <c:pt idx="31">
                  <c:v>4.1842459509715946</c:v>
                </c:pt>
                <c:pt idx="32">
                  <c:v>4.030387657637827</c:v>
                </c:pt>
                <c:pt idx="33">
                  <c:v>3.8811228418894221</c:v>
                </c:pt>
                <c:pt idx="34">
                  <c:v>3.7361851575231602</c:v>
                </c:pt>
                <c:pt idx="35">
                  <c:v>3.5953307726896799</c:v>
                </c:pt>
                <c:pt idx="36">
                  <c:v>3.458335901749106</c:v>
                </c:pt>
                <c:pt idx="37">
                  <c:v>3.3249946663382999</c:v>
                </c:pt>
                <c:pt idx="38">
                  <c:v>3.1951172343219971</c:v>
                </c:pt>
                <c:pt idx="39">
                  <c:v>3.0685281944005469</c:v>
                </c:pt>
                <c:pt idx="40">
                  <c:v>2.9450651314486889</c:v>
                </c:pt>
                <c:pt idx="41">
                  <c:v>2.8245773735533861</c:v>
                </c:pt>
                <c:pt idx="42">
                  <c:v>2.7069248865024171</c:v>
                </c:pt>
                <c:pt idx="43">
                  <c:v>2.5919772953789222</c:v>
                </c:pt>
                <c:pt idx="44">
                  <c:v>2.4796130161186278</c:v>
                </c:pt>
                <c:pt idx="45">
                  <c:v>2.3697184825247541</c:v>
                </c:pt>
                <c:pt idx="46">
                  <c:v>2.2621874564199351</c:v>
                </c:pt>
                <c:pt idx="47">
                  <c:v>2.1569204104307729</c:v>
                </c:pt>
                <c:pt idx="48">
                  <c:v>2.053823974417095</c:v>
                </c:pt>
                <c:pt idx="49">
                  <c:v>1.9528104378294979</c:v>
                </c:pt>
                <c:pt idx="50">
                  <c:v>1.8537973013486</c:v>
                </c:pt>
                <c:pt idx="51">
                  <c:v>1.756706872063091</c:v>
                </c:pt>
                <c:pt idx="52">
                  <c:v>1.6614658972096199</c:v>
                </c:pt>
                <c:pt idx="53">
                  <c:v>1.568005232148856</c:v>
                </c:pt>
                <c:pt idx="54">
                  <c:v>1.4762595388078741</c:v>
                </c:pt>
                <c:pt idx="55">
                  <c:v>1.3861670112944819</c:v>
                </c:pt>
                <c:pt idx="56">
                  <c:v>1.297669125797476</c:v>
                </c:pt>
                <c:pt idx="57">
                  <c:v>1.210710412238132</c:v>
                </c:pt>
                <c:pt idx="58">
                  <c:v>1.125238245441631</c:v>
                </c:pt>
                <c:pt idx="59">
                  <c:v>1.0412026538597261</c:v>
                </c:pt>
                <c:pt idx="60">
                  <c:v>0.95855614410367296</c:v>
                </c:pt>
                <c:pt idx="61">
                  <c:v>0.87725353974476905</c:v>
                </c:pt>
                <c:pt idx="62">
                  <c:v>0.79725183301256497</c:v>
                </c:pt>
                <c:pt idx="63">
                  <c:v>0.71851004817186803</c:v>
                </c:pt>
                <c:pt idx="64">
                  <c:v>0.64098911549204396</c:v>
                </c:pt>
                <c:pt idx="65">
                  <c:v>0.56465175483810104</c:v>
                </c:pt>
                <c:pt idx="66">
                  <c:v>0.489462368015397</c:v>
                </c:pt>
                <c:pt idx="67">
                  <c:v>0.41538693908969498</c:v>
                </c:pt>
                <c:pt idx="68">
                  <c:v>0.342392941983931</c:v>
                </c:pt>
                <c:pt idx="69">
                  <c:v>0.27044925472343401</c:v>
                </c:pt>
                <c:pt idx="70">
                  <c:v>0.19952607976365</c:v>
                </c:pt>
                <c:pt idx="71">
                  <c:v>0.129594869889951</c:v>
                </c:pt>
                <c:pt idx="72">
                  <c:v>6.0628259228272099E-2</c:v>
                </c:pt>
                <c:pt idx="73">
                  <c:v>-7.40000105062144E-3</c:v>
                </c:pt>
                <c:pt idx="74">
                  <c:v>-7.4515102711323805E-2</c:v>
                </c:pt>
                <c:pt idx="75">
                  <c:v>-0.140741236461427</c:v>
                </c:pt>
                <c:pt idx="76">
                  <c:v>-0.20610164429819</c:v>
                </c:pt>
                <c:pt idx="77">
                  <c:v>-0.27061866847773097</c:v>
                </c:pt>
                <c:pt idx="78">
                  <c:v>-0.33431379736487998</c:v>
                </c:pt>
                <c:pt idx="79">
                  <c:v>-0.39720770839917902</c:v>
                </c:pt>
              </c:numCache>
            </c:numRef>
          </c:yVal>
          <c:smooth val="1"/>
        </c:ser>
        <c:ser>
          <c:idx val="2"/>
          <c:order val="1"/>
          <c:tx>
            <c:v>utility=50</c:v>
          </c:tx>
          <c:spPr>
            <a:ln w="50800"/>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B_D!$U$2:$U$81</c:f>
              <c:numCache>
                <c:formatCode>General</c:formatCode>
                <c:ptCount val="80"/>
                <c:pt idx="0">
                  <c:v>30.71292546497023</c:v>
                </c:pt>
                <c:pt idx="1">
                  <c:v>27.247189562170501</c:v>
                </c:pt>
                <c:pt idx="2">
                  <c:v>25.219864021629679</c:v>
                </c:pt>
                <c:pt idx="3">
                  <c:v>23.781453659370779</c:v>
                </c:pt>
                <c:pt idx="4">
                  <c:v>22.665735902799721</c:v>
                </c:pt>
                <c:pt idx="5">
                  <c:v>21.75412811882995</c:v>
                </c:pt>
                <c:pt idx="6">
                  <c:v>20.983374719693661</c:v>
                </c:pt>
                <c:pt idx="7">
                  <c:v>20.315717756571051</c:v>
                </c:pt>
                <c:pt idx="8">
                  <c:v>19.726802578289121</c:v>
                </c:pt>
                <c:pt idx="9">
                  <c:v>19.2</c:v>
                </c:pt>
                <c:pt idx="10">
                  <c:v>18.72344910097836</c:v>
                </c:pt>
                <c:pt idx="11">
                  <c:v>18.288392216030211</c:v>
                </c:pt>
                <c:pt idx="12">
                  <c:v>17.888178677662541</c:v>
                </c:pt>
                <c:pt idx="13">
                  <c:v>17.517638816893939</c:v>
                </c:pt>
                <c:pt idx="14">
                  <c:v>17.172674459459181</c:v>
                </c:pt>
                <c:pt idx="15">
                  <c:v>16.849981853771322</c:v>
                </c:pt>
                <c:pt idx="16">
                  <c:v>16.54685874468915</c:v>
                </c:pt>
                <c:pt idx="17">
                  <c:v>16.261066675489399</c:v>
                </c:pt>
                <c:pt idx="18">
                  <c:v>15.99073056913803</c:v>
                </c:pt>
                <c:pt idx="19">
                  <c:v>15.734264097200271</c:v>
                </c:pt>
                <c:pt idx="20">
                  <c:v>15.49031327635311</c:v>
                </c:pt>
                <c:pt idx="21">
                  <c:v>15.257713198178649</c:v>
                </c:pt>
                <c:pt idx="22">
                  <c:v>15.03545438532448</c:v>
                </c:pt>
                <c:pt idx="23">
                  <c:v>14.8226563132305</c:v>
                </c:pt>
                <c:pt idx="24">
                  <c:v>14.618546340629219</c:v>
                </c:pt>
                <c:pt idx="25">
                  <c:v>14.422442774862819</c:v>
                </c:pt>
                <c:pt idx="26">
                  <c:v>14.233741134948581</c:v>
                </c:pt>
                <c:pt idx="27">
                  <c:v>14.05190291409421</c:v>
                </c:pt>
                <c:pt idx="28">
                  <c:v>13.87644631503786</c:v>
                </c:pt>
                <c:pt idx="29">
                  <c:v>13.70693855665945</c:v>
                </c:pt>
                <c:pt idx="30">
                  <c:v>13.542989442544499</c:v>
                </c:pt>
                <c:pt idx="31">
                  <c:v>13.384245950971589</c:v>
                </c:pt>
                <c:pt idx="32">
                  <c:v>13.230387657637831</c:v>
                </c:pt>
                <c:pt idx="33">
                  <c:v>13.081122841889419</c:v>
                </c:pt>
                <c:pt idx="34">
                  <c:v>12.936185157523161</c:v>
                </c:pt>
                <c:pt idx="35">
                  <c:v>12.795330772689679</c:v>
                </c:pt>
                <c:pt idx="36">
                  <c:v>12.6583359017491</c:v>
                </c:pt>
                <c:pt idx="37">
                  <c:v>12.5249946663383</c:v>
                </c:pt>
                <c:pt idx="38">
                  <c:v>12.395117234322001</c:v>
                </c:pt>
                <c:pt idx="39">
                  <c:v>12.268528194400551</c:v>
                </c:pt>
                <c:pt idx="40">
                  <c:v>12.1450651314487</c:v>
                </c:pt>
                <c:pt idx="41">
                  <c:v>12.024577373553379</c:v>
                </c:pt>
                <c:pt idx="42">
                  <c:v>11.90692488650242</c:v>
                </c:pt>
                <c:pt idx="43">
                  <c:v>11.791977295378921</c:v>
                </c:pt>
                <c:pt idx="44">
                  <c:v>11.67961301611863</c:v>
                </c:pt>
                <c:pt idx="45">
                  <c:v>11.569718482524751</c:v>
                </c:pt>
                <c:pt idx="46">
                  <c:v>11.46218745641993</c:v>
                </c:pt>
                <c:pt idx="47">
                  <c:v>11.356920410430771</c:v>
                </c:pt>
                <c:pt idx="48">
                  <c:v>11.2538239744171</c:v>
                </c:pt>
                <c:pt idx="49">
                  <c:v>11.152810437829499</c:v>
                </c:pt>
                <c:pt idx="50">
                  <c:v>11.053797301348601</c:v>
                </c:pt>
                <c:pt idx="51">
                  <c:v>10.9567068720631</c:v>
                </c:pt>
                <c:pt idx="52">
                  <c:v>10.861465897209619</c:v>
                </c:pt>
                <c:pt idx="53">
                  <c:v>10.768005232148861</c:v>
                </c:pt>
                <c:pt idx="54">
                  <c:v>10.676259538807869</c:v>
                </c:pt>
                <c:pt idx="55">
                  <c:v>10.58616701129448</c:v>
                </c:pt>
                <c:pt idx="56">
                  <c:v>10.497669125797479</c:v>
                </c:pt>
                <c:pt idx="57">
                  <c:v>10.41071041223813</c:v>
                </c:pt>
                <c:pt idx="58">
                  <c:v>10.32523824544163</c:v>
                </c:pt>
                <c:pt idx="59">
                  <c:v>10.24120265385972</c:v>
                </c:pt>
                <c:pt idx="60">
                  <c:v>10.15855614410367</c:v>
                </c:pt>
                <c:pt idx="61">
                  <c:v>10.07725353974477</c:v>
                </c:pt>
                <c:pt idx="62">
                  <c:v>9.9972518330125624</c:v>
                </c:pt>
                <c:pt idx="63">
                  <c:v>9.9185100481718678</c:v>
                </c:pt>
                <c:pt idx="64">
                  <c:v>9.8409891154920413</c:v>
                </c:pt>
                <c:pt idx="65">
                  <c:v>9.7646517548380984</c:v>
                </c:pt>
                <c:pt idx="66">
                  <c:v>9.6894623680153966</c:v>
                </c:pt>
                <c:pt idx="67">
                  <c:v>9.6153869390896904</c:v>
                </c:pt>
                <c:pt idx="68">
                  <c:v>9.5423929419839304</c:v>
                </c:pt>
                <c:pt idx="69">
                  <c:v>9.4704492547234302</c:v>
                </c:pt>
                <c:pt idx="70">
                  <c:v>9.3995260797636497</c:v>
                </c:pt>
                <c:pt idx="71">
                  <c:v>9.3295948698899505</c:v>
                </c:pt>
                <c:pt idx="72">
                  <c:v>9.2606282592282696</c:v>
                </c:pt>
                <c:pt idx="73">
                  <c:v>9.1925999989493796</c:v>
                </c:pt>
                <c:pt idx="74">
                  <c:v>9.1254848972886808</c:v>
                </c:pt>
                <c:pt idx="75">
                  <c:v>9.0592587635385708</c:v>
                </c:pt>
                <c:pt idx="76">
                  <c:v>8.9938983557018108</c:v>
                </c:pt>
                <c:pt idx="77">
                  <c:v>8.9293813315222703</c:v>
                </c:pt>
                <c:pt idx="78">
                  <c:v>8.8656862026351195</c:v>
                </c:pt>
                <c:pt idx="79">
                  <c:v>8.8027922916008201</c:v>
                </c:pt>
              </c:numCache>
            </c:numRef>
          </c:yVal>
          <c:smooth val="1"/>
        </c:ser>
        <c:ser>
          <c:idx val="3"/>
          <c:order val="2"/>
          <c:tx>
            <c:v>utility=28</c:v>
          </c:tx>
          <c:spPr>
            <a:ln w="50800"/>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B_D!$V$2:$V$81</c:f>
              <c:numCache>
                <c:formatCode>General</c:formatCode>
                <c:ptCount val="80"/>
                <c:pt idx="0">
                  <c:v>38.512925464970223</c:v>
                </c:pt>
                <c:pt idx="1">
                  <c:v>35.047189562170487</c:v>
                </c:pt>
                <c:pt idx="2">
                  <c:v>33.019864021629672</c:v>
                </c:pt>
                <c:pt idx="3">
                  <c:v>31.581453659370769</c:v>
                </c:pt>
                <c:pt idx="4">
                  <c:v>30.465735902799722</c:v>
                </c:pt>
                <c:pt idx="5">
                  <c:v>29.554128118829951</c:v>
                </c:pt>
                <c:pt idx="6">
                  <c:v>28.783374719693661</c:v>
                </c:pt>
                <c:pt idx="7">
                  <c:v>28.115717756571051</c:v>
                </c:pt>
                <c:pt idx="8">
                  <c:v>27.526802578289129</c:v>
                </c:pt>
                <c:pt idx="9">
                  <c:v>27</c:v>
                </c:pt>
                <c:pt idx="10">
                  <c:v>26.523449100978379</c:v>
                </c:pt>
                <c:pt idx="11">
                  <c:v>26.088392216030218</c:v>
                </c:pt>
                <c:pt idx="12">
                  <c:v>25.688178677662549</c:v>
                </c:pt>
                <c:pt idx="13">
                  <c:v>25.31763881689394</c:v>
                </c:pt>
                <c:pt idx="14">
                  <c:v>24.972674459459181</c:v>
                </c:pt>
                <c:pt idx="15">
                  <c:v>24.649981853771319</c:v>
                </c:pt>
                <c:pt idx="16">
                  <c:v>24.34685874468915</c:v>
                </c:pt>
                <c:pt idx="17">
                  <c:v>24.0610666754894</c:v>
                </c:pt>
                <c:pt idx="18">
                  <c:v>23.79073056913802</c:v>
                </c:pt>
                <c:pt idx="19">
                  <c:v>23.534264097200271</c:v>
                </c:pt>
                <c:pt idx="20">
                  <c:v>23.2903132763531</c:v>
                </c:pt>
                <c:pt idx="21">
                  <c:v>23.05771319817865</c:v>
                </c:pt>
                <c:pt idx="22">
                  <c:v>22.835454385324478</c:v>
                </c:pt>
                <c:pt idx="23">
                  <c:v>22.6226563132305</c:v>
                </c:pt>
                <c:pt idx="24">
                  <c:v>22.418546340629209</c:v>
                </c:pt>
                <c:pt idx="25">
                  <c:v>22.22244277486281</c:v>
                </c:pt>
                <c:pt idx="26">
                  <c:v>22.033741134948581</c:v>
                </c:pt>
                <c:pt idx="27">
                  <c:v>21.851902914094211</c:v>
                </c:pt>
                <c:pt idx="28">
                  <c:v>21.676446315037861</c:v>
                </c:pt>
                <c:pt idx="29">
                  <c:v>21.506938556659449</c:v>
                </c:pt>
                <c:pt idx="30">
                  <c:v>21.3429894425445</c:v>
                </c:pt>
                <c:pt idx="31">
                  <c:v>21.18424595097159</c:v>
                </c:pt>
                <c:pt idx="32">
                  <c:v>21.030387657637831</c:v>
                </c:pt>
                <c:pt idx="33">
                  <c:v>20.881122841889422</c:v>
                </c:pt>
                <c:pt idx="34">
                  <c:v>20.73618515752316</c:v>
                </c:pt>
                <c:pt idx="35">
                  <c:v>20.595330772689682</c:v>
                </c:pt>
                <c:pt idx="36">
                  <c:v>20.458335901749109</c:v>
                </c:pt>
                <c:pt idx="37">
                  <c:v>20.324994666338299</c:v>
                </c:pt>
                <c:pt idx="38">
                  <c:v>20.195117234321991</c:v>
                </c:pt>
                <c:pt idx="39">
                  <c:v>20.06852819440055</c:v>
                </c:pt>
                <c:pt idx="40">
                  <c:v>19.94506513144869</c:v>
                </c:pt>
                <c:pt idx="41">
                  <c:v>19.824577373553389</c:v>
                </c:pt>
                <c:pt idx="42">
                  <c:v>19.706924886502421</c:v>
                </c:pt>
                <c:pt idx="43">
                  <c:v>19.591977295378921</c:v>
                </c:pt>
                <c:pt idx="44">
                  <c:v>19.47961301611863</c:v>
                </c:pt>
                <c:pt idx="45">
                  <c:v>19.36971848252475</c:v>
                </c:pt>
                <c:pt idx="46">
                  <c:v>19.262187456419941</c:v>
                </c:pt>
                <c:pt idx="47">
                  <c:v>19.156920410430772</c:v>
                </c:pt>
                <c:pt idx="48">
                  <c:v>19.053823974417099</c:v>
                </c:pt>
                <c:pt idx="49">
                  <c:v>18.952810437829498</c:v>
                </c:pt>
                <c:pt idx="50">
                  <c:v>18.8537973013486</c:v>
                </c:pt>
                <c:pt idx="51">
                  <c:v>18.756706872063081</c:v>
                </c:pt>
                <c:pt idx="52">
                  <c:v>18.66146589720962</c:v>
                </c:pt>
                <c:pt idx="53">
                  <c:v>18.56800523214886</c:v>
                </c:pt>
                <c:pt idx="54">
                  <c:v>18.47625953880787</c:v>
                </c:pt>
                <c:pt idx="55">
                  <c:v>18.386167011294479</c:v>
                </c:pt>
                <c:pt idx="56">
                  <c:v>18.29766912579748</c:v>
                </c:pt>
                <c:pt idx="57">
                  <c:v>18.210710412238129</c:v>
                </c:pt>
                <c:pt idx="58">
                  <c:v>18.125238245441629</c:v>
                </c:pt>
                <c:pt idx="59">
                  <c:v>18.041202653859731</c:v>
                </c:pt>
                <c:pt idx="60">
                  <c:v>17.958556144103671</c:v>
                </c:pt>
                <c:pt idx="61">
                  <c:v>17.877253539744771</c:v>
                </c:pt>
                <c:pt idx="62">
                  <c:v>17.79725183301257</c:v>
                </c:pt>
                <c:pt idx="63">
                  <c:v>17.718510048171861</c:v>
                </c:pt>
                <c:pt idx="64">
                  <c:v>17.64098911549204</c:v>
                </c:pt>
                <c:pt idx="65">
                  <c:v>17.564651754838099</c:v>
                </c:pt>
                <c:pt idx="66">
                  <c:v>17.489462368015399</c:v>
                </c:pt>
                <c:pt idx="67">
                  <c:v>17.415386939089689</c:v>
                </c:pt>
                <c:pt idx="68">
                  <c:v>17.34239294198392</c:v>
                </c:pt>
                <c:pt idx="69">
                  <c:v>17.27044925472342</c:v>
                </c:pt>
                <c:pt idx="70">
                  <c:v>17.19952607976364</c:v>
                </c:pt>
                <c:pt idx="71">
                  <c:v>17.129594869889949</c:v>
                </c:pt>
                <c:pt idx="72">
                  <c:v>17.06062825922827</c:v>
                </c:pt>
                <c:pt idx="73">
                  <c:v>16.99259999894937</c:v>
                </c:pt>
                <c:pt idx="74">
                  <c:v>16.92548489728868</c:v>
                </c:pt>
                <c:pt idx="75">
                  <c:v>16.85925876353857</c:v>
                </c:pt>
                <c:pt idx="76">
                  <c:v>16.79389835570181</c:v>
                </c:pt>
                <c:pt idx="77">
                  <c:v>16.729381331522269</c:v>
                </c:pt>
                <c:pt idx="78">
                  <c:v>16.665686202635111</c:v>
                </c:pt>
                <c:pt idx="79">
                  <c:v>16.602792291600821</c:v>
                </c:pt>
              </c:numCache>
            </c:numRef>
          </c:yVal>
          <c:smooth val="1"/>
        </c:ser>
        <c:dLbls>
          <c:showLegendKey val="0"/>
          <c:showVal val="0"/>
          <c:showCatName val="0"/>
          <c:showSerName val="0"/>
          <c:showPercent val="0"/>
          <c:showBubbleSize val="0"/>
        </c:dLbls>
        <c:axId val="88357120"/>
        <c:axId val="88379776"/>
      </c:scatterChart>
      <c:valAx>
        <c:axId val="88357120"/>
        <c:scaling>
          <c:orientation val="minMax"/>
          <c:max val="8"/>
          <c:min val="0"/>
        </c:scaling>
        <c:delete val="0"/>
        <c:axPos val="b"/>
        <c:title>
          <c:tx>
            <c:rich>
              <a:bodyPr/>
              <a:lstStyle/>
              <a:p>
                <a:pPr>
                  <a:defRPr sz="1800"/>
                </a:pPr>
                <a:r>
                  <a:rPr lang="en-US" sz="1800"/>
                  <a:t>Consumption rate (dB/dt)</a:t>
                </a:r>
              </a:p>
            </c:rich>
          </c:tx>
          <c:layout>
            <c:manualLayout>
              <c:xMode val="edge"/>
              <c:yMode val="edge"/>
              <c:x val="0.26650294737747898"/>
              <c:y val="0.91174079591402402"/>
            </c:manualLayout>
          </c:layout>
          <c:overlay val="0"/>
        </c:title>
        <c:numFmt formatCode="0" sourceLinked="0"/>
        <c:majorTickMark val="out"/>
        <c:minorTickMark val="none"/>
        <c:tickLblPos val="nextTo"/>
        <c:txPr>
          <a:bodyPr/>
          <a:lstStyle/>
          <a:p>
            <a:pPr>
              <a:defRPr sz="1800"/>
            </a:pPr>
            <a:endParaRPr lang="en-US"/>
          </a:p>
        </c:txPr>
        <c:crossAx val="88379776"/>
        <c:crosses val="autoZero"/>
        <c:crossBetween val="midCat"/>
      </c:valAx>
      <c:valAx>
        <c:axId val="88379776"/>
        <c:scaling>
          <c:orientation val="minMax"/>
          <c:max val="30"/>
          <c:min val="0"/>
        </c:scaling>
        <c:delete val="0"/>
        <c:axPos val="l"/>
        <c:title>
          <c:tx>
            <c:rich>
              <a:bodyPr/>
              <a:lstStyle/>
              <a:p>
                <a:pPr>
                  <a:defRPr sz="1800"/>
                </a:pPr>
                <a:r>
                  <a:rPr lang="en-US" sz="1800"/>
                  <a:t>Carbon stock</a:t>
                </a:r>
              </a:p>
            </c:rich>
          </c:tx>
          <c:layout>
            <c:manualLayout>
              <c:xMode val="edge"/>
              <c:yMode val="edge"/>
              <c:x val="2.3890509508038501E-2"/>
              <c:y val="0.25355308354911998"/>
            </c:manualLayout>
          </c:layout>
          <c:overlay val="0"/>
        </c:title>
        <c:numFmt formatCode="General" sourceLinked="1"/>
        <c:majorTickMark val="out"/>
        <c:minorTickMark val="none"/>
        <c:tickLblPos val="nextTo"/>
        <c:txPr>
          <a:bodyPr/>
          <a:lstStyle/>
          <a:p>
            <a:pPr>
              <a:defRPr sz="1800"/>
            </a:pPr>
            <a:endParaRPr lang="en-US"/>
          </a:p>
        </c:txPr>
        <c:crossAx val="88357120"/>
        <c:crosses val="autoZero"/>
        <c:crossBetween val="midCat"/>
        <c:majorUnit val="10"/>
      </c:valAx>
      <c:spPr>
        <a:ln w="19050">
          <a:solidFill>
            <a:schemeClr val="tx1"/>
          </a:solidFill>
          <a:prstDash val="solid"/>
        </a:ln>
      </c:spPr>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93270513317"/>
          <c:y val="0.05"/>
          <c:w val="0.71468307086614202"/>
          <c:h val="0.73965790593743297"/>
        </c:manualLayout>
      </c:layout>
      <c:scatterChart>
        <c:scatterStyle val="smoothMarker"/>
        <c:varyColors val="0"/>
        <c:ser>
          <c:idx val="5"/>
          <c:order val="0"/>
          <c:spPr>
            <a:ln w="50800">
              <a:solidFill>
                <a:schemeClr val="accent2"/>
              </a:solidFill>
            </a:ln>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B_D!$Q$2:$Q$81</c:f>
              <c:numCache>
                <c:formatCode>0.00</c:formatCode>
                <c:ptCount val="80"/>
                <c:pt idx="0">
                  <c:v>2519.8420997897451</c:v>
                </c:pt>
                <c:pt idx="1">
                  <c:v>629.96052494743651</c:v>
                </c:pt>
                <c:pt idx="2">
                  <c:v>279.98245553219402</c:v>
                </c:pt>
                <c:pt idx="3">
                  <c:v>157.49013123685901</c:v>
                </c:pt>
                <c:pt idx="4">
                  <c:v>100.79368399159</c:v>
                </c:pt>
                <c:pt idx="5">
                  <c:v>69.995613883048506</c:v>
                </c:pt>
                <c:pt idx="6">
                  <c:v>51.425348975300942</c:v>
                </c:pt>
                <c:pt idx="7">
                  <c:v>39.372532809214803</c:v>
                </c:pt>
                <c:pt idx="8">
                  <c:v>31.109161725799339</c:v>
                </c:pt>
                <c:pt idx="9">
                  <c:v>25.198420997897461</c:v>
                </c:pt>
                <c:pt idx="10">
                  <c:v>20.82514132057641</c:v>
                </c:pt>
                <c:pt idx="11">
                  <c:v>17.498903470762119</c:v>
                </c:pt>
                <c:pt idx="12">
                  <c:v>14.91030828277956</c:v>
                </c:pt>
                <c:pt idx="13">
                  <c:v>12.856337243825241</c:v>
                </c:pt>
                <c:pt idx="14">
                  <c:v>11.19929822128776</c:v>
                </c:pt>
                <c:pt idx="15">
                  <c:v>9.8431332023036955</c:v>
                </c:pt>
                <c:pt idx="16">
                  <c:v>8.7191768158814771</c:v>
                </c:pt>
                <c:pt idx="17">
                  <c:v>7.777290431449833</c:v>
                </c:pt>
                <c:pt idx="18">
                  <c:v>6.9801720215782437</c:v>
                </c:pt>
                <c:pt idx="19">
                  <c:v>6.2996052494743671</c:v>
                </c:pt>
                <c:pt idx="20">
                  <c:v>5.713927663922326</c:v>
                </c:pt>
                <c:pt idx="21">
                  <c:v>5.2062853301441034</c:v>
                </c:pt>
                <c:pt idx="22">
                  <c:v>4.7634066158596351</c:v>
                </c:pt>
                <c:pt idx="23">
                  <c:v>4.3747258676905307</c:v>
                </c:pt>
                <c:pt idx="24">
                  <c:v>4.0317473596635951</c:v>
                </c:pt>
                <c:pt idx="25">
                  <c:v>3.727577070694891</c:v>
                </c:pt>
                <c:pt idx="26">
                  <c:v>3.4565735250888139</c:v>
                </c:pt>
                <c:pt idx="27">
                  <c:v>3.2140843109563102</c:v>
                </c:pt>
                <c:pt idx="28">
                  <c:v>2.9962450651483299</c:v>
                </c:pt>
                <c:pt idx="29">
                  <c:v>2.799824555321941</c:v>
                </c:pt>
                <c:pt idx="30">
                  <c:v>2.6221041621121182</c:v>
                </c:pt>
                <c:pt idx="31">
                  <c:v>2.460783300575923</c:v>
                </c:pt>
                <c:pt idx="32">
                  <c:v>2.3139045911751581</c:v>
                </c:pt>
                <c:pt idx="33">
                  <c:v>2.1797942039703702</c:v>
                </c:pt>
                <c:pt idx="34">
                  <c:v>2.0570139590120382</c:v>
                </c:pt>
                <c:pt idx="35">
                  <c:v>1.9443226078624589</c:v>
                </c:pt>
                <c:pt idx="36">
                  <c:v>1.840644338779946</c:v>
                </c:pt>
                <c:pt idx="37">
                  <c:v>1.7450430053945609</c:v>
                </c:pt>
                <c:pt idx="38">
                  <c:v>1.6567009203088401</c:v>
                </c:pt>
                <c:pt idx="39">
                  <c:v>1.574901312368592</c:v>
                </c:pt>
                <c:pt idx="40">
                  <c:v>1.499013741695268</c:v>
                </c:pt>
                <c:pt idx="41">
                  <c:v>1.4284819159805819</c:v>
                </c:pt>
                <c:pt idx="42">
                  <c:v>1.362813466625066</c:v>
                </c:pt>
                <c:pt idx="43">
                  <c:v>1.3015713325360261</c:v>
                </c:pt>
                <c:pt idx="44">
                  <c:v>1.244366469031974</c:v>
                </c:pt>
                <c:pt idx="45">
                  <c:v>1.190851653964909</c:v>
                </c:pt>
                <c:pt idx="46">
                  <c:v>1.140716206333068</c:v>
                </c:pt>
                <c:pt idx="47">
                  <c:v>1.0936814669226329</c:v>
                </c:pt>
                <c:pt idx="48">
                  <c:v>1.049496917863284</c:v>
                </c:pt>
                <c:pt idx="49">
                  <c:v>1.007936839915899</c:v>
                </c:pt>
                <c:pt idx="50">
                  <c:v>0.968797423986831</c:v>
                </c:pt>
                <c:pt idx="51">
                  <c:v>0.93189426767372296</c:v>
                </c:pt>
                <c:pt idx="52">
                  <c:v>0.89706019928435199</c:v>
                </c:pt>
                <c:pt idx="53">
                  <c:v>0.86414338127220403</c:v>
                </c:pt>
                <c:pt idx="54">
                  <c:v>0.83300565282305705</c:v>
                </c:pt>
                <c:pt idx="55">
                  <c:v>0.80352107773907799</c:v>
                </c:pt>
                <c:pt idx="56">
                  <c:v>0.77557466906424899</c:v>
                </c:pt>
                <c:pt idx="57">
                  <c:v>0.74906126628708303</c:v>
                </c:pt>
                <c:pt idx="58">
                  <c:v>0.72388454461067098</c:v>
                </c:pt>
                <c:pt idx="59">
                  <c:v>0.69995613883048502</c:v>
                </c:pt>
                <c:pt idx="60">
                  <c:v>0.67719486691473996</c:v>
                </c:pt>
                <c:pt idx="61">
                  <c:v>0.65552604052802999</c:v>
                </c:pt>
                <c:pt idx="62">
                  <c:v>0.63488085154692497</c:v>
                </c:pt>
                <c:pt idx="63">
                  <c:v>0.61519582514398097</c:v>
                </c:pt>
                <c:pt idx="64">
                  <c:v>0.59641233131118299</c:v>
                </c:pt>
                <c:pt idx="65">
                  <c:v>0.57847614779378898</c:v>
                </c:pt>
                <c:pt idx="66">
                  <c:v>0.56133706834255903</c:v>
                </c:pt>
                <c:pt idx="67">
                  <c:v>0.54494855099259198</c:v>
                </c:pt>
                <c:pt idx="68">
                  <c:v>0.52926740176218201</c:v>
                </c:pt>
                <c:pt idx="69">
                  <c:v>0.514253489753009</c:v>
                </c:pt>
                <c:pt idx="70">
                  <c:v>0.49986949013881099</c:v>
                </c:pt>
                <c:pt idx="71">
                  <c:v>0.48608065196561501</c:v>
                </c:pt>
                <c:pt idx="72">
                  <c:v>0.47285458806337899</c:v>
                </c:pt>
                <c:pt idx="73">
                  <c:v>0.46016108469498601</c:v>
                </c:pt>
                <c:pt idx="74">
                  <c:v>0.44797192885150999</c:v>
                </c:pt>
                <c:pt idx="75">
                  <c:v>0.43626075134864001</c:v>
                </c:pt>
                <c:pt idx="76">
                  <c:v>0.42500288409339598</c:v>
                </c:pt>
                <c:pt idx="77">
                  <c:v>0.41417523007721002</c:v>
                </c:pt>
                <c:pt idx="78">
                  <c:v>0.40375614481489303</c:v>
                </c:pt>
                <c:pt idx="79">
                  <c:v>0.393725328092148</c:v>
                </c:pt>
              </c:numCache>
            </c:numRef>
          </c:yVal>
          <c:smooth val="1"/>
        </c:ser>
        <c:ser>
          <c:idx val="6"/>
          <c:order val="1"/>
          <c:spPr>
            <a:ln w="50800">
              <a:solidFill>
                <a:schemeClr val="accent3">
                  <a:lumMod val="75000"/>
                </a:schemeClr>
              </a:solidFill>
            </a:ln>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B_D!$R$2:$R$81</c:f>
              <c:numCache>
                <c:formatCode>0.00</c:formatCode>
                <c:ptCount val="80"/>
                <c:pt idx="0">
                  <c:v>17619.676684857099</c:v>
                </c:pt>
                <c:pt idx="1">
                  <c:v>4404.9191712142701</c:v>
                </c:pt>
                <c:pt idx="2">
                  <c:v>1957.7418538730101</c:v>
                </c:pt>
                <c:pt idx="3">
                  <c:v>1101.2297928035671</c:v>
                </c:pt>
                <c:pt idx="4">
                  <c:v>704.7870673942831</c:v>
                </c:pt>
                <c:pt idx="5">
                  <c:v>489.43546346825252</c:v>
                </c:pt>
                <c:pt idx="6">
                  <c:v>359.5852384664712</c:v>
                </c:pt>
                <c:pt idx="7">
                  <c:v>275.307448200892</c:v>
                </c:pt>
                <c:pt idx="8">
                  <c:v>217.52687265255659</c:v>
                </c:pt>
                <c:pt idx="9">
                  <c:v>176.196766848571</c:v>
                </c:pt>
                <c:pt idx="10">
                  <c:v>145.61716268476931</c:v>
                </c:pt>
                <c:pt idx="11">
                  <c:v>122.3588658670631</c:v>
                </c:pt>
                <c:pt idx="12">
                  <c:v>104.2584419222313</c:v>
                </c:pt>
                <c:pt idx="13">
                  <c:v>89.896309616617813</c:v>
                </c:pt>
                <c:pt idx="14">
                  <c:v>78.309674154920387</c:v>
                </c:pt>
                <c:pt idx="15">
                  <c:v>68.826862050222971</c:v>
                </c:pt>
                <c:pt idx="16">
                  <c:v>60.967739393969168</c:v>
                </c:pt>
                <c:pt idx="17">
                  <c:v>54.381718163139169</c:v>
                </c:pt>
                <c:pt idx="18">
                  <c:v>48.8079686561138</c:v>
                </c:pt>
                <c:pt idx="19">
                  <c:v>44.049191712142708</c:v>
                </c:pt>
                <c:pt idx="20">
                  <c:v>39.953915385163462</c:v>
                </c:pt>
                <c:pt idx="21">
                  <c:v>36.404290671192307</c:v>
                </c:pt>
                <c:pt idx="22">
                  <c:v>33.307517362678823</c:v>
                </c:pt>
                <c:pt idx="23">
                  <c:v>30.589716466765779</c:v>
                </c:pt>
                <c:pt idx="24">
                  <c:v>28.191482695771331</c:v>
                </c:pt>
                <c:pt idx="25">
                  <c:v>26.064610480557821</c:v>
                </c:pt>
                <c:pt idx="26">
                  <c:v>24.16965251695073</c:v>
                </c:pt>
                <c:pt idx="27">
                  <c:v>22.47407740415445</c:v>
                </c:pt>
                <c:pt idx="28">
                  <c:v>20.950864072362769</c:v>
                </c:pt>
                <c:pt idx="29">
                  <c:v>19.5774185387301</c:v>
                </c:pt>
                <c:pt idx="30">
                  <c:v>18.33473120172432</c:v>
                </c:pt>
                <c:pt idx="31">
                  <c:v>17.20671551255575</c:v>
                </c:pt>
                <c:pt idx="32">
                  <c:v>16.179684742752151</c:v>
                </c:pt>
                <c:pt idx="33">
                  <c:v>15.241934848492299</c:v>
                </c:pt>
                <c:pt idx="34">
                  <c:v>14.383409538658849</c:v>
                </c:pt>
                <c:pt idx="35">
                  <c:v>13.595429540784799</c:v>
                </c:pt>
                <c:pt idx="36">
                  <c:v>12.87047237754353</c:v>
                </c:pt>
                <c:pt idx="37">
                  <c:v>12.20199216402845</c:v>
                </c:pt>
                <c:pt idx="38">
                  <c:v>11.58427132469237</c:v>
                </c:pt>
                <c:pt idx="39">
                  <c:v>11.012297928035681</c:v>
                </c:pt>
                <c:pt idx="40">
                  <c:v>10.48166370306787</c:v>
                </c:pt>
                <c:pt idx="41">
                  <c:v>9.9884788462908656</c:v>
                </c:pt>
                <c:pt idx="42">
                  <c:v>9.5293005326431004</c:v>
                </c:pt>
                <c:pt idx="43">
                  <c:v>9.1010726677980802</c:v>
                </c:pt>
                <c:pt idx="44">
                  <c:v>8.7010749061022672</c:v>
                </c:pt>
                <c:pt idx="45">
                  <c:v>8.3268793406697021</c:v>
                </c:pt>
                <c:pt idx="46">
                  <c:v>7.9763135739506961</c:v>
                </c:pt>
                <c:pt idx="47">
                  <c:v>7.6474291166914456</c:v>
                </c:pt>
                <c:pt idx="48">
                  <c:v>7.3384742544177772</c:v>
                </c:pt>
                <c:pt idx="49">
                  <c:v>7.0478706739428354</c:v>
                </c:pt>
                <c:pt idx="50">
                  <c:v>6.7741932659965736</c:v>
                </c:pt>
                <c:pt idx="51">
                  <c:v>6.5161526201394544</c:v>
                </c:pt>
                <c:pt idx="52">
                  <c:v>6.272579809489887</c:v>
                </c:pt>
                <c:pt idx="53">
                  <c:v>6.0424131292376826</c:v>
                </c:pt>
                <c:pt idx="54">
                  <c:v>5.8246865073907728</c:v>
                </c:pt>
                <c:pt idx="55">
                  <c:v>5.6185193510386107</c:v>
                </c:pt>
                <c:pt idx="56">
                  <c:v>5.4231076284570889</c:v>
                </c:pt>
                <c:pt idx="57">
                  <c:v>5.2377160180906914</c:v>
                </c:pt>
                <c:pt idx="58">
                  <c:v>5.061670980998878</c:v>
                </c:pt>
                <c:pt idx="59">
                  <c:v>4.8943546346825242</c:v>
                </c:pt>
                <c:pt idx="60">
                  <c:v>4.7351993240680157</c:v>
                </c:pt>
                <c:pt idx="61">
                  <c:v>4.5836828004310837</c:v>
                </c:pt>
                <c:pt idx="62">
                  <c:v>4.4393239316848296</c:v>
                </c:pt>
                <c:pt idx="63">
                  <c:v>4.3016788781389366</c:v>
                </c:pt>
                <c:pt idx="64">
                  <c:v>4.1703376768892504</c:v>
                </c:pt>
                <c:pt idx="65">
                  <c:v>4.0449211856880369</c:v>
                </c:pt>
                <c:pt idx="66">
                  <c:v>3.92507834369728</c:v>
                </c:pt>
                <c:pt idx="67">
                  <c:v>3.810483712123073</c:v>
                </c:pt>
                <c:pt idx="68">
                  <c:v>3.7008352625198668</c:v>
                </c:pt>
                <c:pt idx="69">
                  <c:v>3.595852384664711</c:v>
                </c:pt>
                <c:pt idx="70">
                  <c:v>3.4952740894380261</c:v>
                </c:pt>
                <c:pt idx="71">
                  <c:v>3.3988573851961972</c:v>
                </c:pt>
                <c:pt idx="72">
                  <c:v>3.3063758087553161</c:v>
                </c:pt>
                <c:pt idx="73">
                  <c:v>3.2176180943858821</c:v>
                </c:pt>
                <c:pt idx="74">
                  <c:v>3.1323869661968149</c:v>
                </c:pt>
                <c:pt idx="75">
                  <c:v>3.0504980410071139</c:v>
                </c:pt>
                <c:pt idx="76">
                  <c:v>2.9717788303014152</c:v>
                </c:pt>
                <c:pt idx="77">
                  <c:v>2.8960678311730899</c:v>
                </c:pt>
                <c:pt idx="78">
                  <c:v>2.8232136973012478</c:v>
                </c:pt>
                <c:pt idx="79">
                  <c:v>2.7530744820089201</c:v>
                </c:pt>
              </c:numCache>
            </c:numRef>
          </c:yVal>
          <c:smooth val="1"/>
        </c:ser>
        <c:ser>
          <c:idx val="7"/>
          <c:order val="2"/>
          <c:spPr>
            <a:ln w="50800">
              <a:solidFill>
                <a:schemeClr val="accent4">
                  <a:lumMod val="75000"/>
                </a:schemeClr>
              </a:solidFill>
            </a:ln>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B_D!$S$2:$S$81</c:f>
              <c:numCache>
                <c:formatCode>0.00</c:formatCode>
                <c:ptCount val="80"/>
                <c:pt idx="0">
                  <c:v>54288.352331898102</c:v>
                </c:pt>
                <c:pt idx="1">
                  <c:v>13572.08808297454</c:v>
                </c:pt>
                <c:pt idx="2">
                  <c:v>6032.0391479886794</c:v>
                </c:pt>
                <c:pt idx="3">
                  <c:v>3393.0220207436341</c:v>
                </c:pt>
                <c:pt idx="4">
                  <c:v>2171.5340932759259</c:v>
                </c:pt>
                <c:pt idx="5">
                  <c:v>1508.0097869971701</c:v>
                </c:pt>
                <c:pt idx="6">
                  <c:v>1107.92555779384</c:v>
                </c:pt>
                <c:pt idx="7">
                  <c:v>848.25550518590808</c:v>
                </c:pt>
                <c:pt idx="8">
                  <c:v>670.22657199874254</c:v>
                </c:pt>
                <c:pt idx="9">
                  <c:v>542.88352331898125</c:v>
                </c:pt>
                <c:pt idx="10">
                  <c:v>448.66406885866218</c:v>
                </c:pt>
                <c:pt idx="11">
                  <c:v>377.00244674929257</c:v>
                </c:pt>
                <c:pt idx="12">
                  <c:v>321.23285403490019</c:v>
                </c:pt>
                <c:pt idx="13">
                  <c:v>276.98138944845982</c:v>
                </c:pt>
                <c:pt idx="14">
                  <c:v>241.28156591954729</c:v>
                </c:pt>
                <c:pt idx="15">
                  <c:v>212.06387629647699</c:v>
                </c:pt>
                <c:pt idx="16">
                  <c:v>187.84897000656801</c:v>
                </c:pt>
                <c:pt idx="17">
                  <c:v>167.55664299968561</c:v>
                </c:pt>
                <c:pt idx="18">
                  <c:v>150.3832474567815</c:v>
                </c:pt>
                <c:pt idx="19">
                  <c:v>135.7208808297454</c:v>
                </c:pt>
                <c:pt idx="20">
                  <c:v>123.1028397548711</c:v>
                </c:pt>
                <c:pt idx="21">
                  <c:v>112.1660172146656</c:v>
                </c:pt>
                <c:pt idx="22">
                  <c:v>102.6244845593538</c:v>
                </c:pt>
                <c:pt idx="23">
                  <c:v>94.250611687323172</c:v>
                </c:pt>
                <c:pt idx="24">
                  <c:v>86.861363731037002</c:v>
                </c:pt>
                <c:pt idx="25">
                  <c:v>80.308213508725032</c:v>
                </c:pt>
                <c:pt idx="26">
                  <c:v>74.469619110971365</c:v>
                </c:pt>
                <c:pt idx="27">
                  <c:v>69.245347362114956</c:v>
                </c:pt>
                <c:pt idx="28">
                  <c:v>64.552143081924072</c:v>
                </c:pt>
                <c:pt idx="29">
                  <c:v>60.320391479886801</c:v>
                </c:pt>
                <c:pt idx="30">
                  <c:v>56.49152167731333</c:v>
                </c:pt>
                <c:pt idx="31">
                  <c:v>53.015969074119248</c:v>
                </c:pt>
                <c:pt idx="32">
                  <c:v>49.851563206518037</c:v>
                </c:pt>
                <c:pt idx="33">
                  <c:v>46.962242501641967</c:v>
                </c:pt>
                <c:pt idx="34">
                  <c:v>44.317022311753568</c:v>
                </c:pt>
                <c:pt idx="35">
                  <c:v>41.889160749921402</c:v>
                </c:pt>
                <c:pt idx="36">
                  <c:v>39.655480154783127</c:v>
                </c:pt>
                <c:pt idx="37">
                  <c:v>37.595811864195369</c:v>
                </c:pt>
                <c:pt idx="38">
                  <c:v>35.69253933721113</c:v>
                </c:pt>
                <c:pt idx="39">
                  <c:v>33.930220207436342</c:v>
                </c:pt>
                <c:pt idx="40">
                  <c:v>32.295272059427802</c:v>
                </c:pt>
                <c:pt idx="41">
                  <c:v>30.77570993871775</c:v>
                </c:pt>
                <c:pt idx="42">
                  <c:v>29.3609260853965</c:v>
                </c:pt>
                <c:pt idx="43">
                  <c:v>28.04150430366639</c:v>
                </c:pt>
                <c:pt idx="44">
                  <c:v>26.809062879949689</c:v>
                </c:pt>
                <c:pt idx="45">
                  <c:v>25.65612113983844</c:v>
                </c:pt>
                <c:pt idx="46">
                  <c:v>24.575985664055299</c:v>
                </c:pt>
                <c:pt idx="47">
                  <c:v>23.562652921830789</c:v>
                </c:pt>
                <c:pt idx="48">
                  <c:v>22.61072566926202</c:v>
                </c:pt>
                <c:pt idx="49">
                  <c:v>21.71534093275924</c:v>
                </c:pt>
                <c:pt idx="50">
                  <c:v>20.872107778507552</c:v>
                </c:pt>
                <c:pt idx="51">
                  <c:v>20.077053377181262</c:v>
                </c:pt>
                <c:pt idx="52">
                  <c:v>19.32657612385124</c:v>
                </c:pt>
                <c:pt idx="53">
                  <c:v>18.617404777742841</c:v>
                </c:pt>
                <c:pt idx="54">
                  <c:v>17.946562754346491</c:v>
                </c:pt>
                <c:pt idx="55">
                  <c:v>17.311336840528739</c:v>
                </c:pt>
                <c:pt idx="56">
                  <c:v>16.709249717420171</c:v>
                </c:pt>
                <c:pt idx="57">
                  <c:v>16.138035770481011</c:v>
                </c:pt>
                <c:pt idx="58">
                  <c:v>15.59561974487162</c:v>
                </c:pt>
                <c:pt idx="59">
                  <c:v>15.0800978699717</c:v>
                </c:pt>
                <c:pt idx="60">
                  <c:v>14.5897211319264</c:v>
                </c:pt>
                <c:pt idx="61">
                  <c:v>14.122880419328339</c:v>
                </c:pt>
                <c:pt idx="62">
                  <c:v>13.67809330609678</c:v>
                </c:pt>
                <c:pt idx="63">
                  <c:v>13.253992268529821</c:v>
                </c:pt>
                <c:pt idx="64">
                  <c:v>12.849314161396009</c:v>
                </c:pt>
                <c:pt idx="65">
                  <c:v>12.462890801629509</c:v>
                </c:pt>
                <c:pt idx="66">
                  <c:v>12.093640528380069</c:v>
                </c:pt>
                <c:pt idx="67">
                  <c:v>11.740560625410501</c:v>
                </c:pt>
                <c:pt idx="68">
                  <c:v>11.402720506594861</c:v>
                </c:pt>
                <c:pt idx="69">
                  <c:v>11.079255577938399</c:v>
                </c:pt>
                <c:pt idx="70">
                  <c:v>10.76936170043605</c:v>
                </c:pt>
                <c:pt idx="71">
                  <c:v>10.47229018748035</c:v>
                </c:pt>
                <c:pt idx="72">
                  <c:v>10.1873432786448</c:v>
                </c:pt>
                <c:pt idx="73">
                  <c:v>9.9138700386957872</c:v>
                </c:pt>
                <c:pt idx="74">
                  <c:v>9.6512626367818903</c:v>
                </c:pt>
                <c:pt idx="75">
                  <c:v>9.3989529660488458</c:v>
                </c:pt>
                <c:pt idx="76">
                  <c:v>9.1564095685441274</c:v>
                </c:pt>
                <c:pt idx="77">
                  <c:v>8.9231348343027808</c:v>
                </c:pt>
                <c:pt idx="78">
                  <c:v>8.6986624470274183</c:v>
                </c:pt>
                <c:pt idx="79">
                  <c:v>8.4825550518590855</c:v>
                </c:pt>
              </c:numCache>
            </c:numRef>
          </c:yVal>
          <c:smooth val="1"/>
        </c:ser>
        <c:dLbls>
          <c:showLegendKey val="0"/>
          <c:showVal val="0"/>
          <c:showCatName val="0"/>
          <c:showSerName val="0"/>
          <c:showPercent val="0"/>
          <c:showBubbleSize val="0"/>
        </c:dLbls>
        <c:axId val="88401408"/>
        <c:axId val="88403328"/>
      </c:scatterChart>
      <c:valAx>
        <c:axId val="88401408"/>
        <c:scaling>
          <c:orientation val="minMax"/>
          <c:max val="8"/>
          <c:min val="0"/>
        </c:scaling>
        <c:delete val="0"/>
        <c:axPos val="b"/>
        <c:title>
          <c:tx>
            <c:rich>
              <a:bodyPr/>
              <a:lstStyle/>
              <a:p>
                <a:pPr>
                  <a:defRPr sz="1800"/>
                </a:pPr>
                <a:r>
                  <a:rPr lang="en-US" sz="1800"/>
                  <a:t>Consumption rate (dB/dt)</a:t>
                </a:r>
              </a:p>
            </c:rich>
          </c:tx>
          <c:layout>
            <c:manualLayout>
              <c:xMode val="edge"/>
              <c:yMode val="edge"/>
              <c:x val="0.26650294737747898"/>
              <c:y val="0.91174079591402402"/>
            </c:manualLayout>
          </c:layout>
          <c:overlay val="0"/>
        </c:title>
        <c:numFmt formatCode="0" sourceLinked="0"/>
        <c:majorTickMark val="out"/>
        <c:minorTickMark val="none"/>
        <c:tickLblPos val="nextTo"/>
        <c:txPr>
          <a:bodyPr/>
          <a:lstStyle/>
          <a:p>
            <a:pPr>
              <a:defRPr sz="1800"/>
            </a:pPr>
            <a:endParaRPr lang="en-US"/>
          </a:p>
        </c:txPr>
        <c:crossAx val="88403328"/>
        <c:crosses val="autoZero"/>
        <c:crossBetween val="midCat"/>
      </c:valAx>
      <c:valAx>
        <c:axId val="88403328"/>
        <c:scaling>
          <c:orientation val="minMax"/>
          <c:max val="30"/>
          <c:min val="0"/>
        </c:scaling>
        <c:delete val="0"/>
        <c:axPos val="l"/>
        <c:title>
          <c:tx>
            <c:rich>
              <a:bodyPr/>
              <a:lstStyle/>
              <a:p>
                <a:pPr>
                  <a:defRPr sz="1800"/>
                </a:pPr>
                <a:r>
                  <a:rPr lang="en-US" sz="1800"/>
                  <a:t>Carbon stock</a:t>
                </a:r>
              </a:p>
            </c:rich>
          </c:tx>
          <c:layout>
            <c:manualLayout>
              <c:xMode val="edge"/>
              <c:yMode val="edge"/>
              <c:x val="2.3890509508038501E-2"/>
              <c:y val="0.25355308354911998"/>
            </c:manualLayout>
          </c:layout>
          <c:overlay val="0"/>
        </c:title>
        <c:numFmt formatCode="0" sourceLinked="0"/>
        <c:majorTickMark val="out"/>
        <c:minorTickMark val="none"/>
        <c:tickLblPos val="nextTo"/>
        <c:txPr>
          <a:bodyPr/>
          <a:lstStyle/>
          <a:p>
            <a:pPr>
              <a:defRPr sz="1800"/>
            </a:pPr>
            <a:endParaRPr lang="en-US"/>
          </a:p>
        </c:txPr>
        <c:crossAx val="88401408"/>
        <c:crosses val="autoZero"/>
        <c:crossBetween val="midCat"/>
        <c:majorUnit val="10"/>
      </c:valAx>
      <c:spPr>
        <a:ln w="19050">
          <a:solidFill>
            <a:schemeClr val="tx1"/>
          </a:solidFill>
          <a:prstDash val="solid"/>
        </a:ln>
      </c:spPr>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93270513317"/>
          <c:y val="0.05"/>
          <c:w val="0.71468307086614202"/>
          <c:h val="0.73965790593743297"/>
        </c:manualLayout>
      </c:layout>
      <c:scatterChart>
        <c:scatterStyle val="smoothMarker"/>
        <c:varyColors val="0"/>
        <c:ser>
          <c:idx val="0"/>
          <c:order val="2"/>
          <c:spPr>
            <a:ln w="50800">
              <a:solidFill>
                <a:schemeClr val="accent2"/>
              </a:solidFill>
            </a:ln>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B_D!$Q$2:$Q$81</c:f>
              <c:numCache>
                <c:formatCode>0.00</c:formatCode>
                <c:ptCount val="80"/>
                <c:pt idx="0">
                  <c:v>2519.8420997897451</c:v>
                </c:pt>
                <c:pt idx="1">
                  <c:v>629.96052494743651</c:v>
                </c:pt>
                <c:pt idx="2">
                  <c:v>279.98245553219402</c:v>
                </c:pt>
                <c:pt idx="3">
                  <c:v>157.49013123685901</c:v>
                </c:pt>
                <c:pt idx="4">
                  <c:v>100.79368399159</c:v>
                </c:pt>
                <c:pt idx="5">
                  <c:v>69.995613883048506</c:v>
                </c:pt>
                <c:pt idx="6">
                  <c:v>51.425348975300942</c:v>
                </c:pt>
                <c:pt idx="7">
                  <c:v>39.372532809214803</c:v>
                </c:pt>
                <c:pt idx="8">
                  <c:v>31.109161725799339</c:v>
                </c:pt>
                <c:pt idx="9">
                  <c:v>25.198420997897461</c:v>
                </c:pt>
                <c:pt idx="10">
                  <c:v>20.82514132057641</c:v>
                </c:pt>
                <c:pt idx="11">
                  <c:v>17.498903470762119</c:v>
                </c:pt>
                <c:pt idx="12">
                  <c:v>14.91030828277956</c:v>
                </c:pt>
                <c:pt idx="13">
                  <c:v>12.856337243825241</c:v>
                </c:pt>
                <c:pt idx="14">
                  <c:v>11.19929822128776</c:v>
                </c:pt>
                <c:pt idx="15">
                  <c:v>9.8431332023036955</c:v>
                </c:pt>
                <c:pt idx="16">
                  <c:v>8.7191768158814771</c:v>
                </c:pt>
                <c:pt idx="17">
                  <c:v>7.777290431449833</c:v>
                </c:pt>
                <c:pt idx="18">
                  <c:v>6.9801720215782437</c:v>
                </c:pt>
                <c:pt idx="19">
                  <c:v>6.2996052494743671</c:v>
                </c:pt>
                <c:pt idx="20">
                  <c:v>5.713927663922326</c:v>
                </c:pt>
                <c:pt idx="21">
                  <c:v>5.2062853301441034</c:v>
                </c:pt>
                <c:pt idx="22">
                  <c:v>4.7634066158596351</c:v>
                </c:pt>
                <c:pt idx="23">
                  <c:v>4.3747258676905307</c:v>
                </c:pt>
                <c:pt idx="24">
                  <c:v>4.0317473596635951</c:v>
                </c:pt>
                <c:pt idx="25">
                  <c:v>3.727577070694891</c:v>
                </c:pt>
                <c:pt idx="26">
                  <c:v>3.4565735250888139</c:v>
                </c:pt>
                <c:pt idx="27">
                  <c:v>3.2140843109563102</c:v>
                </c:pt>
                <c:pt idx="28">
                  <c:v>2.9962450651483299</c:v>
                </c:pt>
                <c:pt idx="29">
                  <c:v>2.799824555321941</c:v>
                </c:pt>
                <c:pt idx="30">
                  <c:v>2.6221041621121182</c:v>
                </c:pt>
                <c:pt idx="31">
                  <c:v>2.460783300575923</c:v>
                </c:pt>
                <c:pt idx="32">
                  <c:v>2.3139045911751581</c:v>
                </c:pt>
                <c:pt idx="33">
                  <c:v>2.1797942039703702</c:v>
                </c:pt>
                <c:pt idx="34">
                  <c:v>2.0570139590120382</c:v>
                </c:pt>
                <c:pt idx="35">
                  <c:v>1.9443226078624589</c:v>
                </c:pt>
                <c:pt idx="36">
                  <c:v>1.840644338779946</c:v>
                </c:pt>
                <c:pt idx="37">
                  <c:v>1.7450430053945609</c:v>
                </c:pt>
                <c:pt idx="38">
                  <c:v>1.6567009203088401</c:v>
                </c:pt>
                <c:pt idx="39">
                  <c:v>1.574901312368592</c:v>
                </c:pt>
                <c:pt idx="40">
                  <c:v>1.499013741695268</c:v>
                </c:pt>
                <c:pt idx="41">
                  <c:v>1.4284819159805819</c:v>
                </c:pt>
                <c:pt idx="42">
                  <c:v>1.362813466625066</c:v>
                </c:pt>
                <c:pt idx="43">
                  <c:v>1.3015713325360261</c:v>
                </c:pt>
                <c:pt idx="44">
                  <c:v>1.244366469031974</c:v>
                </c:pt>
                <c:pt idx="45">
                  <c:v>1.190851653964909</c:v>
                </c:pt>
                <c:pt idx="46">
                  <c:v>1.140716206333068</c:v>
                </c:pt>
                <c:pt idx="47">
                  <c:v>1.0936814669226329</c:v>
                </c:pt>
                <c:pt idx="48">
                  <c:v>1.049496917863284</c:v>
                </c:pt>
                <c:pt idx="49">
                  <c:v>1.007936839915899</c:v>
                </c:pt>
                <c:pt idx="50">
                  <c:v>0.968797423986831</c:v>
                </c:pt>
                <c:pt idx="51">
                  <c:v>0.93189426767372296</c:v>
                </c:pt>
                <c:pt idx="52">
                  <c:v>0.89706019928435199</c:v>
                </c:pt>
                <c:pt idx="53">
                  <c:v>0.86414338127220403</c:v>
                </c:pt>
                <c:pt idx="54">
                  <c:v>0.83300565282305705</c:v>
                </c:pt>
                <c:pt idx="55">
                  <c:v>0.80352107773907799</c:v>
                </c:pt>
                <c:pt idx="56">
                  <c:v>0.77557466906424899</c:v>
                </c:pt>
                <c:pt idx="57">
                  <c:v>0.74906126628708303</c:v>
                </c:pt>
                <c:pt idx="58">
                  <c:v>0.72388454461067098</c:v>
                </c:pt>
                <c:pt idx="59">
                  <c:v>0.69995613883048502</c:v>
                </c:pt>
                <c:pt idx="60">
                  <c:v>0.67719486691473996</c:v>
                </c:pt>
                <c:pt idx="61">
                  <c:v>0.65552604052802999</c:v>
                </c:pt>
                <c:pt idx="62">
                  <c:v>0.63488085154692497</c:v>
                </c:pt>
                <c:pt idx="63">
                  <c:v>0.61519582514398097</c:v>
                </c:pt>
                <c:pt idx="64">
                  <c:v>0.59641233131118299</c:v>
                </c:pt>
                <c:pt idx="65">
                  <c:v>0.57847614779378898</c:v>
                </c:pt>
                <c:pt idx="66">
                  <c:v>0.56133706834255903</c:v>
                </c:pt>
                <c:pt idx="67">
                  <c:v>0.54494855099259198</c:v>
                </c:pt>
                <c:pt idx="68">
                  <c:v>0.52926740176218201</c:v>
                </c:pt>
                <c:pt idx="69">
                  <c:v>0.514253489753009</c:v>
                </c:pt>
                <c:pt idx="70">
                  <c:v>0.49986949013881099</c:v>
                </c:pt>
                <c:pt idx="71">
                  <c:v>0.48608065196561501</c:v>
                </c:pt>
                <c:pt idx="72">
                  <c:v>0.47285458806337899</c:v>
                </c:pt>
                <c:pt idx="73">
                  <c:v>0.46016108469498601</c:v>
                </c:pt>
                <c:pt idx="74">
                  <c:v>0.44797192885150999</c:v>
                </c:pt>
                <c:pt idx="75">
                  <c:v>0.43626075134864001</c:v>
                </c:pt>
                <c:pt idx="76">
                  <c:v>0.42500288409339598</c:v>
                </c:pt>
                <c:pt idx="77">
                  <c:v>0.41417523007721002</c:v>
                </c:pt>
                <c:pt idx="78">
                  <c:v>0.40375614481489303</c:v>
                </c:pt>
                <c:pt idx="79">
                  <c:v>0.393725328092148</c:v>
                </c:pt>
              </c:numCache>
            </c:numRef>
          </c:yVal>
          <c:smooth val="1"/>
        </c:ser>
        <c:ser>
          <c:idx val="1"/>
          <c:order val="3"/>
          <c:spPr>
            <a:ln w="50800">
              <a:solidFill>
                <a:schemeClr val="accent3">
                  <a:lumMod val="75000"/>
                </a:schemeClr>
              </a:solidFill>
            </a:ln>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B_D!$R$2:$R$81</c:f>
              <c:numCache>
                <c:formatCode>0.00</c:formatCode>
                <c:ptCount val="80"/>
                <c:pt idx="0">
                  <c:v>17619.676684857099</c:v>
                </c:pt>
                <c:pt idx="1">
                  <c:v>4404.9191712142701</c:v>
                </c:pt>
                <c:pt idx="2">
                  <c:v>1957.7418538730101</c:v>
                </c:pt>
                <c:pt idx="3">
                  <c:v>1101.2297928035671</c:v>
                </c:pt>
                <c:pt idx="4">
                  <c:v>704.7870673942831</c:v>
                </c:pt>
                <c:pt idx="5">
                  <c:v>489.43546346825252</c:v>
                </c:pt>
                <c:pt idx="6">
                  <c:v>359.5852384664712</c:v>
                </c:pt>
                <c:pt idx="7">
                  <c:v>275.307448200892</c:v>
                </c:pt>
                <c:pt idx="8">
                  <c:v>217.52687265255659</c:v>
                </c:pt>
                <c:pt idx="9">
                  <c:v>176.196766848571</c:v>
                </c:pt>
                <c:pt idx="10">
                  <c:v>145.61716268476931</c:v>
                </c:pt>
                <c:pt idx="11">
                  <c:v>122.3588658670631</c:v>
                </c:pt>
                <c:pt idx="12">
                  <c:v>104.2584419222313</c:v>
                </c:pt>
                <c:pt idx="13">
                  <c:v>89.896309616617813</c:v>
                </c:pt>
                <c:pt idx="14">
                  <c:v>78.309674154920387</c:v>
                </c:pt>
                <c:pt idx="15">
                  <c:v>68.826862050222971</c:v>
                </c:pt>
                <c:pt idx="16">
                  <c:v>60.967739393969168</c:v>
                </c:pt>
                <c:pt idx="17">
                  <c:v>54.381718163139169</c:v>
                </c:pt>
                <c:pt idx="18">
                  <c:v>48.8079686561138</c:v>
                </c:pt>
                <c:pt idx="19">
                  <c:v>44.049191712142708</c:v>
                </c:pt>
                <c:pt idx="20">
                  <c:v>39.953915385163462</c:v>
                </c:pt>
                <c:pt idx="21">
                  <c:v>36.404290671192307</c:v>
                </c:pt>
                <c:pt idx="22">
                  <c:v>33.307517362678823</c:v>
                </c:pt>
                <c:pt idx="23">
                  <c:v>30.589716466765779</c:v>
                </c:pt>
                <c:pt idx="24">
                  <c:v>28.191482695771331</c:v>
                </c:pt>
                <c:pt idx="25">
                  <c:v>26.064610480557821</c:v>
                </c:pt>
                <c:pt idx="26">
                  <c:v>24.16965251695073</c:v>
                </c:pt>
                <c:pt idx="27">
                  <c:v>22.47407740415445</c:v>
                </c:pt>
                <c:pt idx="28">
                  <c:v>20.950864072362769</c:v>
                </c:pt>
                <c:pt idx="29">
                  <c:v>19.5774185387301</c:v>
                </c:pt>
                <c:pt idx="30">
                  <c:v>18.33473120172432</c:v>
                </c:pt>
                <c:pt idx="31">
                  <c:v>17.20671551255575</c:v>
                </c:pt>
                <c:pt idx="32">
                  <c:v>16.179684742752151</c:v>
                </c:pt>
                <c:pt idx="33">
                  <c:v>15.241934848492299</c:v>
                </c:pt>
                <c:pt idx="34">
                  <c:v>14.383409538658849</c:v>
                </c:pt>
                <c:pt idx="35">
                  <c:v>13.595429540784799</c:v>
                </c:pt>
                <c:pt idx="36">
                  <c:v>12.87047237754353</c:v>
                </c:pt>
                <c:pt idx="37">
                  <c:v>12.20199216402845</c:v>
                </c:pt>
                <c:pt idx="38">
                  <c:v>11.58427132469237</c:v>
                </c:pt>
                <c:pt idx="39">
                  <c:v>11.012297928035681</c:v>
                </c:pt>
                <c:pt idx="40">
                  <c:v>10.48166370306787</c:v>
                </c:pt>
                <c:pt idx="41">
                  <c:v>9.9884788462908656</c:v>
                </c:pt>
                <c:pt idx="42">
                  <c:v>9.5293005326431004</c:v>
                </c:pt>
                <c:pt idx="43">
                  <c:v>9.1010726677980802</c:v>
                </c:pt>
                <c:pt idx="44">
                  <c:v>8.7010749061022672</c:v>
                </c:pt>
                <c:pt idx="45">
                  <c:v>8.3268793406697021</c:v>
                </c:pt>
                <c:pt idx="46">
                  <c:v>7.9763135739506961</c:v>
                </c:pt>
                <c:pt idx="47">
                  <c:v>7.6474291166914456</c:v>
                </c:pt>
                <c:pt idx="48">
                  <c:v>7.3384742544177772</c:v>
                </c:pt>
                <c:pt idx="49">
                  <c:v>7.0478706739428354</c:v>
                </c:pt>
                <c:pt idx="50">
                  <c:v>6.7741932659965736</c:v>
                </c:pt>
                <c:pt idx="51">
                  <c:v>6.5161526201394544</c:v>
                </c:pt>
                <c:pt idx="52">
                  <c:v>6.272579809489887</c:v>
                </c:pt>
                <c:pt idx="53">
                  <c:v>6.0424131292376826</c:v>
                </c:pt>
                <c:pt idx="54">
                  <c:v>5.8246865073907728</c:v>
                </c:pt>
                <c:pt idx="55">
                  <c:v>5.6185193510386107</c:v>
                </c:pt>
                <c:pt idx="56">
                  <c:v>5.4231076284570889</c:v>
                </c:pt>
                <c:pt idx="57">
                  <c:v>5.2377160180906914</c:v>
                </c:pt>
                <c:pt idx="58">
                  <c:v>5.061670980998878</c:v>
                </c:pt>
                <c:pt idx="59">
                  <c:v>4.8943546346825242</c:v>
                </c:pt>
                <c:pt idx="60">
                  <c:v>4.7351993240680157</c:v>
                </c:pt>
                <c:pt idx="61">
                  <c:v>4.5836828004310837</c:v>
                </c:pt>
                <c:pt idx="62">
                  <c:v>4.4393239316848296</c:v>
                </c:pt>
                <c:pt idx="63">
                  <c:v>4.3016788781389366</c:v>
                </c:pt>
                <c:pt idx="64">
                  <c:v>4.1703376768892504</c:v>
                </c:pt>
                <c:pt idx="65">
                  <c:v>4.0449211856880369</c:v>
                </c:pt>
                <c:pt idx="66">
                  <c:v>3.92507834369728</c:v>
                </c:pt>
                <c:pt idx="67">
                  <c:v>3.810483712123073</c:v>
                </c:pt>
                <c:pt idx="68">
                  <c:v>3.7008352625198668</c:v>
                </c:pt>
                <c:pt idx="69">
                  <c:v>3.595852384664711</c:v>
                </c:pt>
                <c:pt idx="70">
                  <c:v>3.4952740894380261</c:v>
                </c:pt>
                <c:pt idx="71">
                  <c:v>3.3988573851961972</c:v>
                </c:pt>
                <c:pt idx="72">
                  <c:v>3.3063758087553161</c:v>
                </c:pt>
                <c:pt idx="73">
                  <c:v>3.2176180943858821</c:v>
                </c:pt>
                <c:pt idx="74">
                  <c:v>3.1323869661968149</c:v>
                </c:pt>
                <c:pt idx="75">
                  <c:v>3.0504980410071139</c:v>
                </c:pt>
                <c:pt idx="76">
                  <c:v>2.9717788303014152</c:v>
                </c:pt>
                <c:pt idx="77">
                  <c:v>2.8960678311730899</c:v>
                </c:pt>
                <c:pt idx="78">
                  <c:v>2.8232136973012478</c:v>
                </c:pt>
                <c:pt idx="79">
                  <c:v>2.7530744820089201</c:v>
                </c:pt>
              </c:numCache>
            </c:numRef>
          </c:yVal>
          <c:smooth val="1"/>
        </c:ser>
        <c:ser>
          <c:idx val="2"/>
          <c:order val="4"/>
          <c:spPr>
            <a:ln w="50800">
              <a:solidFill>
                <a:schemeClr val="accent4">
                  <a:lumMod val="75000"/>
                </a:schemeClr>
              </a:solidFill>
            </a:ln>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B_D!$S$2:$S$81</c:f>
              <c:numCache>
                <c:formatCode>0.00</c:formatCode>
                <c:ptCount val="80"/>
                <c:pt idx="0">
                  <c:v>54288.352331898102</c:v>
                </c:pt>
                <c:pt idx="1">
                  <c:v>13572.08808297454</c:v>
                </c:pt>
                <c:pt idx="2">
                  <c:v>6032.0391479886794</c:v>
                </c:pt>
                <c:pt idx="3">
                  <c:v>3393.0220207436341</c:v>
                </c:pt>
                <c:pt idx="4">
                  <c:v>2171.5340932759259</c:v>
                </c:pt>
                <c:pt idx="5">
                  <c:v>1508.0097869971701</c:v>
                </c:pt>
                <c:pt idx="6">
                  <c:v>1107.92555779384</c:v>
                </c:pt>
                <c:pt idx="7">
                  <c:v>848.25550518590808</c:v>
                </c:pt>
                <c:pt idx="8">
                  <c:v>670.22657199874254</c:v>
                </c:pt>
                <c:pt idx="9">
                  <c:v>542.88352331898125</c:v>
                </c:pt>
                <c:pt idx="10">
                  <c:v>448.66406885866218</c:v>
                </c:pt>
                <c:pt idx="11">
                  <c:v>377.00244674929257</c:v>
                </c:pt>
                <c:pt idx="12">
                  <c:v>321.23285403490019</c:v>
                </c:pt>
                <c:pt idx="13">
                  <c:v>276.98138944845982</c:v>
                </c:pt>
                <c:pt idx="14">
                  <c:v>241.28156591954729</c:v>
                </c:pt>
                <c:pt idx="15">
                  <c:v>212.06387629647699</c:v>
                </c:pt>
                <c:pt idx="16">
                  <c:v>187.84897000656801</c:v>
                </c:pt>
                <c:pt idx="17">
                  <c:v>167.55664299968561</c:v>
                </c:pt>
                <c:pt idx="18">
                  <c:v>150.3832474567815</c:v>
                </c:pt>
                <c:pt idx="19">
                  <c:v>135.7208808297454</c:v>
                </c:pt>
                <c:pt idx="20">
                  <c:v>123.1028397548711</c:v>
                </c:pt>
                <c:pt idx="21">
                  <c:v>112.1660172146656</c:v>
                </c:pt>
                <c:pt idx="22">
                  <c:v>102.6244845593538</c:v>
                </c:pt>
                <c:pt idx="23">
                  <c:v>94.250611687323172</c:v>
                </c:pt>
                <c:pt idx="24">
                  <c:v>86.861363731037002</c:v>
                </c:pt>
                <c:pt idx="25">
                  <c:v>80.308213508725032</c:v>
                </c:pt>
                <c:pt idx="26">
                  <c:v>74.469619110971365</c:v>
                </c:pt>
                <c:pt idx="27">
                  <c:v>69.245347362114956</c:v>
                </c:pt>
                <c:pt idx="28">
                  <c:v>64.552143081924072</c:v>
                </c:pt>
                <c:pt idx="29">
                  <c:v>60.320391479886801</c:v>
                </c:pt>
                <c:pt idx="30">
                  <c:v>56.49152167731333</c:v>
                </c:pt>
                <c:pt idx="31">
                  <c:v>53.015969074119248</c:v>
                </c:pt>
                <c:pt idx="32">
                  <c:v>49.851563206518037</c:v>
                </c:pt>
                <c:pt idx="33">
                  <c:v>46.962242501641967</c:v>
                </c:pt>
                <c:pt idx="34">
                  <c:v>44.317022311753568</c:v>
                </c:pt>
                <c:pt idx="35">
                  <c:v>41.889160749921402</c:v>
                </c:pt>
                <c:pt idx="36">
                  <c:v>39.655480154783127</c:v>
                </c:pt>
                <c:pt idx="37">
                  <c:v>37.595811864195369</c:v>
                </c:pt>
                <c:pt idx="38">
                  <c:v>35.69253933721113</c:v>
                </c:pt>
                <c:pt idx="39">
                  <c:v>33.930220207436342</c:v>
                </c:pt>
                <c:pt idx="40">
                  <c:v>32.295272059427802</c:v>
                </c:pt>
                <c:pt idx="41">
                  <c:v>30.77570993871775</c:v>
                </c:pt>
                <c:pt idx="42">
                  <c:v>29.3609260853965</c:v>
                </c:pt>
                <c:pt idx="43">
                  <c:v>28.04150430366639</c:v>
                </c:pt>
                <c:pt idx="44">
                  <c:v>26.809062879949689</c:v>
                </c:pt>
                <c:pt idx="45">
                  <c:v>25.65612113983844</c:v>
                </c:pt>
                <c:pt idx="46">
                  <c:v>24.575985664055299</c:v>
                </c:pt>
                <c:pt idx="47">
                  <c:v>23.562652921830789</c:v>
                </c:pt>
                <c:pt idx="48">
                  <c:v>22.61072566926202</c:v>
                </c:pt>
                <c:pt idx="49">
                  <c:v>21.71534093275924</c:v>
                </c:pt>
                <c:pt idx="50">
                  <c:v>20.872107778507552</c:v>
                </c:pt>
                <c:pt idx="51">
                  <c:v>20.077053377181262</c:v>
                </c:pt>
                <c:pt idx="52">
                  <c:v>19.32657612385124</c:v>
                </c:pt>
                <c:pt idx="53">
                  <c:v>18.617404777742841</c:v>
                </c:pt>
                <c:pt idx="54">
                  <c:v>17.946562754346491</c:v>
                </c:pt>
                <c:pt idx="55">
                  <c:v>17.311336840528739</c:v>
                </c:pt>
                <c:pt idx="56">
                  <c:v>16.709249717420171</c:v>
                </c:pt>
                <c:pt idx="57">
                  <c:v>16.138035770481011</c:v>
                </c:pt>
                <c:pt idx="58">
                  <c:v>15.59561974487162</c:v>
                </c:pt>
                <c:pt idx="59">
                  <c:v>15.0800978699717</c:v>
                </c:pt>
                <c:pt idx="60">
                  <c:v>14.5897211319264</c:v>
                </c:pt>
                <c:pt idx="61">
                  <c:v>14.122880419328339</c:v>
                </c:pt>
                <c:pt idx="62">
                  <c:v>13.67809330609678</c:v>
                </c:pt>
                <c:pt idx="63">
                  <c:v>13.253992268529821</c:v>
                </c:pt>
                <c:pt idx="64">
                  <c:v>12.849314161396009</c:v>
                </c:pt>
                <c:pt idx="65">
                  <c:v>12.462890801629509</c:v>
                </c:pt>
                <c:pt idx="66">
                  <c:v>12.093640528380069</c:v>
                </c:pt>
                <c:pt idx="67">
                  <c:v>11.740560625410501</c:v>
                </c:pt>
                <c:pt idx="68">
                  <c:v>11.402720506594861</c:v>
                </c:pt>
                <c:pt idx="69">
                  <c:v>11.079255577938399</c:v>
                </c:pt>
                <c:pt idx="70">
                  <c:v>10.76936170043605</c:v>
                </c:pt>
                <c:pt idx="71">
                  <c:v>10.47229018748035</c:v>
                </c:pt>
                <c:pt idx="72">
                  <c:v>10.1873432786448</c:v>
                </c:pt>
                <c:pt idx="73">
                  <c:v>9.9138700386957872</c:v>
                </c:pt>
                <c:pt idx="74">
                  <c:v>9.6512626367818903</c:v>
                </c:pt>
                <c:pt idx="75">
                  <c:v>9.3989529660488458</c:v>
                </c:pt>
                <c:pt idx="76">
                  <c:v>9.1564095685441274</c:v>
                </c:pt>
                <c:pt idx="77">
                  <c:v>8.9231348343027808</c:v>
                </c:pt>
                <c:pt idx="78">
                  <c:v>8.6986624470274183</c:v>
                </c:pt>
                <c:pt idx="79">
                  <c:v>8.4825550518590855</c:v>
                </c:pt>
              </c:numCache>
            </c:numRef>
          </c:yVal>
          <c:smooth val="1"/>
        </c:ser>
        <c:ser>
          <c:idx val="4"/>
          <c:order val="0"/>
          <c:tx>
            <c:v>unstable equilibrium</c:v>
          </c:tx>
          <c:spPr>
            <a:ln>
              <a:solidFill>
                <a:schemeClr val="bg1">
                  <a:lumMod val="50000"/>
                </a:schemeClr>
              </a:solidFill>
              <a:prstDash val="sysDot"/>
            </a:ln>
          </c:spPr>
          <c:marker>
            <c:symbol val="none"/>
          </c:marker>
          <c:xVal>
            <c:numRef>
              <c:f>B_D!$H$2:$H$60</c:f>
              <c:numCache>
                <c:formatCode>General</c:formatCode>
                <c:ptCount val="59"/>
                <c:pt idx="0">
                  <c:v>0.2475</c:v>
                </c:pt>
                <c:pt idx="1">
                  <c:v>0.2964</c:v>
                </c:pt>
                <c:pt idx="2">
                  <c:v>0.32077499999999998</c:v>
                </c:pt>
                <c:pt idx="3">
                  <c:v>0.34510000000000002</c:v>
                </c:pt>
                <c:pt idx="4">
                  <c:v>0.39360000000000001</c:v>
                </c:pt>
                <c:pt idx="5">
                  <c:v>0.44190000000000002</c:v>
                </c:pt>
                <c:pt idx="6">
                  <c:v>0.49</c:v>
                </c:pt>
                <c:pt idx="7">
                  <c:v>0.58560000000000001</c:v>
                </c:pt>
                <c:pt idx="8">
                  <c:v>0.72750000000000004</c:v>
                </c:pt>
                <c:pt idx="9">
                  <c:v>0.82110000000000005</c:v>
                </c:pt>
                <c:pt idx="10">
                  <c:v>0.96</c:v>
                </c:pt>
                <c:pt idx="11">
                  <c:v>1.41</c:v>
                </c:pt>
                <c:pt idx="12">
                  <c:v>1.84</c:v>
                </c:pt>
                <c:pt idx="13">
                  <c:v>2.25</c:v>
                </c:pt>
                <c:pt idx="14">
                  <c:v>2.64</c:v>
                </c:pt>
                <c:pt idx="15">
                  <c:v>3.01</c:v>
                </c:pt>
                <c:pt idx="16">
                  <c:v>3.36</c:v>
                </c:pt>
                <c:pt idx="17">
                  <c:v>3.69</c:v>
                </c:pt>
                <c:pt idx="18">
                  <c:v>4</c:v>
                </c:pt>
                <c:pt idx="19">
                  <c:v>4.29</c:v>
                </c:pt>
                <c:pt idx="20">
                  <c:v>4.5599999999999996</c:v>
                </c:pt>
                <c:pt idx="21">
                  <c:v>4.8099999999999996</c:v>
                </c:pt>
                <c:pt idx="22">
                  <c:v>5.0400000000000009</c:v>
                </c:pt>
                <c:pt idx="23">
                  <c:v>5.25</c:v>
                </c:pt>
                <c:pt idx="24">
                  <c:v>5.44</c:v>
                </c:pt>
                <c:pt idx="25">
                  <c:v>5.6099999999999977</c:v>
                </c:pt>
                <c:pt idx="26">
                  <c:v>5.76</c:v>
                </c:pt>
                <c:pt idx="27">
                  <c:v>5.89</c:v>
                </c:pt>
                <c:pt idx="28">
                  <c:v>6</c:v>
                </c:pt>
                <c:pt idx="29">
                  <c:v>6.0900000000000007</c:v>
                </c:pt>
                <c:pt idx="30">
                  <c:v>6.16</c:v>
                </c:pt>
                <c:pt idx="31">
                  <c:v>6.21</c:v>
                </c:pt>
                <c:pt idx="32">
                  <c:v>6.24</c:v>
                </c:pt>
                <c:pt idx="33">
                  <c:v>6.25</c:v>
                </c:pt>
                <c:pt idx="34">
                  <c:v>6.24</c:v>
                </c:pt>
                <c:pt idx="35">
                  <c:v>6.21</c:v>
                </c:pt>
                <c:pt idx="36">
                  <c:v>6.1599999999999993</c:v>
                </c:pt>
                <c:pt idx="37">
                  <c:v>6.09</c:v>
                </c:pt>
                <c:pt idx="38">
                  <c:v>6.0000000000000009</c:v>
                </c:pt>
                <c:pt idx="39">
                  <c:v>5.89</c:v>
                </c:pt>
                <c:pt idx="40">
                  <c:v>5.76</c:v>
                </c:pt>
                <c:pt idx="41">
                  <c:v>5.6099999999999977</c:v>
                </c:pt>
                <c:pt idx="42">
                  <c:v>5.4399999999999977</c:v>
                </c:pt>
                <c:pt idx="43">
                  <c:v>5.2500000000000009</c:v>
                </c:pt>
                <c:pt idx="44">
                  <c:v>5.0400000000000009</c:v>
                </c:pt>
                <c:pt idx="45">
                  <c:v>4.8099999999999996</c:v>
                </c:pt>
                <c:pt idx="46">
                  <c:v>4.5599999999999996</c:v>
                </c:pt>
                <c:pt idx="47">
                  <c:v>4.29</c:v>
                </c:pt>
                <c:pt idx="48">
                  <c:v>4</c:v>
                </c:pt>
                <c:pt idx="49">
                  <c:v>3.6900000000000008</c:v>
                </c:pt>
                <c:pt idx="50">
                  <c:v>3.3600000000000012</c:v>
                </c:pt>
                <c:pt idx="51">
                  <c:v>3.01</c:v>
                </c:pt>
                <c:pt idx="52">
                  <c:v>2.64</c:v>
                </c:pt>
                <c:pt idx="53">
                  <c:v>2.25</c:v>
                </c:pt>
                <c:pt idx="54">
                  <c:v>1.839999999999999</c:v>
                </c:pt>
                <c:pt idx="55">
                  <c:v>1.410000000000001</c:v>
                </c:pt>
                <c:pt idx="56">
                  <c:v>0.96000000000000096</c:v>
                </c:pt>
                <c:pt idx="57">
                  <c:v>0.49</c:v>
                </c:pt>
                <c:pt idx="58">
                  <c:v>0</c:v>
                </c:pt>
              </c:numCache>
            </c:numRef>
          </c:xVal>
          <c:yVal>
            <c:numRef>
              <c:f>B_D!$M$2:$M$60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12">
                  <c:v>2</c:v>
                </c:pt>
                <c:pt idx="13">
                  <c:v>2.5</c:v>
                </c:pt>
                <c:pt idx="14">
                  <c:v>3</c:v>
                </c:pt>
                <c:pt idx="15">
                  <c:v>3.5</c:v>
                </c:pt>
                <c:pt idx="16">
                  <c:v>4</c:v>
                </c:pt>
                <c:pt idx="17">
                  <c:v>4.5</c:v>
                </c:pt>
                <c:pt idx="18">
                  <c:v>5</c:v>
                </c:pt>
                <c:pt idx="19">
                  <c:v>5.5</c:v>
                </c:pt>
                <c:pt idx="20">
                  <c:v>6</c:v>
                </c:pt>
                <c:pt idx="21">
                  <c:v>6.5</c:v>
                </c:pt>
                <c:pt idx="22">
                  <c:v>7</c:v>
                </c:pt>
                <c:pt idx="23">
                  <c:v>7.5</c:v>
                </c:pt>
                <c:pt idx="24">
                  <c:v>8</c:v>
                </c:pt>
                <c:pt idx="25">
                  <c:v>8.5</c:v>
                </c:pt>
                <c:pt idx="26">
                  <c:v>9</c:v>
                </c:pt>
                <c:pt idx="27">
                  <c:v>9.5</c:v>
                </c:pt>
                <c:pt idx="28">
                  <c:v>10</c:v>
                </c:pt>
                <c:pt idx="29">
                  <c:v>10.5</c:v>
                </c:pt>
                <c:pt idx="30">
                  <c:v>11</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ser>
          <c:idx val="5"/>
          <c:order val="1"/>
          <c:tx>
            <c:v>stable equilibrium</c:v>
          </c:tx>
          <c:spPr>
            <a:ln w="63500">
              <a:solidFill>
                <a:srgbClr val="0000FF"/>
              </a:solidFill>
            </a:ln>
          </c:spPr>
          <c:marker>
            <c:symbol val="none"/>
          </c:marker>
          <c:xVal>
            <c:numRef>
              <c:f>B_D!$H$2:$H$60</c:f>
              <c:numCache>
                <c:formatCode>General</c:formatCode>
                <c:ptCount val="59"/>
                <c:pt idx="0">
                  <c:v>0.2475</c:v>
                </c:pt>
                <c:pt idx="1">
                  <c:v>0.2964</c:v>
                </c:pt>
                <c:pt idx="2">
                  <c:v>0.32077499999999998</c:v>
                </c:pt>
                <c:pt idx="3">
                  <c:v>0.34510000000000002</c:v>
                </c:pt>
                <c:pt idx="4">
                  <c:v>0.39360000000000001</c:v>
                </c:pt>
                <c:pt idx="5">
                  <c:v>0.44190000000000002</c:v>
                </c:pt>
                <c:pt idx="6">
                  <c:v>0.49</c:v>
                </c:pt>
                <c:pt idx="7">
                  <c:v>0.58560000000000001</c:v>
                </c:pt>
                <c:pt idx="8">
                  <c:v>0.72750000000000004</c:v>
                </c:pt>
                <c:pt idx="9">
                  <c:v>0.82110000000000005</c:v>
                </c:pt>
                <c:pt idx="10">
                  <c:v>0.96</c:v>
                </c:pt>
                <c:pt idx="11">
                  <c:v>1.41</c:v>
                </c:pt>
                <c:pt idx="12">
                  <c:v>1.84</c:v>
                </c:pt>
                <c:pt idx="13">
                  <c:v>2.25</c:v>
                </c:pt>
                <c:pt idx="14">
                  <c:v>2.64</c:v>
                </c:pt>
                <c:pt idx="15">
                  <c:v>3.01</c:v>
                </c:pt>
                <c:pt idx="16">
                  <c:v>3.36</c:v>
                </c:pt>
                <c:pt idx="17">
                  <c:v>3.69</c:v>
                </c:pt>
                <c:pt idx="18">
                  <c:v>4</c:v>
                </c:pt>
                <c:pt idx="19">
                  <c:v>4.29</c:v>
                </c:pt>
                <c:pt idx="20">
                  <c:v>4.5599999999999996</c:v>
                </c:pt>
                <c:pt idx="21">
                  <c:v>4.8099999999999996</c:v>
                </c:pt>
                <c:pt idx="22">
                  <c:v>5.0400000000000009</c:v>
                </c:pt>
                <c:pt idx="23">
                  <c:v>5.25</c:v>
                </c:pt>
                <c:pt idx="24">
                  <c:v>5.44</c:v>
                </c:pt>
                <c:pt idx="25">
                  <c:v>5.6099999999999977</c:v>
                </c:pt>
                <c:pt idx="26">
                  <c:v>5.76</c:v>
                </c:pt>
                <c:pt idx="27">
                  <c:v>5.89</c:v>
                </c:pt>
                <c:pt idx="28">
                  <c:v>6</c:v>
                </c:pt>
                <c:pt idx="29">
                  <c:v>6.0900000000000007</c:v>
                </c:pt>
                <c:pt idx="30">
                  <c:v>6.16</c:v>
                </c:pt>
                <c:pt idx="31">
                  <c:v>6.21</c:v>
                </c:pt>
                <c:pt idx="32">
                  <c:v>6.24</c:v>
                </c:pt>
                <c:pt idx="33">
                  <c:v>6.25</c:v>
                </c:pt>
                <c:pt idx="34">
                  <c:v>6.24</c:v>
                </c:pt>
                <c:pt idx="35">
                  <c:v>6.21</c:v>
                </c:pt>
                <c:pt idx="36">
                  <c:v>6.1599999999999993</c:v>
                </c:pt>
                <c:pt idx="37">
                  <c:v>6.09</c:v>
                </c:pt>
                <c:pt idx="38">
                  <c:v>6.0000000000000009</c:v>
                </c:pt>
                <c:pt idx="39">
                  <c:v>5.89</c:v>
                </c:pt>
                <c:pt idx="40">
                  <c:v>5.76</c:v>
                </c:pt>
                <c:pt idx="41">
                  <c:v>5.6099999999999977</c:v>
                </c:pt>
                <c:pt idx="42">
                  <c:v>5.4399999999999977</c:v>
                </c:pt>
                <c:pt idx="43">
                  <c:v>5.2500000000000009</c:v>
                </c:pt>
                <c:pt idx="44">
                  <c:v>5.0400000000000009</c:v>
                </c:pt>
                <c:pt idx="45">
                  <c:v>4.8099999999999996</c:v>
                </c:pt>
                <c:pt idx="46">
                  <c:v>4.5599999999999996</c:v>
                </c:pt>
                <c:pt idx="47">
                  <c:v>4.29</c:v>
                </c:pt>
                <c:pt idx="48">
                  <c:v>4</c:v>
                </c:pt>
                <c:pt idx="49">
                  <c:v>3.6900000000000008</c:v>
                </c:pt>
                <c:pt idx="50">
                  <c:v>3.3600000000000012</c:v>
                </c:pt>
                <c:pt idx="51">
                  <c:v>3.01</c:v>
                </c:pt>
                <c:pt idx="52">
                  <c:v>2.64</c:v>
                </c:pt>
                <c:pt idx="53">
                  <c:v>2.25</c:v>
                </c:pt>
                <c:pt idx="54">
                  <c:v>1.839999999999999</c:v>
                </c:pt>
                <c:pt idx="55">
                  <c:v>1.410000000000001</c:v>
                </c:pt>
                <c:pt idx="56">
                  <c:v>0.96000000000000096</c:v>
                </c:pt>
                <c:pt idx="57">
                  <c:v>0.49</c:v>
                </c:pt>
                <c:pt idx="58">
                  <c:v>0</c:v>
                </c:pt>
              </c:numCache>
            </c:numRef>
          </c:xVal>
          <c:yVal>
            <c:numRef>
              <c:f>B_D!$N$2:$N$60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dLbls>
          <c:showLegendKey val="0"/>
          <c:showVal val="0"/>
          <c:showCatName val="0"/>
          <c:showSerName val="0"/>
          <c:showPercent val="0"/>
          <c:showBubbleSize val="0"/>
        </c:dLbls>
        <c:axId val="98375936"/>
        <c:axId val="98390400"/>
      </c:scatterChart>
      <c:valAx>
        <c:axId val="98375936"/>
        <c:scaling>
          <c:orientation val="minMax"/>
          <c:max val="8"/>
        </c:scaling>
        <c:delete val="0"/>
        <c:axPos val="b"/>
        <c:title>
          <c:tx>
            <c:rich>
              <a:bodyPr/>
              <a:lstStyle/>
              <a:p>
                <a:pPr>
                  <a:defRPr sz="1800"/>
                </a:pPr>
                <a:r>
                  <a:rPr lang="en-US" sz="1800"/>
                  <a:t>Consumption rate (dB/dt)</a:t>
                </a:r>
              </a:p>
            </c:rich>
          </c:tx>
          <c:layout>
            <c:manualLayout>
              <c:xMode val="edge"/>
              <c:yMode val="edge"/>
              <c:x val="0.26650294737747898"/>
              <c:y val="0.91174079591402402"/>
            </c:manualLayout>
          </c:layout>
          <c:overlay val="0"/>
        </c:title>
        <c:numFmt formatCode="0" sourceLinked="0"/>
        <c:majorTickMark val="out"/>
        <c:minorTickMark val="none"/>
        <c:tickLblPos val="nextTo"/>
        <c:txPr>
          <a:bodyPr/>
          <a:lstStyle/>
          <a:p>
            <a:pPr>
              <a:defRPr sz="1800"/>
            </a:pPr>
            <a:endParaRPr lang="en-US"/>
          </a:p>
        </c:txPr>
        <c:crossAx val="98390400"/>
        <c:crosses val="autoZero"/>
        <c:crossBetween val="midCat"/>
      </c:valAx>
      <c:valAx>
        <c:axId val="98390400"/>
        <c:scaling>
          <c:orientation val="minMax"/>
          <c:max val="30"/>
          <c:min val="0"/>
        </c:scaling>
        <c:delete val="0"/>
        <c:axPos val="l"/>
        <c:title>
          <c:tx>
            <c:rich>
              <a:bodyPr/>
              <a:lstStyle/>
              <a:p>
                <a:pPr>
                  <a:defRPr sz="1800"/>
                </a:pPr>
                <a:r>
                  <a:rPr lang="en-US" sz="1800"/>
                  <a:t>Carbon stock</a:t>
                </a:r>
              </a:p>
            </c:rich>
          </c:tx>
          <c:layout>
            <c:manualLayout>
              <c:xMode val="edge"/>
              <c:yMode val="edge"/>
              <c:x val="2.3890509508038501E-2"/>
              <c:y val="0.25355308354911998"/>
            </c:manualLayout>
          </c:layout>
          <c:overlay val="0"/>
        </c:title>
        <c:numFmt formatCode="0" sourceLinked="0"/>
        <c:majorTickMark val="out"/>
        <c:minorTickMark val="none"/>
        <c:tickLblPos val="nextTo"/>
        <c:txPr>
          <a:bodyPr/>
          <a:lstStyle/>
          <a:p>
            <a:pPr>
              <a:defRPr sz="1800"/>
            </a:pPr>
            <a:endParaRPr lang="en-US"/>
          </a:p>
        </c:txPr>
        <c:crossAx val="98375936"/>
        <c:crosses val="autoZero"/>
        <c:crossBetween val="midCat"/>
      </c:valAx>
      <c:spPr>
        <a:ln w="19050">
          <a:solidFill>
            <a:schemeClr val="tx1"/>
          </a:solidFill>
          <a:prstDash val="solid"/>
        </a:ln>
      </c:spPr>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93270513317"/>
          <c:y val="0.05"/>
          <c:w val="0.71468307086614202"/>
          <c:h val="0.73965790593743297"/>
        </c:manualLayout>
      </c:layout>
      <c:scatterChart>
        <c:scatterStyle val="smoothMarker"/>
        <c:varyColors val="0"/>
        <c:ser>
          <c:idx val="1"/>
          <c:order val="0"/>
          <c:tx>
            <c:v>Utility=10</c:v>
          </c:tx>
          <c:spPr>
            <a:ln w="50800"/>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B_D!$T$2:$T$81</c:f>
              <c:numCache>
                <c:formatCode>General</c:formatCode>
                <c:ptCount val="80"/>
                <c:pt idx="0">
                  <c:v>21.51292546497023</c:v>
                </c:pt>
                <c:pt idx="1">
                  <c:v>18.047189562170502</c:v>
                </c:pt>
                <c:pt idx="2">
                  <c:v>16.019864021629679</c:v>
                </c:pt>
                <c:pt idx="3">
                  <c:v>14.581453659370769</c:v>
                </c:pt>
                <c:pt idx="4">
                  <c:v>13.465735902799731</c:v>
                </c:pt>
                <c:pt idx="5">
                  <c:v>12.554128118829951</c:v>
                </c:pt>
                <c:pt idx="6">
                  <c:v>11.78337471969366</c:v>
                </c:pt>
                <c:pt idx="7">
                  <c:v>11.115717756571049</c:v>
                </c:pt>
                <c:pt idx="8">
                  <c:v>10.52680257828913</c:v>
                </c:pt>
                <c:pt idx="9">
                  <c:v>10</c:v>
                </c:pt>
                <c:pt idx="10">
                  <c:v>9.5234491009783753</c:v>
                </c:pt>
                <c:pt idx="11">
                  <c:v>9.0883922160302273</c:v>
                </c:pt>
                <c:pt idx="12">
                  <c:v>8.6881786776625436</c:v>
                </c:pt>
                <c:pt idx="13">
                  <c:v>8.3176388168939361</c:v>
                </c:pt>
                <c:pt idx="14">
                  <c:v>7.972674459459177</c:v>
                </c:pt>
                <c:pt idx="15">
                  <c:v>7.6499818537713207</c:v>
                </c:pt>
                <c:pt idx="16">
                  <c:v>7.3468587446891478</c:v>
                </c:pt>
                <c:pt idx="17">
                  <c:v>7.0610666754894051</c:v>
                </c:pt>
                <c:pt idx="18">
                  <c:v>6.7907305691380246</c:v>
                </c:pt>
                <c:pt idx="19">
                  <c:v>6.534264097200273</c:v>
                </c:pt>
                <c:pt idx="20">
                  <c:v>6.2903132763531122</c:v>
                </c:pt>
                <c:pt idx="21">
                  <c:v>6.0577131981786483</c:v>
                </c:pt>
                <c:pt idx="22">
                  <c:v>5.8354543853244802</c:v>
                </c:pt>
                <c:pt idx="23">
                  <c:v>5.6226563132304994</c:v>
                </c:pt>
                <c:pt idx="24">
                  <c:v>5.4185463406292236</c:v>
                </c:pt>
                <c:pt idx="25">
                  <c:v>5.2224427748628184</c:v>
                </c:pt>
                <c:pt idx="26">
                  <c:v>5.0337411349485821</c:v>
                </c:pt>
                <c:pt idx="27">
                  <c:v>4.85190291409421</c:v>
                </c:pt>
                <c:pt idx="28">
                  <c:v>4.6764463150378601</c:v>
                </c:pt>
                <c:pt idx="29">
                  <c:v>4.5069385566594491</c:v>
                </c:pt>
                <c:pt idx="30">
                  <c:v>4.3429894425444964</c:v>
                </c:pt>
                <c:pt idx="31">
                  <c:v>4.1842459509715946</c:v>
                </c:pt>
                <c:pt idx="32">
                  <c:v>4.030387657637827</c:v>
                </c:pt>
                <c:pt idx="33">
                  <c:v>3.8811228418894221</c:v>
                </c:pt>
                <c:pt idx="34">
                  <c:v>3.7361851575231602</c:v>
                </c:pt>
                <c:pt idx="35">
                  <c:v>3.5953307726896799</c:v>
                </c:pt>
                <c:pt idx="36">
                  <c:v>3.458335901749106</c:v>
                </c:pt>
                <c:pt idx="37">
                  <c:v>3.3249946663382999</c:v>
                </c:pt>
                <c:pt idx="38">
                  <c:v>3.1951172343219971</c:v>
                </c:pt>
                <c:pt idx="39">
                  <c:v>3.0685281944005469</c:v>
                </c:pt>
                <c:pt idx="40">
                  <c:v>2.9450651314486889</c:v>
                </c:pt>
                <c:pt idx="41">
                  <c:v>2.8245773735533861</c:v>
                </c:pt>
                <c:pt idx="42">
                  <c:v>2.7069248865024171</c:v>
                </c:pt>
                <c:pt idx="43">
                  <c:v>2.5919772953789222</c:v>
                </c:pt>
                <c:pt idx="44">
                  <c:v>2.4796130161186278</c:v>
                </c:pt>
                <c:pt idx="45">
                  <c:v>2.3697184825247541</c:v>
                </c:pt>
                <c:pt idx="46">
                  <c:v>2.2621874564199351</c:v>
                </c:pt>
                <c:pt idx="47">
                  <c:v>2.1569204104307729</c:v>
                </c:pt>
                <c:pt idx="48">
                  <c:v>2.053823974417095</c:v>
                </c:pt>
                <c:pt idx="49">
                  <c:v>1.9528104378294979</c:v>
                </c:pt>
                <c:pt idx="50">
                  <c:v>1.8537973013486</c:v>
                </c:pt>
                <c:pt idx="51">
                  <c:v>1.756706872063091</c:v>
                </c:pt>
                <c:pt idx="52">
                  <c:v>1.6614658972096199</c:v>
                </c:pt>
                <c:pt idx="53">
                  <c:v>1.568005232148856</c:v>
                </c:pt>
                <c:pt idx="54">
                  <c:v>1.4762595388078741</c:v>
                </c:pt>
                <c:pt idx="55">
                  <c:v>1.3861670112944819</c:v>
                </c:pt>
                <c:pt idx="56">
                  <c:v>1.297669125797476</c:v>
                </c:pt>
                <c:pt idx="57">
                  <c:v>1.210710412238132</c:v>
                </c:pt>
                <c:pt idx="58">
                  <c:v>1.125238245441631</c:v>
                </c:pt>
                <c:pt idx="59">
                  <c:v>1.0412026538597261</c:v>
                </c:pt>
                <c:pt idx="60">
                  <c:v>0.95855614410367296</c:v>
                </c:pt>
                <c:pt idx="61">
                  <c:v>0.87725353974476905</c:v>
                </c:pt>
                <c:pt idx="62">
                  <c:v>0.79725183301256497</c:v>
                </c:pt>
                <c:pt idx="63">
                  <c:v>0.71851004817186803</c:v>
                </c:pt>
                <c:pt idx="64">
                  <c:v>0.64098911549204396</c:v>
                </c:pt>
                <c:pt idx="65">
                  <c:v>0.56465175483810104</c:v>
                </c:pt>
                <c:pt idx="66">
                  <c:v>0.489462368015397</c:v>
                </c:pt>
                <c:pt idx="67">
                  <c:v>0.41538693908969498</c:v>
                </c:pt>
                <c:pt idx="68">
                  <c:v>0.342392941983931</c:v>
                </c:pt>
                <c:pt idx="69">
                  <c:v>0.27044925472343401</c:v>
                </c:pt>
                <c:pt idx="70">
                  <c:v>0.19952607976365</c:v>
                </c:pt>
                <c:pt idx="71">
                  <c:v>0.129594869889951</c:v>
                </c:pt>
                <c:pt idx="72">
                  <c:v>6.0628259228272099E-2</c:v>
                </c:pt>
                <c:pt idx="73">
                  <c:v>-7.40000105062144E-3</c:v>
                </c:pt>
                <c:pt idx="74">
                  <c:v>-7.4515102711323805E-2</c:v>
                </c:pt>
                <c:pt idx="75">
                  <c:v>-0.140741236461427</c:v>
                </c:pt>
                <c:pt idx="76">
                  <c:v>-0.20610164429819</c:v>
                </c:pt>
                <c:pt idx="77">
                  <c:v>-0.27061866847773097</c:v>
                </c:pt>
                <c:pt idx="78">
                  <c:v>-0.33431379736487998</c:v>
                </c:pt>
                <c:pt idx="79">
                  <c:v>-0.39720770839917902</c:v>
                </c:pt>
              </c:numCache>
            </c:numRef>
          </c:yVal>
          <c:smooth val="1"/>
        </c:ser>
        <c:ser>
          <c:idx val="2"/>
          <c:order val="1"/>
          <c:tx>
            <c:v>Utility=18</c:v>
          </c:tx>
          <c:spPr>
            <a:ln w="50800"/>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B_D!$U$2:$U$81</c:f>
              <c:numCache>
                <c:formatCode>General</c:formatCode>
                <c:ptCount val="80"/>
                <c:pt idx="0">
                  <c:v>30.71292546497023</c:v>
                </c:pt>
                <c:pt idx="1">
                  <c:v>27.247189562170501</c:v>
                </c:pt>
                <c:pt idx="2">
                  <c:v>25.219864021629679</c:v>
                </c:pt>
                <c:pt idx="3">
                  <c:v>23.781453659370779</c:v>
                </c:pt>
                <c:pt idx="4">
                  <c:v>22.665735902799721</c:v>
                </c:pt>
                <c:pt idx="5">
                  <c:v>21.75412811882995</c:v>
                </c:pt>
                <c:pt idx="6">
                  <c:v>20.983374719693661</c:v>
                </c:pt>
                <c:pt idx="7">
                  <c:v>20.315717756571051</c:v>
                </c:pt>
                <c:pt idx="8">
                  <c:v>19.726802578289121</c:v>
                </c:pt>
                <c:pt idx="9">
                  <c:v>19.2</c:v>
                </c:pt>
                <c:pt idx="10">
                  <c:v>18.72344910097836</c:v>
                </c:pt>
                <c:pt idx="11">
                  <c:v>18.288392216030211</c:v>
                </c:pt>
                <c:pt idx="12">
                  <c:v>17.888178677662541</c:v>
                </c:pt>
                <c:pt idx="13">
                  <c:v>17.517638816893939</c:v>
                </c:pt>
                <c:pt idx="14">
                  <c:v>17.172674459459181</c:v>
                </c:pt>
                <c:pt idx="15">
                  <c:v>16.849981853771322</c:v>
                </c:pt>
                <c:pt idx="16">
                  <c:v>16.54685874468915</c:v>
                </c:pt>
                <c:pt idx="17">
                  <c:v>16.261066675489399</c:v>
                </c:pt>
                <c:pt idx="18">
                  <c:v>15.99073056913803</c:v>
                </c:pt>
                <c:pt idx="19">
                  <c:v>15.734264097200271</c:v>
                </c:pt>
                <c:pt idx="20">
                  <c:v>15.49031327635311</c:v>
                </c:pt>
                <c:pt idx="21">
                  <c:v>15.257713198178649</c:v>
                </c:pt>
                <c:pt idx="22">
                  <c:v>15.03545438532448</c:v>
                </c:pt>
                <c:pt idx="23">
                  <c:v>14.8226563132305</c:v>
                </c:pt>
                <c:pt idx="24">
                  <c:v>14.618546340629219</c:v>
                </c:pt>
                <c:pt idx="25">
                  <c:v>14.422442774862819</c:v>
                </c:pt>
                <c:pt idx="26">
                  <c:v>14.233741134948581</c:v>
                </c:pt>
                <c:pt idx="27">
                  <c:v>14.05190291409421</c:v>
                </c:pt>
                <c:pt idx="28">
                  <c:v>13.87644631503786</c:v>
                </c:pt>
                <c:pt idx="29">
                  <c:v>13.70693855665945</c:v>
                </c:pt>
                <c:pt idx="30">
                  <c:v>13.542989442544499</c:v>
                </c:pt>
                <c:pt idx="31">
                  <c:v>13.384245950971589</c:v>
                </c:pt>
                <c:pt idx="32">
                  <c:v>13.230387657637831</c:v>
                </c:pt>
                <c:pt idx="33">
                  <c:v>13.081122841889419</c:v>
                </c:pt>
                <c:pt idx="34">
                  <c:v>12.936185157523161</c:v>
                </c:pt>
                <c:pt idx="35">
                  <c:v>12.795330772689679</c:v>
                </c:pt>
                <c:pt idx="36">
                  <c:v>12.6583359017491</c:v>
                </c:pt>
                <c:pt idx="37">
                  <c:v>12.5249946663383</c:v>
                </c:pt>
                <c:pt idx="38">
                  <c:v>12.395117234322001</c:v>
                </c:pt>
                <c:pt idx="39">
                  <c:v>12.268528194400551</c:v>
                </c:pt>
                <c:pt idx="40">
                  <c:v>12.1450651314487</c:v>
                </c:pt>
                <c:pt idx="41">
                  <c:v>12.024577373553379</c:v>
                </c:pt>
                <c:pt idx="42">
                  <c:v>11.90692488650242</c:v>
                </c:pt>
                <c:pt idx="43">
                  <c:v>11.791977295378921</c:v>
                </c:pt>
                <c:pt idx="44">
                  <c:v>11.67961301611863</c:v>
                </c:pt>
                <c:pt idx="45">
                  <c:v>11.569718482524751</c:v>
                </c:pt>
                <c:pt idx="46">
                  <c:v>11.46218745641993</c:v>
                </c:pt>
                <c:pt idx="47">
                  <c:v>11.356920410430771</c:v>
                </c:pt>
                <c:pt idx="48">
                  <c:v>11.2538239744171</c:v>
                </c:pt>
                <c:pt idx="49">
                  <c:v>11.152810437829499</c:v>
                </c:pt>
                <c:pt idx="50">
                  <c:v>11.053797301348601</c:v>
                </c:pt>
                <c:pt idx="51">
                  <c:v>10.9567068720631</c:v>
                </c:pt>
                <c:pt idx="52">
                  <c:v>10.861465897209619</c:v>
                </c:pt>
                <c:pt idx="53">
                  <c:v>10.768005232148861</c:v>
                </c:pt>
                <c:pt idx="54">
                  <c:v>10.676259538807869</c:v>
                </c:pt>
                <c:pt idx="55">
                  <c:v>10.58616701129448</c:v>
                </c:pt>
                <c:pt idx="56">
                  <c:v>10.497669125797479</c:v>
                </c:pt>
                <c:pt idx="57">
                  <c:v>10.41071041223813</c:v>
                </c:pt>
                <c:pt idx="58">
                  <c:v>10.32523824544163</c:v>
                </c:pt>
                <c:pt idx="59">
                  <c:v>10.24120265385972</c:v>
                </c:pt>
                <c:pt idx="60">
                  <c:v>10.15855614410367</c:v>
                </c:pt>
                <c:pt idx="61">
                  <c:v>10.07725353974477</c:v>
                </c:pt>
                <c:pt idx="62">
                  <c:v>9.9972518330125624</c:v>
                </c:pt>
                <c:pt idx="63">
                  <c:v>9.9185100481718678</c:v>
                </c:pt>
                <c:pt idx="64">
                  <c:v>9.8409891154920413</c:v>
                </c:pt>
                <c:pt idx="65">
                  <c:v>9.7646517548380984</c:v>
                </c:pt>
                <c:pt idx="66">
                  <c:v>9.6894623680153966</c:v>
                </c:pt>
                <c:pt idx="67">
                  <c:v>9.6153869390896904</c:v>
                </c:pt>
                <c:pt idx="68">
                  <c:v>9.5423929419839304</c:v>
                </c:pt>
                <c:pt idx="69">
                  <c:v>9.4704492547234302</c:v>
                </c:pt>
                <c:pt idx="70">
                  <c:v>9.3995260797636497</c:v>
                </c:pt>
                <c:pt idx="71">
                  <c:v>9.3295948698899505</c:v>
                </c:pt>
                <c:pt idx="72">
                  <c:v>9.2606282592282696</c:v>
                </c:pt>
                <c:pt idx="73">
                  <c:v>9.1925999989493796</c:v>
                </c:pt>
                <c:pt idx="74">
                  <c:v>9.1254848972886808</c:v>
                </c:pt>
                <c:pt idx="75">
                  <c:v>9.0592587635385708</c:v>
                </c:pt>
                <c:pt idx="76">
                  <c:v>8.9938983557018108</c:v>
                </c:pt>
                <c:pt idx="77">
                  <c:v>8.9293813315222703</c:v>
                </c:pt>
                <c:pt idx="78">
                  <c:v>8.8656862026351195</c:v>
                </c:pt>
                <c:pt idx="79">
                  <c:v>8.8027922916008201</c:v>
                </c:pt>
              </c:numCache>
            </c:numRef>
          </c:yVal>
          <c:smooth val="1"/>
        </c:ser>
        <c:ser>
          <c:idx val="3"/>
          <c:order val="2"/>
          <c:tx>
            <c:v>utility=25</c:v>
          </c:tx>
          <c:spPr>
            <a:ln w="50800"/>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B_D!$V$2:$V$81</c:f>
              <c:numCache>
                <c:formatCode>General</c:formatCode>
                <c:ptCount val="80"/>
                <c:pt idx="0">
                  <c:v>38.512925464970223</c:v>
                </c:pt>
                <c:pt idx="1">
                  <c:v>35.047189562170487</c:v>
                </c:pt>
                <c:pt idx="2">
                  <c:v>33.019864021629672</c:v>
                </c:pt>
                <c:pt idx="3">
                  <c:v>31.581453659370769</c:v>
                </c:pt>
                <c:pt idx="4">
                  <c:v>30.465735902799722</c:v>
                </c:pt>
                <c:pt idx="5">
                  <c:v>29.554128118829951</c:v>
                </c:pt>
                <c:pt idx="6">
                  <c:v>28.783374719693661</c:v>
                </c:pt>
                <c:pt idx="7">
                  <c:v>28.115717756571051</c:v>
                </c:pt>
                <c:pt idx="8">
                  <c:v>27.526802578289129</c:v>
                </c:pt>
                <c:pt idx="9">
                  <c:v>27</c:v>
                </c:pt>
                <c:pt idx="10">
                  <c:v>26.523449100978379</c:v>
                </c:pt>
                <c:pt idx="11">
                  <c:v>26.088392216030218</c:v>
                </c:pt>
                <c:pt idx="12">
                  <c:v>25.688178677662549</c:v>
                </c:pt>
                <c:pt idx="13">
                  <c:v>25.31763881689394</c:v>
                </c:pt>
                <c:pt idx="14">
                  <c:v>24.972674459459181</c:v>
                </c:pt>
                <c:pt idx="15">
                  <c:v>24.649981853771319</c:v>
                </c:pt>
                <c:pt idx="16">
                  <c:v>24.34685874468915</c:v>
                </c:pt>
                <c:pt idx="17">
                  <c:v>24.0610666754894</c:v>
                </c:pt>
                <c:pt idx="18">
                  <c:v>23.79073056913802</c:v>
                </c:pt>
                <c:pt idx="19">
                  <c:v>23.534264097200271</c:v>
                </c:pt>
                <c:pt idx="20">
                  <c:v>23.2903132763531</c:v>
                </c:pt>
                <c:pt idx="21">
                  <c:v>23.05771319817865</c:v>
                </c:pt>
                <c:pt idx="22">
                  <c:v>22.835454385324478</c:v>
                </c:pt>
                <c:pt idx="23">
                  <c:v>22.6226563132305</c:v>
                </c:pt>
                <c:pt idx="24">
                  <c:v>22.418546340629209</c:v>
                </c:pt>
                <c:pt idx="25">
                  <c:v>22.22244277486281</c:v>
                </c:pt>
                <c:pt idx="26">
                  <c:v>22.033741134948581</c:v>
                </c:pt>
                <c:pt idx="27">
                  <c:v>21.851902914094211</c:v>
                </c:pt>
                <c:pt idx="28">
                  <c:v>21.676446315037861</c:v>
                </c:pt>
                <c:pt idx="29">
                  <c:v>21.506938556659449</c:v>
                </c:pt>
                <c:pt idx="30">
                  <c:v>21.3429894425445</c:v>
                </c:pt>
                <c:pt idx="31">
                  <c:v>21.18424595097159</c:v>
                </c:pt>
                <c:pt idx="32">
                  <c:v>21.030387657637831</c:v>
                </c:pt>
                <c:pt idx="33">
                  <c:v>20.881122841889422</c:v>
                </c:pt>
                <c:pt idx="34">
                  <c:v>20.73618515752316</c:v>
                </c:pt>
                <c:pt idx="35">
                  <c:v>20.595330772689682</c:v>
                </c:pt>
                <c:pt idx="36">
                  <c:v>20.458335901749109</c:v>
                </c:pt>
                <c:pt idx="37">
                  <c:v>20.324994666338299</c:v>
                </c:pt>
                <c:pt idx="38">
                  <c:v>20.195117234321991</c:v>
                </c:pt>
                <c:pt idx="39">
                  <c:v>20.06852819440055</c:v>
                </c:pt>
                <c:pt idx="40">
                  <c:v>19.94506513144869</c:v>
                </c:pt>
                <c:pt idx="41">
                  <c:v>19.824577373553389</c:v>
                </c:pt>
                <c:pt idx="42">
                  <c:v>19.706924886502421</c:v>
                </c:pt>
                <c:pt idx="43">
                  <c:v>19.591977295378921</c:v>
                </c:pt>
                <c:pt idx="44">
                  <c:v>19.47961301611863</c:v>
                </c:pt>
                <c:pt idx="45">
                  <c:v>19.36971848252475</c:v>
                </c:pt>
                <c:pt idx="46">
                  <c:v>19.262187456419941</c:v>
                </c:pt>
                <c:pt idx="47">
                  <c:v>19.156920410430772</c:v>
                </c:pt>
                <c:pt idx="48">
                  <c:v>19.053823974417099</c:v>
                </c:pt>
                <c:pt idx="49">
                  <c:v>18.952810437829498</c:v>
                </c:pt>
                <c:pt idx="50">
                  <c:v>18.8537973013486</c:v>
                </c:pt>
                <c:pt idx="51">
                  <c:v>18.756706872063081</c:v>
                </c:pt>
                <c:pt idx="52">
                  <c:v>18.66146589720962</c:v>
                </c:pt>
                <c:pt idx="53">
                  <c:v>18.56800523214886</c:v>
                </c:pt>
                <c:pt idx="54">
                  <c:v>18.47625953880787</c:v>
                </c:pt>
                <c:pt idx="55">
                  <c:v>18.386167011294479</c:v>
                </c:pt>
                <c:pt idx="56">
                  <c:v>18.29766912579748</c:v>
                </c:pt>
                <c:pt idx="57">
                  <c:v>18.210710412238129</c:v>
                </c:pt>
                <c:pt idx="58">
                  <c:v>18.125238245441629</c:v>
                </c:pt>
                <c:pt idx="59">
                  <c:v>18.041202653859731</c:v>
                </c:pt>
                <c:pt idx="60">
                  <c:v>17.958556144103671</c:v>
                </c:pt>
                <c:pt idx="61">
                  <c:v>17.877253539744771</c:v>
                </c:pt>
                <c:pt idx="62">
                  <c:v>17.79725183301257</c:v>
                </c:pt>
                <c:pt idx="63">
                  <c:v>17.718510048171861</c:v>
                </c:pt>
                <c:pt idx="64">
                  <c:v>17.64098911549204</c:v>
                </c:pt>
                <c:pt idx="65">
                  <c:v>17.564651754838099</c:v>
                </c:pt>
                <c:pt idx="66">
                  <c:v>17.489462368015399</c:v>
                </c:pt>
                <c:pt idx="67">
                  <c:v>17.415386939089689</c:v>
                </c:pt>
                <c:pt idx="68">
                  <c:v>17.34239294198392</c:v>
                </c:pt>
                <c:pt idx="69">
                  <c:v>17.27044925472342</c:v>
                </c:pt>
                <c:pt idx="70">
                  <c:v>17.19952607976364</c:v>
                </c:pt>
                <c:pt idx="71">
                  <c:v>17.129594869889949</c:v>
                </c:pt>
                <c:pt idx="72">
                  <c:v>17.06062825922827</c:v>
                </c:pt>
                <c:pt idx="73">
                  <c:v>16.99259999894937</c:v>
                </c:pt>
                <c:pt idx="74">
                  <c:v>16.92548489728868</c:v>
                </c:pt>
                <c:pt idx="75">
                  <c:v>16.85925876353857</c:v>
                </c:pt>
                <c:pt idx="76">
                  <c:v>16.79389835570181</c:v>
                </c:pt>
                <c:pt idx="77">
                  <c:v>16.729381331522269</c:v>
                </c:pt>
                <c:pt idx="78">
                  <c:v>16.665686202635111</c:v>
                </c:pt>
                <c:pt idx="79">
                  <c:v>16.602792291600821</c:v>
                </c:pt>
              </c:numCache>
            </c:numRef>
          </c:yVal>
          <c:smooth val="1"/>
        </c:ser>
        <c:ser>
          <c:idx val="4"/>
          <c:order val="3"/>
          <c:tx>
            <c:v>unstable equilibrium</c:v>
          </c:tx>
          <c:spPr>
            <a:ln>
              <a:solidFill>
                <a:schemeClr val="bg1">
                  <a:lumMod val="50000"/>
                </a:schemeClr>
              </a:solidFill>
              <a:prstDash val="sysDot"/>
            </a:ln>
          </c:spPr>
          <c:marker>
            <c:symbol val="none"/>
          </c:marker>
          <c:xVal>
            <c:numRef>
              <c:f>B_D!$H$2:$H$60</c:f>
              <c:numCache>
                <c:formatCode>General</c:formatCode>
                <c:ptCount val="59"/>
                <c:pt idx="0">
                  <c:v>0.2475</c:v>
                </c:pt>
                <c:pt idx="1">
                  <c:v>0.2964</c:v>
                </c:pt>
                <c:pt idx="2">
                  <c:v>0.32077499999999998</c:v>
                </c:pt>
                <c:pt idx="3">
                  <c:v>0.34510000000000002</c:v>
                </c:pt>
                <c:pt idx="4">
                  <c:v>0.39360000000000001</c:v>
                </c:pt>
                <c:pt idx="5">
                  <c:v>0.44190000000000002</c:v>
                </c:pt>
                <c:pt idx="6">
                  <c:v>0.49</c:v>
                </c:pt>
                <c:pt idx="7">
                  <c:v>0.58560000000000001</c:v>
                </c:pt>
                <c:pt idx="8">
                  <c:v>0.72750000000000004</c:v>
                </c:pt>
                <c:pt idx="9">
                  <c:v>0.82110000000000005</c:v>
                </c:pt>
                <c:pt idx="10">
                  <c:v>0.96</c:v>
                </c:pt>
                <c:pt idx="11">
                  <c:v>1.41</c:v>
                </c:pt>
                <c:pt idx="12">
                  <c:v>1.84</c:v>
                </c:pt>
                <c:pt idx="13">
                  <c:v>2.25</c:v>
                </c:pt>
                <c:pt idx="14">
                  <c:v>2.64</c:v>
                </c:pt>
                <c:pt idx="15">
                  <c:v>3.01</c:v>
                </c:pt>
                <c:pt idx="16">
                  <c:v>3.36</c:v>
                </c:pt>
                <c:pt idx="17">
                  <c:v>3.69</c:v>
                </c:pt>
                <c:pt idx="18">
                  <c:v>4</c:v>
                </c:pt>
                <c:pt idx="19">
                  <c:v>4.29</c:v>
                </c:pt>
                <c:pt idx="20">
                  <c:v>4.5599999999999996</c:v>
                </c:pt>
                <c:pt idx="21">
                  <c:v>4.8099999999999996</c:v>
                </c:pt>
                <c:pt idx="22">
                  <c:v>5.0400000000000009</c:v>
                </c:pt>
                <c:pt idx="23">
                  <c:v>5.25</c:v>
                </c:pt>
                <c:pt idx="24">
                  <c:v>5.44</c:v>
                </c:pt>
                <c:pt idx="25">
                  <c:v>5.6099999999999977</c:v>
                </c:pt>
                <c:pt idx="26">
                  <c:v>5.76</c:v>
                </c:pt>
                <c:pt idx="27">
                  <c:v>5.89</c:v>
                </c:pt>
                <c:pt idx="28">
                  <c:v>6</c:v>
                </c:pt>
                <c:pt idx="29">
                  <c:v>6.0900000000000007</c:v>
                </c:pt>
                <c:pt idx="30">
                  <c:v>6.16</c:v>
                </c:pt>
                <c:pt idx="31">
                  <c:v>6.21</c:v>
                </c:pt>
                <c:pt idx="32">
                  <c:v>6.24</c:v>
                </c:pt>
                <c:pt idx="33">
                  <c:v>6.25</c:v>
                </c:pt>
                <c:pt idx="34">
                  <c:v>6.24</c:v>
                </c:pt>
                <c:pt idx="35">
                  <c:v>6.21</c:v>
                </c:pt>
                <c:pt idx="36">
                  <c:v>6.1599999999999993</c:v>
                </c:pt>
                <c:pt idx="37">
                  <c:v>6.09</c:v>
                </c:pt>
                <c:pt idx="38">
                  <c:v>6.0000000000000009</c:v>
                </c:pt>
                <c:pt idx="39">
                  <c:v>5.89</c:v>
                </c:pt>
                <c:pt idx="40">
                  <c:v>5.76</c:v>
                </c:pt>
                <c:pt idx="41">
                  <c:v>5.6099999999999977</c:v>
                </c:pt>
                <c:pt idx="42">
                  <c:v>5.4399999999999977</c:v>
                </c:pt>
                <c:pt idx="43">
                  <c:v>5.2500000000000009</c:v>
                </c:pt>
                <c:pt idx="44">
                  <c:v>5.0400000000000009</c:v>
                </c:pt>
                <c:pt idx="45">
                  <c:v>4.8099999999999996</c:v>
                </c:pt>
                <c:pt idx="46">
                  <c:v>4.5599999999999996</c:v>
                </c:pt>
                <c:pt idx="47">
                  <c:v>4.29</c:v>
                </c:pt>
                <c:pt idx="48">
                  <c:v>4</c:v>
                </c:pt>
                <c:pt idx="49">
                  <c:v>3.6900000000000008</c:v>
                </c:pt>
                <c:pt idx="50">
                  <c:v>3.3600000000000012</c:v>
                </c:pt>
                <c:pt idx="51">
                  <c:v>3.01</c:v>
                </c:pt>
                <c:pt idx="52">
                  <c:v>2.64</c:v>
                </c:pt>
                <c:pt idx="53">
                  <c:v>2.25</c:v>
                </c:pt>
                <c:pt idx="54">
                  <c:v>1.839999999999999</c:v>
                </c:pt>
                <c:pt idx="55">
                  <c:v>1.410000000000001</c:v>
                </c:pt>
                <c:pt idx="56">
                  <c:v>0.96000000000000096</c:v>
                </c:pt>
                <c:pt idx="57">
                  <c:v>0.49</c:v>
                </c:pt>
                <c:pt idx="58">
                  <c:v>0</c:v>
                </c:pt>
              </c:numCache>
            </c:numRef>
          </c:xVal>
          <c:yVal>
            <c:numRef>
              <c:f>B_D!$M$2:$M$60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12">
                  <c:v>2</c:v>
                </c:pt>
                <c:pt idx="13">
                  <c:v>2.5</c:v>
                </c:pt>
                <c:pt idx="14">
                  <c:v>3</c:v>
                </c:pt>
                <c:pt idx="15">
                  <c:v>3.5</c:v>
                </c:pt>
                <c:pt idx="16">
                  <c:v>4</c:v>
                </c:pt>
                <c:pt idx="17">
                  <c:v>4.5</c:v>
                </c:pt>
                <c:pt idx="18">
                  <c:v>5</c:v>
                </c:pt>
                <c:pt idx="19">
                  <c:v>5.5</c:v>
                </c:pt>
                <c:pt idx="20">
                  <c:v>6</c:v>
                </c:pt>
                <c:pt idx="21">
                  <c:v>6.5</c:v>
                </c:pt>
                <c:pt idx="22">
                  <c:v>7</c:v>
                </c:pt>
                <c:pt idx="23">
                  <c:v>7.5</c:v>
                </c:pt>
                <c:pt idx="24">
                  <c:v>8</c:v>
                </c:pt>
                <c:pt idx="25">
                  <c:v>8.5</c:v>
                </c:pt>
                <c:pt idx="26">
                  <c:v>9</c:v>
                </c:pt>
                <c:pt idx="27">
                  <c:v>9.5</c:v>
                </c:pt>
                <c:pt idx="28">
                  <c:v>10</c:v>
                </c:pt>
                <c:pt idx="29">
                  <c:v>10.5</c:v>
                </c:pt>
                <c:pt idx="30">
                  <c:v>11</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ser>
          <c:idx val="5"/>
          <c:order val="4"/>
          <c:tx>
            <c:v>stable equilibrium</c:v>
          </c:tx>
          <c:spPr>
            <a:ln w="63500">
              <a:solidFill>
                <a:srgbClr val="0000FF"/>
              </a:solidFill>
            </a:ln>
          </c:spPr>
          <c:marker>
            <c:symbol val="none"/>
          </c:marker>
          <c:xVal>
            <c:numRef>
              <c:f>B_D!$H$2:$H$60</c:f>
              <c:numCache>
                <c:formatCode>General</c:formatCode>
                <c:ptCount val="59"/>
                <c:pt idx="0">
                  <c:v>0.2475</c:v>
                </c:pt>
                <c:pt idx="1">
                  <c:v>0.2964</c:v>
                </c:pt>
                <c:pt idx="2">
                  <c:v>0.32077499999999998</c:v>
                </c:pt>
                <c:pt idx="3">
                  <c:v>0.34510000000000002</c:v>
                </c:pt>
                <c:pt idx="4">
                  <c:v>0.39360000000000001</c:v>
                </c:pt>
                <c:pt idx="5">
                  <c:v>0.44190000000000002</c:v>
                </c:pt>
                <c:pt idx="6">
                  <c:v>0.49</c:v>
                </c:pt>
                <c:pt idx="7">
                  <c:v>0.58560000000000001</c:v>
                </c:pt>
                <c:pt idx="8">
                  <c:v>0.72750000000000004</c:v>
                </c:pt>
                <c:pt idx="9">
                  <c:v>0.82110000000000005</c:v>
                </c:pt>
                <c:pt idx="10">
                  <c:v>0.96</c:v>
                </c:pt>
                <c:pt idx="11">
                  <c:v>1.41</c:v>
                </c:pt>
                <c:pt idx="12">
                  <c:v>1.84</c:v>
                </c:pt>
                <c:pt idx="13">
                  <c:v>2.25</c:v>
                </c:pt>
                <c:pt idx="14">
                  <c:v>2.64</c:v>
                </c:pt>
                <c:pt idx="15">
                  <c:v>3.01</c:v>
                </c:pt>
                <c:pt idx="16">
                  <c:v>3.36</c:v>
                </c:pt>
                <c:pt idx="17">
                  <c:v>3.69</c:v>
                </c:pt>
                <c:pt idx="18">
                  <c:v>4</c:v>
                </c:pt>
                <c:pt idx="19">
                  <c:v>4.29</c:v>
                </c:pt>
                <c:pt idx="20">
                  <c:v>4.5599999999999996</c:v>
                </c:pt>
                <c:pt idx="21">
                  <c:v>4.8099999999999996</c:v>
                </c:pt>
                <c:pt idx="22">
                  <c:v>5.0400000000000009</c:v>
                </c:pt>
                <c:pt idx="23">
                  <c:v>5.25</c:v>
                </c:pt>
                <c:pt idx="24">
                  <c:v>5.44</c:v>
                </c:pt>
                <c:pt idx="25">
                  <c:v>5.6099999999999977</c:v>
                </c:pt>
                <c:pt idx="26">
                  <c:v>5.76</c:v>
                </c:pt>
                <c:pt idx="27">
                  <c:v>5.89</c:v>
                </c:pt>
                <c:pt idx="28">
                  <c:v>6</c:v>
                </c:pt>
                <c:pt idx="29">
                  <c:v>6.0900000000000007</c:v>
                </c:pt>
                <c:pt idx="30">
                  <c:v>6.16</c:v>
                </c:pt>
                <c:pt idx="31">
                  <c:v>6.21</c:v>
                </c:pt>
                <c:pt idx="32">
                  <c:v>6.24</c:v>
                </c:pt>
                <c:pt idx="33">
                  <c:v>6.25</c:v>
                </c:pt>
                <c:pt idx="34">
                  <c:v>6.24</c:v>
                </c:pt>
                <c:pt idx="35">
                  <c:v>6.21</c:v>
                </c:pt>
                <c:pt idx="36">
                  <c:v>6.1599999999999993</c:v>
                </c:pt>
                <c:pt idx="37">
                  <c:v>6.09</c:v>
                </c:pt>
                <c:pt idx="38">
                  <c:v>6.0000000000000009</c:v>
                </c:pt>
                <c:pt idx="39">
                  <c:v>5.89</c:v>
                </c:pt>
                <c:pt idx="40">
                  <c:v>5.76</c:v>
                </c:pt>
                <c:pt idx="41">
                  <c:v>5.6099999999999977</c:v>
                </c:pt>
                <c:pt idx="42">
                  <c:v>5.4399999999999977</c:v>
                </c:pt>
                <c:pt idx="43">
                  <c:v>5.2500000000000009</c:v>
                </c:pt>
                <c:pt idx="44">
                  <c:v>5.0400000000000009</c:v>
                </c:pt>
                <c:pt idx="45">
                  <c:v>4.8099999999999996</c:v>
                </c:pt>
                <c:pt idx="46">
                  <c:v>4.5599999999999996</c:v>
                </c:pt>
                <c:pt idx="47">
                  <c:v>4.29</c:v>
                </c:pt>
                <c:pt idx="48">
                  <c:v>4</c:v>
                </c:pt>
                <c:pt idx="49">
                  <c:v>3.6900000000000008</c:v>
                </c:pt>
                <c:pt idx="50">
                  <c:v>3.3600000000000012</c:v>
                </c:pt>
                <c:pt idx="51">
                  <c:v>3.01</c:v>
                </c:pt>
                <c:pt idx="52">
                  <c:v>2.64</c:v>
                </c:pt>
                <c:pt idx="53">
                  <c:v>2.25</c:v>
                </c:pt>
                <c:pt idx="54">
                  <c:v>1.839999999999999</c:v>
                </c:pt>
                <c:pt idx="55">
                  <c:v>1.410000000000001</c:v>
                </c:pt>
                <c:pt idx="56">
                  <c:v>0.96000000000000096</c:v>
                </c:pt>
                <c:pt idx="57">
                  <c:v>0.49</c:v>
                </c:pt>
                <c:pt idx="58">
                  <c:v>0</c:v>
                </c:pt>
              </c:numCache>
            </c:numRef>
          </c:xVal>
          <c:yVal>
            <c:numRef>
              <c:f>B_D!$N$2:$N$60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dLbls>
          <c:showLegendKey val="0"/>
          <c:showVal val="0"/>
          <c:showCatName val="0"/>
          <c:showSerName val="0"/>
          <c:showPercent val="0"/>
          <c:showBubbleSize val="0"/>
        </c:dLbls>
        <c:axId val="98429952"/>
        <c:axId val="100009088"/>
      </c:scatterChart>
      <c:valAx>
        <c:axId val="98429952"/>
        <c:scaling>
          <c:orientation val="minMax"/>
          <c:max val="8"/>
        </c:scaling>
        <c:delete val="0"/>
        <c:axPos val="b"/>
        <c:title>
          <c:tx>
            <c:rich>
              <a:bodyPr/>
              <a:lstStyle/>
              <a:p>
                <a:pPr>
                  <a:defRPr sz="1800"/>
                </a:pPr>
                <a:r>
                  <a:rPr lang="en-US" sz="1800"/>
                  <a:t>Consumption rate (dB/dt)</a:t>
                </a:r>
              </a:p>
            </c:rich>
          </c:tx>
          <c:layout>
            <c:manualLayout>
              <c:xMode val="edge"/>
              <c:yMode val="edge"/>
              <c:x val="0.26650294737747898"/>
              <c:y val="0.91174079591402402"/>
            </c:manualLayout>
          </c:layout>
          <c:overlay val="0"/>
        </c:title>
        <c:numFmt formatCode="0" sourceLinked="0"/>
        <c:majorTickMark val="out"/>
        <c:minorTickMark val="none"/>
        <c:tickLblPos val="nextTo"/>
        <c:txPr>
          <a:bodyPr/>
          <a:lstStyle/>
          <a:p>
            <a:pPr>
              <a:defRPr sz="1800"/>
            </a:pPr>
            <a:endParaRPr lang="en-US"/>
          </a:p>
        </c:txPr>
        <c:crossAx val="100009088"/>
        <c:crosses val="autoZero"/>
        <c:crossBetween val="midCat"/>
      </c:valAx>
      <c:valAx>
        <c:axId val="100009088"/>
        <c:scaling>
          <c:orientation val="minMax"/>
          <c:max val="30"/>
          <c:min val="0"/>
        </c:scaling>
        <c:delete val="0"/>
        <c:axPos val="l"/>
        <c:title>
          <c:tx>
            <c:rich>
              <a:bodyPr/>
              <a:lstStyle/>
              <a:p>
                <a:pPr>
                  <a:defRPr sz="1800"/>
                </a:pPr>
                <a:r>
                  <a:rPr lang="en-US" sz="1800"/>
                  <a:t>Carbon stock</a:t>
                </a:r>
              </a:p>
            </c:rich>
          </c:tx>
          <c:layout>
            <c:manualLayout>
              <c:xMode val="edge"/>
              <c:yMode val="edge"/>
              <c:x val="2.3890509508038501E-2"/>
              <c:y val="0.25355308354911998"/>
            </c:manualLayout>
          </c:layout>
          <c:overlay val="0"/>
        </c:title>
        <c:numFmt formatCode="General" sourceLinked="1"/>
        <c:majorTickMark val="out"/>
        <c:minorTickMark val="none"/>
        <c:tickLblPos val="nextTo"/>
        <c:txPr>
          <a:bodyPr/>
          <a:lstStyle/>
          <a:p>
            <a:pPr>
              <a:defRPr sz="1800"/>
            </a:pPr>
            <a:endParaRPr lang="en-US"/>
          </a:p>
        </c:txPr>
        <c:crossAx val="98429952"/>
        <c:crosses val="autoZero"/>
        <c:crossBetween val="midCat"/>
      </c:valAx>
      <c:spPr>
        <a:ln w="19050">
          <a:solidFill>
            <a:schemeClr val="tx1"/>
          </a:solidFill>
          <a:prstDash val="solid"/>
        </a:ln>
      </c:spPr>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93270513317"/>
          <c:y val="0.05"/>
          <c:w val="0.71468307086614202"/>
          <c:h val="0.73965790593743297"/>
        </c:manualLayout>
      </c:layout>
      <c:scatterChart>
        <c:scatterStyle val="smoothMarker"/>
        <c:varyColors val="0"/>
        <c:ser>
          <c:idx val="4"/>
          <c:order val="0"/>
          <c:spPr>
            <a:ln w="25400">
              <a:solidFill>
                <a:schemeClr val="bg1">
                  <a:lumMod val="50000"/>
                </a:schemeClr>
              </a:solidFill>
              <a:prstDash val="sysDot"/>
            </a:ln>
          </c:spPr>
          <c:marker>
            <c:symbol val="none"/>
          </c:marker>
          <c:xVal>
            <c:numRef>
              <c:f>B_D!$J$2:$J$60</c:f>
              <c:numCache>
                <c:formatCode>General</c:formatCode>
                <c:ptCount val="59"/>
                <c:pt idx="0">
                  <c:v>0.246428571428571</c:v>
                </c:pt>
                <c:pt idx="1">
                  <c:v>0.29485714285714298</c:v>
                </c:pt>
                <c:pt idx="2">
                  <c:v>0.31896428571428598</c:v>
                </c:pt>
                <c:pt idx="3">
                  <c:v>0.34300000000000003</c:v>
                </c:pt>
                <c:pt idx="4">
                  <c:v>0.39085714285714301</c:v>
                </c:pt>
                <c:pt idx="5">
                  <c:v>0.438428571428571</c:v>
                </c:pt>
                <c:pt idx="6">
                  <c:v>0.48571428571428599</c:v>
                </c:pt>
                <c:pt idx="7">
                  <c:v>0.57942857142857096</c:v>
                </c:pt>
                <c:pt idx="8">
                  <c:v>0.71785714285714297</c:v>
                </c:pt>
                <c:pt idx="9">
                  <c:v>0.80871428571428605</c:v>
                </c:pt>
                <c:pt idx="10">
                  <c:v>0.94285714285714295</c:v>
                </c:pt>
                <c:pt idx="11">
                  <c:v>1.371428571428571</c:v>
                </c:pt>
                <c:pt idx="12">
                  <c:v>1.7714285714285709</c:v>
                </c:pt>
                <c:pt idx="13">
                  <c:v>2.1428571428571428</c:v>
                </c:pt>
                <c:pt idx="14">
                  <c:v>2.4857142857142862</c:v>
                </c:pt>
                <c:pt idx="15">
                  <c:v>2.8</c:v>
                </c:pt>
                <c:pt idx="16">
                  <c:v>3.0857142857142859</c:v>
                </c:pt>
                <c:pt idx="17">
                  <c:v>3.342857142857143</c:v>
                </c:pt>
                <c:pt idx="18">
                  <c:v>3.5714285714285721</c:v>
                </c:pt>
                <c:pt idx="19">
                  <c:v>3.7714285714285709</c:v>
                </c:pt>
                <c:pt idx="20">
                  <c:v>3.9428571428571431</c:v>
                </c:pt>
                <c:pt idx="21">
                  <c:v>4.0857142857142854</c:v>
                </c:pt>
                <c:pt idx="22">
                  <c:v>4.2</c:v>
                </c:pt>
                <c:pt idx="23">
                  <c:v>4.2857142857142847</c:v>
                </c:pt>
                <c:pt idx="24">
                  <c:v>4.3428571428571416</c:v>
                </c:pt>
                <c:pt idx="25">
                  <c:v>4.371428571428571</c:v>
                </c:pt>
                <c:pt idx="26">
                  <c:v>4.3714285714285719</c:v>
                </c:pt>
                <c:pt idx="27">
                  <c:v>4.3428571428571416</c:v>
                </c:pt>
                <c:pt idx="28">
                  <c:v>4.2857142857142856</c:v>
                </c:pt>
                <c:pt idx="29">
                  <c:v>4.2</c:v>
                </c:pt>
                <c:pt idx="30">
                  <c:v>4.0857142857142854</c:v>
                </c:pt>
                <c:pt idx="31">
                  <c:v>3.9428571428571431</c:v>
                </c:pt>
                <c:pt idx="32">
                  <c:v>3.7714285714285709</c:v>
                </c:pt>
                <c:pt idx="33">
                  <c:v>3.5714285714285712</c:v>
                </c:pt>
                <c:pt idx="34">
                  <c:v>3.3428571428571421</c:v>
                </c:pt>
                <c:pt idx="35">
                  <c:v>3.085714285714285</c:v>
                </c:pt>
                <c:pt idx="36">
                  <c:v>2.7999999999999989</c:v>
                </c:pt>
                <c:pt idx="37">
                  <c:v>2.4857142857142849</c:v>
                </c:pt>
                <c:pt idx="38">
                  <c:v>2.1428571428571441</c:v>
                </c:pt>
                <c:pt idx="39">
                  <c:v>1.771428571428572</c:v>
                </c:pt>
                <c:pt idx="40">
                  <c:v>1.3714285714285721</c:v>
                </c:pt>
                <c:pt idx="41">
                  <c:v>0.94285714285714295</c:v>
                </c:pt>
                <c:pt idx="42">
                  <c:v>0.48571428571428599</c:v>
                </c:pt>
                <c:pt idx="43">
                  <c:v>0</c:v>
                </c:pt>
                <c:pt idx="44">
                  <c:v>-0.51428571428571201</c:v>
                </c:pt>
                <c:pt idx="45">
                  <c:v>-1.0571428571428569</c:v>
                </c:pt>
                <c:pt idx="46">
                  <c:v>-1.628571428571427</c:v>
                </c:pt>
                <c:pt idx="47">
                  <c:v>-2.22857142857143</c:v>
                </c:pt>
                <c:pt idx="48">
                  <c:v>-2.8571428571428559</c:v>
                </c:pt>
                <c:pt idx="49">
                  <c:v>-3.514285714285716</c:v>
                </c:pt>
                <c:pt idx="50">
                  <c:v>-4.1999999999999984</c:v>
                </c:pt>
                <c:pt idx="51">
                  <c:v>-4.9142857142857146</c:v>
                </c:pt>
                <c:pt idx="52">
                  <c:v>-5.6571428571428548</c:v>
                </c:pt>
                <c:pt idx="53">
                  <c:v>-6.4285714285714306</c:v>
                </c:pt>
                <c:pt idx="54">
                  <c:v>-7.2285714285714286</c:v>
                </c:pt>
                <c:pt idx="55">
                  <c:v>-8.0571428571428552</c:v>
                </c:pt>
                <c:pt idx="56">
                  <c:v>-8.9142857142857146</c:v>
                </c:pt>
                <c:pt idx="57">
                  <c:v>-9.7999999999999972</c:v>
                </c:pt>
                <c:pt idx="58">
                  <c:v>-10.714285714285721</c:v>
                </c:pt>
              </c:numCache>
            </c:numRef>
          </c:xVal>
          <c:yVal>
            <c:numRef>
              <c:f>B_D!$M$2:$M$60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12">
                  <c:v>2</c:v>
                </c:pt>
                <c:pt idx="13">
                  <c:v>2.5</c:v>
                </c:pt>
                <c:pt idx="14">
                  <c:v>3</c:v>
                </c:pt>
                <c:pt idx="15">
                  <c:v>3.5</c:v>
                </c:pt>
                <c:pt idx="16">
                  <c:v>4</c:v>
                </c:pt>
                <c:pt idx="17">
                  <c:v>4.5</c:v>
                </c:pt>
                <c:pt idx="18">
                  <c:v>5</c:v>
                </c:pt>
                <c:pt idx="19">
                  <c:v>5.5</c:v>
                </c:pt>
                <c:pt idx="20">
                  <c:v>6</c:v>
                </c:pt>
                <c:pt idx="21">
                  <c:v>6.5</c:v>
                </c:pt>
                <c:pt idx="22">
                  <c:v>7</c:v>
                </c:pt>
                <c:pt idx="23">
                  <c:v>7.5</c:v>
                </c:pt>
                <c:pt idx="24">
                  <c:v>8</c:v>
                </c:pt>
                <c:pt idx="25">
                  <c:v>8.5</c:v>
                </c:pt>
                <c:pt idx="26">
                  <c:v>9</c:v>
                </c:pt>
                <c:pt idx="27">
                  <c:v>9.5</c:v>
                </c:pt>
                <c:pt idx="28">
                  <c:v>10</c:v>
                </c:pt>
                <c:pt idx="29">
                  <c:v>10.5</c:v>
                </c:pt>
                <c:pt idx="30">
                  <c:v>11</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ser>
          <c:idx val="1"/>
          <c:order val="1"/>
          <c:tx>
            <c:v>utility=1</c:v>
          </c:tx>
          <c:spPr>
            <a:ln w="50800"/>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B_D!$T$2:$T$81</c:f>
              <c:numCache>
                <c:formatCode>General</c:formatCode>
                <c:ptCount val="80"/>
                <c:pt idx="0">
                  <c:v>21.51292546497023</c:v>
                </c:pt>
                <c:pt idx="1">
                  <c:v>18.047189562170502</c:v>
                </c:pt>
                <c:pt idx="2">
                  <c:v>16.019864021629679</c:v>
                </c:pt>
                <c:pt idx="3">
                  <c:v>14.581453659370769</c:v>
                </c:pt>
                <c:pt idx="4">
                  <c:v>13.465735902799731</c:v>
                </c:pt>
                <c:pt idx="5">
                  <c:v>12.554128118829951</c:v>
                </c:pt>
                <c:pt idx="6">
                  <c:v>11.78337471969366</c:v>
                </c:pt>
                <c:pt idx="7">
                  <c:v>11.115717756571049</c:v>
                </c:pt>
                <c:pt idx="8">
                  <c:v>10.52680257828913</c:v>
                </c:pt>
                <c:pt idx="9">
                  <c:v>10</c:v>
                </c:pt>
                <c:pt idx="10">
                  <c:v>9.5234491009783753</c:v>
                </c:pt>
                <c:pt idx="11">
                  <c:v>9.0883922160302273</c:v>
                </c:pt>
                <c:pt idx="12">
                  <c:v>8.6881786776625436</c:v>
                </c:pt>
                <c:pt idx="13">
                  <c:v>8.3176388168939361</c:v>
                </c:pt>
                <c:pt idx="14">
                  <c:v>7.972674459459177</c:v>
                </c:pt>
                <c:pt idx="15">
                  <c:v>7.6499818537713207</c:v>
                </c:pt>
                <c:pt idx="16">
                  <c:v>7.3468587446891478</c:v>
                </c:pt>
                <c:pt idx="17">
                  <c:v>7.0610666754894051</c:v>
                </c:pt>
                <c:pt idx="18">
                  <c:v>6.7907305691380246</c:v>
                </c:pt>
                <c:pt idx="19">
                  <c:v>6.534264097200273</c:v>
                </c:pt>
                <c:pt idx="20">
                  <c:v>6.2903132763531122</c:v>
                </c:pt>
                <c:pt idx="21">
                  <c:v>6.0577131981786483</c:v>
                </c:pt>
                <c:pt idx="22">
                  <c:v>5.8354543853244802</c:v>
                </c:pt>
                <c:pt idx="23">
                  <c:v>5.6226563132304994</c:v>
                </c:pt>
                <c:pt idx="24">
                  <c:v>5.4185463406292236</c:v>
                </c:pt>
                <c:pt idx="25">
                  <c:v>5.2224427748628184</c:v>
                </c:pt>
                <c:pt idx="26">
                  <c:v>5.0337411349485821</c:v>
                </c:pt>
                <c:pt idx="27">
                  <c:v>4.85190291409421</c:v>
                </c:pt>
                <c:pt idx="28">
                  <c:v>4.6764463150378601</c:v>
                </c:pt>
                <c:pt idx="29">
                  <c:v>4.5069385566594491</c:v>
                </c:pt>
                <c:pt idx="30">
                  <c:v>4.3429894425444964</c:v>
                </c:pt>
                <c:pt idx="31">
                  <c:v>4.1842459509715946</c:v>
                </c:pt>
                <c:pt idx="32">
                  <c:v>4.030387657637827</c:v>
                </c:pt>
                <c:pt idx="33">
                  <c:v>3.8811228418894221</c:v>
                </c:pt>
                <c:pt idx="34">
                  <c:v>3.7361851575231602</c:v>
                </c:pt>
                <c:pt idx="35">
                  <c:v>3.5953307726896799</c:v>
                </c:pt>
                <c:pt idx="36">
                  <c:v>3.458335901749106</c:v>
                </c:pt>
                <c:pt idx="37">
                  <c:v>3.3249946663382999</c:v>
                </c:pt>
                <c:pt idx="38">
                  <c:v>3.1951172343219971</c:v>
                </c:pt>
                <c:pt idx="39">
                  <c:v>3.0685281944005469</c:v>
                </c:pt>
                <c:pt idx="40">
                  <c:v>2.9450651314486889</c:v>
                </c:pt>
                <c:pt idx="41">
                  <c:v>2.8245773735533861</c:v>
                </c:pt>
                <c:pt idx="42">
                  <c:v>2.7069248865024171</c:v>
                </c:pt>
                <c:pt idx="43">
                  <c:v>2.5919772953789222</c:v>
                </c:pt>
                <c:pt idx="44">
                  <c:v>2.4796130161186278</c:v>
                </c:pt>
                <c:pt idx="45">
                  <c:v>2.3697184825247541</c:v>
                </c:pt>
                <c:pt idx="46">
                  <c:v>2.2621874564199351</c:v>
                </c:pt>
                <c:pt idx="47">
                  <c:v>2.1569204104307729</c:v>
                </c:pt>
                <c:pt idx="48">
                  <c:v>2.053823974417095</c:v>
                </c:pt>
                <c:pt idx="49">
                  <c:v>1.9528104378294979</c:v>
                </c:pt>
                <c:pt idx="50">
                  <c:v>1.8537973013486</c:v>
                </c:pt>
                <c:pt idx="51">
                  <c:v>1.756706872063091</c:v>
                </c:pt>
                <c:pt idx="52">
                  <c:v>1.6614658972096199</c:v>
                </c:pt>
                <c:pt idx="53">
                  <c:v>1.568005232148856</c:v>
                </c:pt>
                <c:pt idx="54">
                  <c:v>1.4762595388078741</c:v>
                </c:pt>
                <c:pt idx="55">
                  <c:v>1.3861670112944819</c:v>
                </c:pt>
                <c:pt idx="56">
                  <c:v>1.297669125797476</c:v>
                </c:pt>
                <c:pt idx="57">
                  <c:v>1.210710412238132</c:v>
                </c:pt>
                <c:pt idx="58">
                  <c:v>1.125238245441631</c:v>
                </c:pt>
                <c:pt idx="59">
                  <c:v>1.0412026538597261</c:v>
                </c:pt>
                <c:pt idx="60">
                  <c:v>0.95855614410367296</c:v>
                </c:pt>
                <c:pt idx="61">
                  <c:v>0.87725353974476905</c:v>
                </c:pt>
                <c:pt idx="62">
                  <c:v>0.79725183301256497</c:v>
                </c:pt>
                <c:pt idx="63">
                  <c:v>0.71851004817186803</c:v>
                </c:pt>
                <c:pt idx="64">
                  <c:v>0.64098911549204396</c:v>
                </c:pt>
                <c:pt idx="65">
                  <c:v>0.56465175483810104</c:v>
                </c:pt>
                <c:pt idx="66">
                  <c:v>0.489462368015397</c:v>
                </c:pt>
                <c:pt idx="67">
                  <c:v>0.41538693908969498</c:v>
                </c:pt>
                <c:pt idx="68">
                  <c:v>0.342392941983931</c:v>
                </c:pt>
                <c:pt idx="69">
                  <c:v>0.27044925472343401</c:v>
                </c:pt>
                <c:pt idx="70">
                  <c:v>0.19952607976365</c:v>
                </c:pt>
                <c:pt idx="71">
                  <c:v>0.129594869889951</c:v>
                </c:pt>
                <c:pt idx="72">
                  <c:v>6.0628259228272099E-2</c:v>
                </c:pt>
                <c:pt idx="73">
                  <c:v>-7.40000105062144E-3</c:v>
                </c:pt>
                <c:pt idx="74">
                  <c:v>-7.4515102711323805E-2</c:v>
                </c:pt>
                <c:pt idx="75">
                  <c:v>-0.140741236461427</c:v>
                </c:pt>
                <c:pt idx="76">
                  <c:v>-0.20610164429819</c:v>
                </c:pt>
                <c:pt idx="77">
                  <c:v>-0.27061866847773097</c:v>
                </c:pt>
                <c:pt idx="78">
                  <c:v>-0.33431379736487998</c:v>
                </c:pt>
                <c:pt idx="79">
                  <c:v>-0.39720770839917902</c:v>
                </c:pt>
              </c:numCache>
            </c:numRef>
          </c:yVal>
          <c:smooth val="1"/>
        </c:ser>
        <c:ser>
          <c:idx val="2"/>
          <c:order val="2"/>
          <c:tx>
            <c:v>utility=50</c:v>
          </c:tx>
          <c:spPr>
            <a:ln w="50800"/>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B_D!$U$2:$U$81</c:f>
              <c:numCache>
                <c:formatCode>General</c:formatCode>
                <c:ptCount val="80"/>
                <c:pt idx="0">
                  <c:v>30.71292546497023</c:v>
                </c:pt>
                <c:pt idx="1">
                  <c:v>27.247189562170501</c:v>
                </c:pt>
                <c:pt idx="2">
                  <c:v>25.219864021629679</c:v>
                </c:pt>
                <c:pt idx="3">
                  <c:v>23.781453659370779</c:v>
                </c:pt>
                <c:pt idx="4">
                  <c:v>22.665735902799721</c:v>
                </c:pt>
                <c:pt idx="5">
                  <c:v>21.75412811882995</c:v>
                </c:pt>
                <c:pt idx="6">
                  <c:v>20.983374719693661</c:v>
                </c:pt>
                <c:pt idx="7">
                  <c:v>20.315717756571051</c:v>
                </c:pt>
                <c:pt idx="8">
                  <c:v>19.726802578289121</c:v>
                </c:pt>
                <c:pt idx="9">
                  <c:v>19.2</c:v>
                </c:pt>
                <c:pt idx="10">
                  <c:v>18.72344910097836</c:v>
                </c:pt>
                <c:pt idx="11">
                  <c:v>18.288392216030211</c:v>
                </c:pt>
                <c:pt idx="12">
                  <c:v>17.888178677662541</c:v>
                </c:pt>
                <c:pt idx="13">
                  <c:v>17.517638816893939</c:v>
                </c:pt>
                <c:pt idx="14">
                  <c:v>17.172674459459181</c:v>
                </c:pt>
                <c:pt idx="15">
                  <c:v>16.849981853771322</c:v>
                </c:pt>
                <c:pt idx="16">
                  <c:v>16.54685874468915</c:v>
                </c:pt>
                <c:pt idx="17">
                  <c:v>16.261066675489399</c:v>
                </c:pt>
                <c:pt idx="18">
                  <c:v>15.99073056913803</c:v>
                </c:pt>
                <c:pt idx="19">
                  <c:v>15.734264097200271</c:v>
                </c:pt>
                <c:pt idx="20">
                  <c:v>15.49031327635311</c:v>
                </c:pt>
                <c:pt idx="21">
                  <c:v>15.257713198178649</c:v>
                </c:pt>
                <c:pt idx="22">
                  <c:v>15.03545438532448</c:v>
                </c:pt>
                <c:pt idx="23">
                  <c:v>14.8226563132305</c:v>
                </c:pt>
                <c:pt idx="24">
                  <c:v>14.618546340629219</c:v>
                </c:pt>
                <c:pt idx="25">
                  <c:v>14.422442774862819</c:v>
                </c:pt>
                <c:pt idx="26">
                  <c:v>14.233741134948581</c:v>
                </c:pt>
                <c:pt idx="27">
                  <c:v>14.05190291409421</c:v>
                </c:pt>
                <c:pt idx="28">
                  <c:v>13.87644631503786</c:v>
                </c:pt>
                <c:pt idx="29">
                  <c:v>13.70693855665945</c:v>
                </c:pt>
                <c:pt idx="30">
                  <c:v>13.542989442544499</c:v>
                </c:pt>
                <c:pt idx="31">
                  <c:v>13.384245950971589</c:v>
                </c:pt>
                <c:pt idx="32">
                  <c:v>13.230387657637831</c:v>
                </c:pt>
                <c:pt idx="33">
                  <c:v>13.081122841889419</c:v>
                </c:pt>
                <c:pt idx="34">
                  <c:v>12.936185157523161</c:v>
                </c:pt>
                <c:pt idx="35">
                  <c:v>12.795330772689679</c:v>
                </c:pt>
                <c:pt idx="36">
                  <c:v>12.6583359017491</c:v>
                </c:pt>
                <c:pt idx="37">
                  <c:v>12.5249946663383</c:v>
                </c:pt>
                <c:pt idx="38">
                  <c:v>12.395117234322001</c:v>
                </c:pt>
                <c:pt idx="39">
                  <c:v>12.268528194400551</c:v>
                </c:pt>
                <c:pt idx="40">
                  <c:v>12.1450651314487</c:v>
                </c:pt>
                <c:pt idx="41">
                  <c:v>12.024577373553379</c:v>
                </c:pt>
                <c:pt idx="42">
                  <c:v>11.90692488650242</c:v>
                </c:pt>
                <c:pt idx="43">
                  <c:v>11.791977295378921</c:v>
                </c:pt>
                <c:pt idx="44">
                  <c:v>11.67961301611863</c:v>
                </c:pt>
                <c:pt idx="45">
                  <c:v>11.569718482524751</c:v>
                </c:pt>
                <c:pt idx="46">
                  <c:v>11.46218745641993</c:v>
                </c:pt>
                <c:pt idx="47">
                  <c:v>11.356920410430771</c:v>
                </c:pt>
                <c:pt idx="48">
                  <c:v>11.2538239744171</c:v>
                </c:pt>
                <c:pt idx="49">
                  <c:v>11.152810437829499</c:v>
                </c:pt>
                <c:pt idx="50">
                  <c:v>11.053797301348601</c:v>
                </c:pt>
                <c:pt idx="51">
                  <c:v>10.9567068720631</c:v>
                </c:pt>
                <c:pt idx="52">
                  <c:v>10.861465897209619</c:v>
                </c:pt>
                <c:pt idx="53">
                  <c:v>10.768005232148861</c:v>
                </c:pt>
                <c:pt idx="54">
                  <c:v>10.676259538807869</c:v>
                </c:pt>
                <c:pt idx="55">
                  <c:v>10.58616701129448</c:v>
                </c:pt>
                <c:pt idx="56">
                  <c:v>10.497669125797479</c:v>
                </c:pt>
                <c:pt idx="57">
                  <c:v>10.41071041223813</c:v>
                </c:pt>
                <c:pt idx="58">
                  <c:v>10.32523824544163</c:v>
                </c:pt>
                <c:pt idx="59">
                  <c:v>10.24120265385972</c:v>
                </c:pt>
                <c:pt idx="60">
                  <c:v>10.15855614410367</c:v>
                </c:pt>
                <c:pt idx="61">
                  <c:v>10.07725353974477</c:v>
                </c:pt>
                <c:pt idx="62">
                  <c:v>9.9972518330125624</c:v>
                </c:pt>
                <c:pt idx="63">
                  <c:v>9.9185100481718678</c:v>
                </c:pt>
                <c:pt idx="64">
                  <c:v>9.8409891154920413</c:v>
                </c:pt>
                <c:pt idx="65">
                  <c:v>9.7646517548380984</c:v>
                </c:pt>
                <c:pt idx="66">
                  <c:v>9.6894623680153966</c:v>
                </c:pt>
                <c:pt idx="67">
                  <c:v>9.6153869390896904</c:v>
                </c:pt>
                <c:pt idx="68">
                  <c:v>9.5423929419839304</c:v>
                </c:pt>
                <c:pt idx="69">
                  <c:v>9.4704492547234302</c:v>
                </c:pt>
                <c:pt idx="70">
                  <c:v>9.3995260797636497</c:v>
                </c:pt>
                <c:pt idx="71">
                  <c:v>9.3295948698899505</c:v>
                </c:pt>
                <c:pt idx="72">
                  <c:v>9.2606282592282696</c:v>
                </c:pt>
                <c:pt idx="73">
                  <c:v>9.1925999989493796</c:v>
                </c:pt>
                <c:pt idx="74">
                  <c:v>9.1254848972886808</c:v>
                </c:pt>
                <c:pt idx="75">
                  <c:v>9.0592587635385708</c:v>
                </c:pt>
                <c:pt idx="76">
                  <c:v>8.9938983557018108</c:v>
                </c:pt>
                <c:pt idx="77">
                  <c:v>8.9293813315222703</c:v>
                </c:pt>
                <c:pt idx="78">
                  <c:v>8.8656862026351195</c:v>
                </c:pt>
                <c:pt idx="79">
                  <c:v>8.8027922916008201</c:v>
                </c:pt>
              </c:numCache>
            </c:numRef>
          </c:yVal>
          <c:smooth val="1"/>
        </c:ser>
        <c:ser>
          <c:idx val="3"/>
          <c:order val="3"/>
          <c:tx>
            <c:v>utility=28</c:v>
          </c:tx>
          <c:spPr>
            <a:ln w="50800"/>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B_D!$V$2:$V$81</c:f>
              <c:numCache>
                <c:formatCode>General</c:formatCode>
                <c:ptCount val="80"/>
                <c:pt idx="0">
                  <c:v>38.512925464970223</c:v>
                </c:pt>
                <c:pt idx="1">
                  <c:v>35.047189562170487</c:v>
                </c:pt>
                <c:pt idx="2">
                  <c:v>33.019864021629672</c:v>
                </c:pt>
                <c:pt idx="3">
                  <c:v>31.581453659370769</c:v>
                </c:pt>
                <c:pt idx="4">
                  <c:v>30.465735902799722</c:v>
                </c:pt>
                <c:pt idx="5">
                  <c:v>29.554128118829951</c:v>
                </c:pt>
                <c:pt idx="6">
                  <c:v>28.783374719693661</c:v>
                </c:pt>
                <c:pt idx="7">
                  <c:v>28.115717756571051</c:v>
                </c:pt>
                <c:pt idx="8">
                  <c:v>27.526802578289129</c:v>
                </c:pt>
                <c:pt idx="9">
                  <c:v>27</c:v>
                </c:pt>
                <c:pt idx="10">
                  <c:v>26.523449100978379</c:v>
                </c:pt>
                <c:pt idx="11">
                  <c:v>26.088392216030218</c:v>
                </c:pt>
                <c:pt idx="12">
                  <c:v>25.688178677662549</c:v>
                </c:pt>
                <c:pt idx="13">
                  <c:v>25.31763881689394</c:v>
                </c:pt>
                <c:pt idx="14">
                  <c:v>24.972674459459181</c:v>
                </c:pt>
                <c:pt idx="15">
                  <c:v>24.649981853771319</c:v>
                </c:pt>
                <c:pt idx="16">
                  <c:v>24.34685874468915</c:v>
                </c:pt>
                <c:pt idx="17">
                  <c:v>24.0610666754894</c:v>
                </c:pt>
                <c:pt idx="18">
                  <c:v>23.79073056913802</c:v>
                </c:pt>
                <c:pt idx="19">
                  <c:v>23.534264097200271</c:v>
                </c:pt>
                <c:pt idx="20">
                  <c:v>23.2903132763531</c:v>
                </c:pt>
                <c:pt idx="21">
                  <c:v>23.05771319817865</c:v>
                </c:pt>
                <c:pt idx="22">
                  <c:v>22.835454385324478</c:v>
                </c:pt>
                <c:pt idx="23">
                  <c:v>22.6226563132305</c:v>
                </c:pt>
                <c:pt idx="24">
                  <c:v>22.418546340629209</c:v>
                </c:pt>
                <c:pt idx="25">
                  <c:v>22.22244277486281</c:v>
                </c:pt>
                <c:pt idx="26">
                  <c:v>22.033741134948581</c:v>
                </c:pt>
                <c:pt idx="27">
                  <c:v>21.851902914094211</c:v>
                </c:pt>
                <c:pt idx="28">
                  <c:v>21.676446315037861</c:v>
                </c:pt>
                <c:pt idx="29">
                  <c:v>21.506938556659449</c:v>
                </c:pt>
                <c:pt idx="30">
                  <c:v>21.3429894425445</c:v>
                </c:pt>
                <c:pt idx="31">
                  <c:v>21.18424595097159</c:v>
                </c:pt>
                <c:pt idx="32">
                  <c:v>21.030387657637831</c:v>
                </c:pt>
                <c:pt idx="33">
                  <c:v>20.881122841889422</c:v>
                </c:pt>
                <c:pt idx="34">
                  <c:v>20.73618515752316</c:v>
                </c:pt>
                <c:pt idx="35">
                  <c:v>20.595330772689682</c:v>
                </c:pt>
                <c:pt idx="36">
                  <c:v>20.458335901749109</c:v>
                </c:pt>
                <c:pt idx="37">
                  <c:v>20.324994666338299</c:v>
                </c:pt>
                <c:pt idx="38">
                  <c:v>20.195117234321991</c:v>
                </c:pt>
                <c:pt idx="39">
                  <c:v>20.06852819440055</c:v>
                </c:pt>
                <c:pt idx="40">
                  <c:v>19.94506513144869</c:v>
                </c:pt>
                <c:pt idx="41">
                  <c:v>19.824577373553389</c:v>
                </c:pt>
                <c:pt idx="42">
                  <c:v>19.706924886502421</c:v>
                </c:pt>
                <c:pt idx="43">
                  <c:v>19.591977295378921</c:v>
                </c:pt>
                <c:pt idx="44">
                  <c:v>19.47961301611863</c:v>
                </c:pt>
                <c:pt idx="45">
                  <c:v>19.36971848252475</c:v>
                </c:pt>
                <c:pt idx="46">
                  <c:v>19.262187456419941</c:v>
                </c:pt>
                <c:pt idx="47">
                  <c:v>19.156920410430772</c:v>
                </c:pt>
                <c:pt idx="48">
                  <c:v>19.053823974417099</c:v>
                </c:pt>
                <c:pt idx="49">
                  <c:v>18.952810437829498</c:v>
                </c:pt>
                <c:pt idx="50">
                  <c:v>18.8537973013486</c:v>
                </c:pt>
                <c:pt idx="51">
                  <c:v>18.756706872063081</c:v>
                </c:pt>
                <c:pt idx="52">
                  <c:v>18.66146589720962</c:v>
                </c:pt>
                <c:pt idx="53">
                  <c:v>18.56800523214886</c:v>
                </c:pt>
                <c:pt idx="54">
                  <c:v>18.47625953880787</c:v>
                </c:pt>
                <c:pt idx="55">
                  <c:v>18.386167011294479</c:v>
                </c:pt>
                <c:pt idx="56">
                  <c:v>18.29766912579748</c:v>
                </c:pt>
                <c:pt idx="57">
                  <c:v>18.210710412238129</c:v>
                </c:pt>
                <c:pt idx="58">
                  <c:v>18.125238245441629</c:v>
                </c:pt>
                <c:pt idx="59">
                  <c:v>18.041202653859731</c:v>
                </c:pt>
                <c:pt idx="60">
                  <c:v>17.958556144103671</c:v>
                </c:pt>
                <c:pt idx="61">
                  <c:v>17.877253539744771</c:v>
                </c:pt>
                <c:pt idx="62">
                  <c:v>17.79725183301257</c:v>
                </c:pt>
                <c:pt idx="63">
                  <c:v>17.718510048171861</c:v>
                </c:pt>
                <c:pt idx="64">
                  <c:v>17.64098911549204</c:v>
                </c:pt>
                <c:pt idx="65">
                  <c:v>17.564651754838099</c:v>
                </c:pt>
                <c:pt idx="66">
                  <c:v>17.489462368015399</c:v>
                </c:pt>
                <c:pt idx="67">
                  <c:v>17.415386939089689</c:v>
                </c:pt>
                <c:pt idx="68">
                  <c:v>17.34239294198392</c:v>
                </c:pt>
                <c:pt idx="69">
                  <c:v>17.27044925472342</c:v>
                </c:pt>
                <c:pt idx="70">
                  <c:v>17.19952607976364</c:v>
                </c:pt>
                <c:pt idx="71">
                  <c:v>17.129594869889949</c:v>
                </c:pt>
                <c:pt idx="72">
                  <c:v>17.06062825922827</c:v>
                </c:pt>
                <c:pt idx="73">
                  <c:v>16.99259999894937</c:v>
                </c:pt>
                <c:pt idx="74">
                  <c:v>16.92548489728868</c:v>
                </c:pt>
                <c:pt idx="75">
                  <c:v>16.85925876353857</c:v>
                </c:pt>
                <c:pt idx="76">
                  <c:v>16.79389835570181</c:v>
                </c:pt>
                <c:pt idx="77">
                  <c:v>16.729381331522269</c:v>
                </c:pt>
                <c:pt idx="78">
                  <c:v>16.665686202635111</c:v>
                </c:pt>
                <c:pt idx="79">
                  <c:v>16.602792291600821</c:v>
                </c:pt>
              </c:numCache>
            </c:numRef>
          </c:yVal>
          <c:smooth val="1"/>
        </c:ser>
        <c:ser>
          <c:idx val="0"/>
          <c:order val="4"/>
          <c:spPr>
            <a:ln w="63500">
              <a:solidFill>
                <a:srgbClr val="0000FF"/>
              </a:solidFill>
            </a:ln>
          </c:spPr>
          <c:marker>
            <c:symbol val="none"/>
          </c:marker>
          <c:xVal>
            <c:numRef>
              <c:f>B_D!$J$2:$J$60</c:f>
              <c:numCache>
                <c:formatCode>General</c:formatCode>
                <c:ptCount val="59"/>
                <c:pt idx="0">
                  <c:v>0.246428571428571</c:v>
                </c:pt>
                <c:pt idx="1">
                  <c:v>0.29485714285714298</c:v>
                </c:pt>
                <c:pt idx="2">
                  <c:v>0.31896428571428598</c:v>
                </c:pt>
                <c:pt idx="3">
                  <c:v>0.34300000000000003</c:v>
                </c:pt>
                <c:pt idx="4">
                  <c:v>0.39085714285714301</c:v>
                </c:pt>
                <c:pt idx="5">
                  <c:v>0.438428571428571</c:v>
                </c:pt>
                <c:pt idx="6">
                  <c:v>0.48571428571428599</c:v>
                </c:pt>
                <c:pt idx="7">
                  <c:v>0.57942857142857096</c:v>
                </c:pt>
                <c:pt idx="8">
                  <c:v>0.71785714285714297</c:v>
                </c:pt>
                <c:pt idx="9">
                  <c:v>0.80871428571428605</c:v>
                </c:pt>
                <c:pt idx="10">
                  <c:v>0.94285714285714295</c:v>
                </c:pt>
                <c:pt idx="11">
                  <c:v>1.371428571428571</c:v>
                </c:pt>
                <c:pt idx="12">
                  <c:v>1.7714285714285709</c:v>
                </c:pt>
                <c:pt idx="13">
                  <c:v>2.1428571428571428</c:v>
                </c:pt>
                <c:pt idx="14">
                  <c:v>2.4857142857142862</c:v>
                </c:pt>
                <c:pt idx="15">
                  <c:v>2.8</c:v>
                </c:pt>
                <c:pt idx="16">
                  <c:v>3.0857142857142859</c:v>
                </c:pt>
                <c:pt idx="17">
                  <c:v>3.342857142857143</c:v>
                </c:pt>
                <c:pt idx="18">
                  <c:v>3.5714285714285721</c:v>
                </c:pt>
                <c:pt idx="19">
                  <c:v>3.7714285714285709</c:v>
                </c:pt>
                <c:pt idx="20">
                  <c:v>3.9428571428571431</c:v>
                </c:pt>
                <c:pt idx="21">
                  <c:v>4.0857142857142854</c:v>
                </c:pt>
                <c:pt idx="22">
                  <c:v>4.2</c:v>
                </c:pt>
                <c:pt idx="23">
                  <c:v>4.2857142857142847</c:v>
                </c:pt>
                <c:pt idx="24">
                  <c:v>4.3428571428571416</c:v>
                </c:pt>
                <c:pt idx="25">
                  <c:v>4.371428571428571</c:v>
                </c:pt>
                <c:pt idx="26">
                  <c:v>4.3714285714285719</c:v>
                </c:pt>
                <c:pt idx="27">
                  <c:v>4.3428571428571416</c:v>
                </c:pt>
                <c:pt idx="28">
                  <c:v>4.2857142857142856</c:v>
                </c:pt>
                <c:pt idx="29">
                  <c:v>4.2</c:v>
                </c:pt>
                <c:pt idx="30">
                  <c:v>4.0857142857142854</c:v>
                </c:pt>
                <c:pt idx="31">
                  <c:v>3.9428571428571431</c:v>
                </c:pt>
                <c:pt idx="32">
                  <c:v>3.7714285714285709</c:v>
                </c:pt>
                <c:pt idx="33">
                  <c:v>3.5714285714285712</c:v>
                </c:pt>
                <c:pt idx="34">
                  <c:v>3.3428571428571421</c:v>
                </c:pt>
                <c:pt idx="35">
                  <c:v>3.085714285714285</c:v>
                </c:pt>
                <c:pt idx="36">
                  <c:v>2.7999999999999989</c:v>
                </c:pt>
                <c:pt idx="37">
                  <c:v>2.4857142857142849</c:v>
                </c:pt>
                <c:pt idx="38">
                  <c:v>2.1428571428571441</c:v>
                </c:pt>
                <c:pt idx="39">
                  <c:v>1.771428571428572</c:v>
                </c:pt>
                <c:pt idx="40">
                  <c:v>1.3714285714285721</c:v>
                </c:pt>
                <c:pt idx="41">
                  <c:v>0.94285714285714295</c:v>
                </c:pt>
                <c:pt idx="42">
                  <c:v>0.48571428571428599</c:v>
                </c:pt>
                <c:pt idx="43">
                  <c:v>0</c:v>
                </c:pt>
                <c:pt idx="44">
                  <c:v>-0.51428571428571201</c:v>
                </c:pt>
                <c:pt idx="45">
                  <c:v>-1.0571428571428569</c:v>
                </c:pt>
                <c:pt idx="46">
                  <c:v>-1.628571428571427</c:v>
                </c:pt>
                <c:pt idx="47">
                  <c:v>-2.22857142857143</c:v>
                </c:pt>
                <c:pt idx="48">
                  <c:v>-2.8571428571428559</c:v>
                </c:pt>
                <c:pt idx="49">
                  <c:v>-3.514285714285716</c:v>
                </c:pt>
                <c:pt idx="50">
                  <c:v>-4.1999999999999984</c:v>
                </c:pt>
                <c:pt idx="51">
                  <c:v>-4.9142857142857146</c:v>
                </c:pt>
                <c:pt idx="52">
                  <c:v>-5.6571428571428548</c:v>
                </c:pt>
                <c:pt idx="53">
                  <c:v>-6.4285714285714306</c:v>
                </c:pt>
                <c:pt idx="54">
                  <c:v>-7.2285714285714286</c:v>
                </c:pt>
                <c:pt idx="55">
                  <c:v>-8.0571428571428552</c:v>
                </c:pt>
                <c:pt idx="56">
                  <c:v>-8.9142857142857146</c:v>
                </c:pt>
                <c:pt idx="57">
                  <c:v>-9.7999999999999972</c:v>
                </c:pt>
                <c:pt idx="58">
                  <c:v>-10.714285714285721</c:v>
                </c:pt>
              </c:numCache>
            </c:numRef>
          </c:xVal>
          <c:yVal>
            <c:numRef>
              <c:f>B_D!$N$2:$N$60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dLbls>
          <c:showLegendKey val="0"/>
          <c:showVal val="0"/>
          <c:showCatName val="0"/>
          <c:showSerName val="0"/>
          <c:showPercent val="0"/>
          <c:showBubbleSize val="0"/>
        </c:dLbls>
        <c:axId val="100066816"/>
        <c:axId val="100068736"/>
      </c:scatterChart>
      <c:valAx>
        <c:axId val="100066816"/>
        <c:scaling>
          <c:orientation val="minMax"/>
          <c:max val="8"/>
          <c:min val="0"/>
        </c:scaling>
        <c:delete val="0"/>
        <c:axPos val="b"/>
        <c:title>
          <c:tx>
            <c:rich>
              <a:bodyPr/>
              <a:lstStyle/>
              <a:p>
                <a:pPr>
                  <a:defRPr sz="1800"/>
                </a:pPr>
                <a:r>
                  <a:rPr lang="en-US" sz="1800"/>
                  <a:t>Consumption rate (dB/dt)</a:t>
                </a:r>
              </a:p>
            </c:rich>
          </c:tx>
          <c:layout>
            <c:manualLayout>
              <c:xMode val="edge"/>
              <c:yMode val="edge"/>
              <c:x val="0.26650294737747898"/>
              <c:y val="0.91174079591402402"/>
            </c:manualLayout>
          </c:layout>
          <c:overlay val="0"/>
        </c:title>
        <c:numFmt formatCode="0" sourceLinked="0"/>
        <c:majorTickMark val="out"/>
        <c:minorTickMark val="none"/>
        <c:tickLblPos val="nextTo"/>
        <c:txPr>
          <a:bodyPr/>
          <a:lstStyle/>
          <a:p>
            <a:pPr>
              <a:defRPr sz="1800"/>
            </a:pPr>
            <a:endParaRPr lang="en-US"/>
          </a:p>
        </c:txPr>
        <c:crossAx val="100068736"/>
        <c:crosses val="autoZero"/>
        <c:crossBetween val="midCat"/>
      </c:valAx>
      <c:valAx>
        <c:axId val="100068736"/>
        <c:scaling>
          <c:orientation val="minMax"/>
          <c:max val="30"/>
          <c:min val="0"/>
        </c:scaling>
        <c:delete val="0"/>
        <c:axPos val="l"/>
        <c:title>
          <c:tx>
            <c:rich>
              <a:bodyPr/>
              <a:lstStyle/>
              <a:p>
                <a:pPr>
                  <a:defRPr sz="1800"/>
                </a:pPr>
                <a:r>
                  <a:rPr lang="en-US" sz="1800"/>
                  <a:t>Carbon stock</a:t>
                </a:r>
              </a:p>
            </c:rich>
          </c:tx>
          <c:layout>
            <c:manualLayout>
              <c:xMode val="edge"/>
              <c:yMode val="edge"/>
              <c:x val="2.3890509508038501E-2"/>
              <c:y val="0.25355308354911998"/>
            </c:manualLayout>
          </c:layout>
          <c:overlay val="0"/>
        </c:title>
        <c:numFmt formatCode="General" sourceLinked="1"/>
        <c:majorTickMark val="out"/>
        <c:minorTickMark val="none"/>
        <c:tickLblPos val="nextTo"/>
        <c:txPr>
          <a:bodyPr/>
          <a:lstStyle/>
          <a:p>
            <a:pPr>
              <a:defRPr sz="1800"/>
            </a:pPr>
            <a:endParaRPr lang="en-US"/>
          </a:p>
        </c:txPr>
        <c:crossAx val="100066816"/>
        <c:crosses val="autoZero"/>
        <c:crossBetween val="midCat"/>
        <c:majorUnit val="10"/>
      </c:valAx>
      <c:spPr>
        <a:ln w="19050">
          <a:solidFill>
            <a:schemeClr val="tx1"/>
          </a:solidFill>
          <a:prstDash val="solid"/>
        </a:ln>
      </c:spPr>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93270513317"/>
          <c:y val="0.05"/>
          <c:w val="0.71468307086614202"/>
          <c:h val="0.73965790593743297"/>
        </c:manualLayout>
      </c:layout>
      <c:scatterChart>
        <c:scatterStyle val="smoothMarker"/>
        <c:varyColors val="0"/>
        <c:ser>
          <c:idx val="0"/>
          <c:order val="2"/>
          <c:spPr>
            <a:ln w="50800">
              <a:solidFill>
                <a:schemeClr val="accent2"/>
              </a:solidFill>
            </a:ln>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B_D!$Q$2:$Q$81</c:f>
              <c:numCache>
                <c:formatCode>0.00</c:formatCode>
                <c:ptCount val="80"/>
                <c:pt idx="0">
                  <c:v>2519.8420997897451</c:v>
                </c:pt>
                <c:pt idx="1">
                  <c:v>629.96052494743651</c:v>
                </c:pt>
                <c:pt idx="2">
                  <c:v>279.98245553219402</c:v>
                </c:pt>
                <c:pt idx="3">
                  <c:v>157.49013123685901</c:v>
                </c:pt>
                <c:pt idx="4">
                  <c:v>100.79368399159</c:v>
                </c:pt>
                <c:pt idx="5">
                  <c:v>69.995613883048506</c:v>
                </c:pt>
                <c:pt idx="6">
                  <c:v>51.425348975300942</c:v>
                </c:pt>
                <c:pt idx="7">
                  <c:v>39.372532809214803</c:v>
                </c:pt>
                <c:pt idx="8">
                  <c:v>31.109161725799339</c:v>
                </c:pt>
                <c:pt idx="9">
                  <c:v>25.198420997897461</c:v>
                </c:pt>
                <c:pt idx="10">
                  <c:v>20.82514132057641</c:v>
                </c:pt>
                <c:pt idx="11">
                  <c:v>17.498903470762119</c:v>
                </c:pt>
                <c:pt idx="12">
                  <c:v>14.91030828277956</c:v>
                </c:pt>
                <c:pt idx="13">
                  <c:v>12.856337243825241</c:v>
                </c:pt>
                <c:pt idx="14">
                  <c:v>11.19929822128776</c:v>
                </c:pt>
                <c:pt idx="15">
                  <c:v>9.8431332023036955</c:v>
                </c:pt>
                <c:pt idx="16">
                  <c:v>8.7191768158814771</c:v>
                </c:pt>
                <c:pt idx="17">
                  <c:v>7.777290431449833</c:v>
                </c:pt>
                <c:pt idx="18">
                  <c:v>6.9801720215782437</c:v>
                </c:pt>
                <c:pt idx="19">
                  <c:v>6.2996052494743671</c:v>
                </c:pt>
                <c:pt idx="20">
                  <c:v>5.713927663922326</c:v>
                </c:pt>
                <c:pt idx="21">
                  <c:v>5.2062853301441034</c:v>
                </c:pt>
                <c:pt idx="22">
                  <c:v>4.7634066158596351</c:v>
                </c:pt>
                <c:pt idx="23">
                  <c:v>4.3747258676905307</c:v>
                </c:pt>
                <c:pt idx="24">
                  <c:v>4.0317473596635951</c:v>
                </c:pt>
                <c:pt idx="25">
                  <c:v>3.727577070694891</c:v>
                </c:pt>
                <c:pt idx="26">
                  <c:v>3.4565735250888139</c:v>
                </c:pt>
                <c:pt idx="27">
                  <c:v>3.2140843109563102</c:v>
                </c:pt>
                <c:pt idx="28">
                  <c:v>2.9962450651483299</c:v>
                </c:pt>
                <c:pt idx="29">
                  <c:v>2.799824555321941</c:v>
                </c:pt>
                <c:pt idx="30">
                  <c:v>2.6221041621121182</c:v>
                </c:pt>
                <c:pt idx="31">
                  <c:v>2.460783300575923</c:v>
                </c:pt>
                <c:pt idx="32">
                  <c:v>2.3139045911751581</c:v>
                </c:pt>
                <c:pt idx="33">
                  <c:v>2.1797942039703702</c:v>
                </c:pt>
                <c:pt idx="34">
                  <c:v>2.0570139590120382</c:v>
                </c:pt>
                <c:pt idx="35">
                  <c:v>1.9443226078624589</c:v>
                </c:pt>
                <c:pt idx="36">
                  <c:v>1.840644338779946</c:v>
                </c:pt>
                <c:pt idx="37">
                  <c:v>1.7450430053945609</c:v>
                </c:pt>
                <c:pt idx="38">
                  <c:v>1.6567009203088401</c:v>
                </c:pt>
                <c:pt idx="39">
                  <c:v>1.574901312368592</c:v>
                </c:pt>
                <c:pt idx="40">
                  <c:v>1.499013741695268</c:v>
                </c:pt>
                <c:pt idx="41">
                  <c:v>1.4284819159805819</c:v>
                </c:pt>
                <c:pt idx="42">
                  <c:v>1.362813466625066</c:v>
                </c:pt>
                <c:pt idx="43">
                  <c:v>1.3015713325360261</c:v>
                </c:pt>
                <c:pt idx="44">
                  <c:v>1.244366469031974</c:v>
                </c:pt>
                <c:pt idx="45">
                  <c:v>1.190851653964909</c:v>
                </c:pt>
                <c:pt idx="46">
                  <c:v>1.140716206333068</c:v>
                </c:pt>
                <c:pt idx="47">
                  <c:v>1.0936814669226329</c:v>
                </c:pt>
                <c:pt idx="48">
                  <c:v>1.049496917863284</c:v>
                </c:pt>
                <c:pt idx="49">
                  <c:v>1.007936839915899</c:v>
                </c:pt>
                <c:pt idx="50">
                  <c:v>0.968797423986831</c:v>
                </c:pt>
                <c:pt idx="51">
                  <c:v>0.93189426767372296</c:v>
                </c:pt>
                <c:pt idx="52">
                  <c:v>0.89706019928435199</c:v>
                </c:pt>
                <c:pt idx="53">
                  <c:v>0.86414338127220403</c:v>
                </c:pt>
                <c:pt idx="54">
                  <c:v>0.83300565282305705</c:v>
                </c:pt>
                <c:pt idx="55">
                  <c:v>0.80352107773907799</c:v>
                </c:pt>
                <c:pt idx="56">
                  <c:v>0.77557466906424899</c:v>
                </c:pt>
                <c:pt idx="57">
                  <c:v>0.74906126628708303</c:v>
                </c:pt>
                <c:pt idx="58">
                  <c:v>0.72388454461067098</c:v>
                </c:pt>
                <c:pt idx="59">
                  <c:v>0.69995613883048502</c:v>
                </c:pt>
                <c:pt idx="60">
                  <c:v>0.67719486691473996</c:v>
                </c:pt>
                <c:pt idx="61">
                  <c:v>0.65552604052802999</c:v>
                </c:pt>
                <c:pt idx="62">
                  <c:v>0.63488085154692497</c:v>
                </c:pt>
                <c:pt idx="63">
                  <c:v>0.61519582514398097</c:v>
                </c:pt>
                <c:pt idx="64">
                  <c:v>0.59641233131118299</c:v>
                </c:pt>
                <c:pt idx="65">
                  <c:v>0.57847614779378898</c:v>
                </c:pt>
                <c:pt idx="66">
                  <c:v>0.56133706834255903</c:v>
                </c:pt>
                <c:pt idx="67">
                  <c:v>0.54494855099259198</c:v>
                </c:pt>
                <c:pt idx="68">
                  <c:v>0.52926740176218201</c:v>
                </c:pt>
                <c:pt idx="69">
                  <c:v>0.514253489753009</c:v>
                </c:pt>
                <c:pt idx="70">
                  <c:v>0.49986949013881099</c:v>
                </c:pt>
                <c:pt idx="71">
                  <c:v>0.48608065196561501</c:v>
                </c:pt>
                <c:pt idx="72">
                  <c:v>0.47285458806337899</c:v>
                </c:pt>
                <c:pt idx="73">
                  <c:v>0.46016108469498601</c:v>
                </c:pt>
                <c:pt idx="74">
                  <c:v>0.44797192885150999</c:v>
                </c:pt>
                <c:pt idx="75">
                  <c:v>0.43626075134864001</c:v>
                </c:pt>
                <c:pt idx="76">
                  <c:v>0.42500288409339598</c:v>
                </c:pt>
                <c:pt idx="77">
                  <c:v>0.41417523007721002</c:v>
                </c:pt>
                <c:pt idx="78">
                  <c:v>0.40375614481489303</c:v>
                </c:pt>
                <c:pt idx="79">
                  <c:v>0.393725328092148</c:v>
                </c:pt>
              </c:numCache>
            </c:numRef>
          </c:yVal>
          <c:smooth val="1"/>
        </c:ser>
        <c:ser>
          <c:idx val="1"/>
          <c:order val="3"/>
          <c:spPr>
            <a:ln w="50800">
              <a:solidFill>
                <a:schemeClr val="accent3">
                  <a:lumMod val="75000"/>
                </a:schemeClr>
              </a:solidFill>
            </a:ln>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B_D!$R$2:$R$81</c:f>
              <c:numCache>
                <c:formatCode>0.00</c:formatCode>
                <c:ptCount val="80"/>
                <c:pt idx="0">
                  <c:v>17619.676684857099</c:v>
                </c:pt>
                <c:pt idx="1">
                  <c:v>4404.9191712142701</c:v>
                </c:pt>
                <c:pt idx="2">
                  <c:v>1957.7418538730101</c:v>
                </c:pt>
                <c:pt idx="3">
                  <c:v>1101.2297928035671</c:v>
                </c:pt>
                <c:pt idx="4">
                  <c:v>704.7870673942831</c:v>
                </c:pt>
                <c:pt idx="5">
                  <c:v>489.43546346825252</c:v>
                </c:pt>
                <c:pt idx="6">
                  <c:v>359.5852384664712</c:v>
                </c:pt>
                <c:pt idx="7">
                  <c:v>275.307448200892</c:v>
                </c:pt>
                <c:pt idx="8">
                  <c:v>217.52687265255659</c:v>
                </c:pt>
                <c:pt idx="9">
                  <c:v>176.196766848571</c:v>
                </c:pt>
                <c:pt idx="10">
                  <c:v>145.61716268476931</c:v>
                </c:pt>
                <c:pt idx="11">
                  <c:v>122.3588658670631</c:v>
                </c:pt>
                <c:pt idx="12">
                  <c:v>104.2584419222313</c:v>
                </c:pt>
                <c:pt idx="13">
                  <c:v>89.896309616617813</c:v>
                </c:pt>
                <c:pt idx="14">
                  <c:v>78.309674154920387</c:v>
                </c:pt>
                <c:pt idx="15">
                  <c:v>68.826862050222971</c:v>
                </c:pt>
                <c:pt idx="16">
                  <c:v>60.967739393969168</c:v>
                </c:pt>
                <c:pt idx="17">
                  <c:v>54.381718163139169</c:v>
                </c:pt>
                <c:pt idx="18">
                  <c:v>48.8079686561138</c:v>
                </c:pt>
                <c:pt idx="19">
                  <c:v>44.049191712142708</c:v>
                </c:pt>
                <c:pt idx="20">
                  <c:v>39.953915385163462</c:v>
                </c:pt>
                <c:pt idx="21">
                  <c:v>36.404290671192307</c:v>
                </c:pt>
                <c:pt idx="22">
                  <c:v>33.307517362678823</c:v>
                </c:pt>
                <c:pt idx="23">
                  <c:v>30.589716466765779</c:v>
                </c:pt>
                <c:pt idx="24">
                  <c:v>28.191482695771331</c:v>
                </c:pt>
                <c:pt idx="25">
                  <c:v>26.064610480557821</c:v>
                </c:pt>
                <c:pt idx="26">
                  <c:v>24.16965251695073</c:v>
                </c:pt>
                <c:pt idx="27">
                  <c:v>22.47407740415445</c:v>
                </c:pt>
                <c:pt idx="28">
                  <c:v>20.950864072362769</c:v>
                </c:pt>
                <c:pt idx="29">
                  <c:v>19.5774185387301</c:v>
                </c:pt>
                <c:pt idx="30">
                  <c:v>18.33473120172432</c:v>
                </c:pt>
                <c:pt idx="31">
                  <c:v>17.20671551255575</c:v>
                </c:pt>
                <c:pt idx="32">
                  <c:v>16.179684742752151</c:v>
                </c:pt>
                <c:pt idx="33">
                  <c:v>15.241934848492299</c:v>
                </c:pt>
                <c:pt idx="34">
                  <c:v>14.383409538658849</c:v>
                </c:pt>
                <c:pt idx="35">
                  <c:v>13.595429540784799</c:v>
                </c:pt>
                <c:pt idx="36">
                  <c:v>12.87047237754353</c:v>
                </c:pt>
                <c:pt idx="37">
                  <c:v>12.20199216402845</c:v>
                </c:pt>
                <c:pt idx="38">
                  <c:v>11.58427132469237</c:v>
                </c:pt>
                <c:pt idx="39">
                  <c:v>11.012297928035681</c:v>
                </c:pt>
                <c:pt idx="40">
                  <c:v>10.48166370306787</c:v>
                </c:pt>
                <c:pt idx="41">
                  <c:v>9.9884788462908656</c:v>
                </c:pt>
                <c:pt idx="42">
                  <c:v>9.5293005326431004</c:v>
                </c:pt>
                <c:pt idx="43">
                  <c:v>9.1010726677980802</c:v>
                </c:pt>
                <c:pt idx="44">
                  <c:v>8.7010749061022672</c:v>
                </c:pt>
                <c:pt idx="45">
                  <c:v>8.3268793406697021</c:v>
                </c:pt>
                <c:pt idx="46">
                  <c:v>7.9763135739506961</c:v>
                </c:pt>
                <c:pt idx="47">
                  <c:v>7.6474291166914456</c:v>
                </c:pt>
                <c:pt idx="48">
                  <c:v>7.3384742544177772</c:v>
                </c:pt>
                <c:pt idx="49">
                  <c:v>7.0478706739428354</c:v>
                </c:pt>
                <c:pt idx="50">
                  <c:v>6.7741932659965736</c:v>
                </c:pt>
                <c:pt idx="51">
                  <c:v>6.5161526201394544</c:v>
                </c:pt>
                <c:pt idx="52">
                  <c:v>6.272579809489887</c:v>
                </c:pt>
                <c:pt idx="53">
                  <c:v>6.0424131292376826</c:v>
                </c:pt>
                <c:pt idx="54">
                  <c:v>5.8246865073907728</c:v>
                </c:pt>
                <c:pt idx="55">
                  <c:v>5.6185193510386107</c:v>
                </c:pt>
                <c:pt idx="56">
                  <c:v>5.4231076284570889</c:v>
                </c:pt>
                <c:pt idx="57">
                  <c:v>5.2377160180906914</c:v>
                </c:pt>
                <c:pt idx="58">
                  <c:v>5.061670980998878</c:v>
                </c:pt>
                <c:pt idx="59">
                  <c:v>4.8943546346825242</c:v>
                </c:pt>
                <c:pt idx="60">
                  <c:v>4.7351993240680157</c:v>
                </c:pt>
                <c:pt idx="61">
                  <c:v>4.5836828004310837</c:v>
                </c:pt>
                <c:pt idx="62">
                  <c:v>4.4393239316848296</c:v>
                </c:pt>
                <c:pt idx="63">
                  <c:v>4.3016788781389366</c:v>
                </c:pt>
                <c:pt idx="64">
                  <c:v>4.1703376768892504</c:v>
                </c:pt>
                <c:pt idx="65">
                  <c:v>4.0449211856880369</c:v>
                </c:pt>
                <c:pt idx="66">
                  <c:v>3.92507834369728</c:v>
                </c:pt>
                <c:pt idx="67">
                  <c:v>3.810483712123073</c:v>
                </c:pt>
                <c:pt idx="68">
                  <c:v>3.7008352625198668</c:v>
                </c:pt>
                <c:pt idx="69">
                  <c:v>3.595852384664711</c:v>
                </c:pt>
                <c:pt idx="70">
                  <c:v>3.4952740894380261</c:v>
                </c:pt>
                <c:pt idx="71">
                  <c:v>3.3988573851961972</c:v>
                </c:pt>
                <c:pt idx="72">
                  <c:v>3.3063758087553161</c:v>
                </c:pt>
                <c:pt idx="73">
                  <c:v>3.2176180943858821</c:v>
                </c:pt>
                <c:pt idx="74">
                  <c:v>3.1323869661968149</c:v>
                </c:pt>
                <c:pt idx="75">
                  <c:v>3.0504980410071139</c:v>
                </c:pt>
                <c:pt idx="76">
                  <c:v>2.9717788303014152</c:v>
                </c:pt>
                <c:pt idx="77">
                  <c:v>2.8960678311730899</c:v>
                </c:pt>
                <c:pt idx="78">
                  <c:v>2.8232136973012478</c:v>
                </c:pt>
                <c:pt idx="79">
                  <c:v>2.7530744820089201</c:v>
                </c:pt>
              </c:numCache>
            </c:numRef>
          </c:yVal>
          <c:smooth val="1"/>
        </c:ser>
        <c:ser>
          <c:idx val="2"/>
          <c:order val="4"/>
          <c:spPr>
            <a:ln w="50800">
              <a:solidFill>
                <a:schemeClr val="accent4">
                  <a:lumMod val="75000"/>
                </a:schemeClr>
              </a:solidFill>
            </a:ln>
          </c:spPr>
          <c:marker>
            <c:symbol val="none"/>
          </c:marker>
          <c:xVal>
            <c:numRef>
              <c:f>B_D!$P$2:$P$81</c:f>
              <c:numCache>
                <c:formatCode>0.00</c:formatCode>
                <c:ptCount val="8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7.3000000000000007</c:v>
                </c:pt>
                <c:pt idx="73">
                  <c:v>7.4</c:v>
                </c:pt>
                <c:pt idx="74">
                  <c:v>7.5</c:v>
                </c:pt>
                <c:pt idx="75">
                  <c:v>7.6</c:v>
                </c:pt>
                <c:pt idx="76">
                  <c:v>7.7</c:v>
                </c:pt>
                <c:pt idx="77">
                  <c:v>7.8000000000000007</c:v>
                </c:pt>
                <c:pt idx="78">
                  <c:v>7.9</c:v>
                </c:pt>
                <c:pt idx="79">
                  <c:v>8</c:v>
                </c:pt>
              </c:numCache>
            </c:numRef>
          </c:xVal>
          <c:yVal>
            <c:numRef>
              <c:f>B_D!$S$2:$S$81</c:f>
              <c:numCache>
                <c:formatCode>0.00</c:formatCode>
                <c:ptCount val="80"/>
                <c:pt idx="0">
                  <c:v>54288.352331898102</c:v>
                </c:pt>
                <c:pt idx="1">
                  <c:v>13572.08808297454</c:v>
                </c:pt>
                <c:pt idx="2">
                  <c:v>6032.0391479886794</c:v>
                </c:pt>
                <c:pt idx="3">
                  <c:v>3393.0220207436341</c:v>
                </c:pt>
                <c:pt idx="4">
                  <c:v>2171.5340932759259</c:v>
                </c:pt>
                <c:pt idx="5">
                  <c:v>1508.0097869971701</c:v>
                </c:pt>
                <c:pt idx="6">
                  <c:v>1107.92555779384</c:v>
                </c:pt>
                <c:pt idx="7">
                  <c:v>848.25550518590808</c:v>
                </c:pt>
                <c:pt idx="8">
                  <c:v>670.22657199874254</c:v>
                </c:pt>
                <c:pt idx="9">
                  <c:v>542.88352331898125</c:v>
                </c:pt>
                <c:pt idx="10">
                  <c:v>448.66406885866218</c:v>
                </c:pt>
                <c:pt idx="11">
                  <c:v>377.00244674929257</c:v>
                </c:pt>
                <c:pt idx="12">
                  <c:v>321.23285403490019</c:v>
                </c:pt>
                <c:pt idx="13">
                  <c:v>276.98138944845982</c:v>
                </c:pt>
                <c:pt idx="14">
                  <c:v>241.28156591954729</c:v>
                </c:pt>
                <c:pt idx="15">
                  <c:v>212.06387629647699</c:v>
                </c:pt>
                <c:pt idx="16">
                  <c:v>187.84897000656801</c:v>
                </c:pt>
                <c:pt idx="17">
                  <c:v>167.55664299968561</c:v>
                </c:pt>
                <c:pt idx="18">
                  <c:v>150.3832474567815</c:v>
                </c:pt>
                <c:pt idx="19">
                  <c:v>135.7208808297454</c:v>
                </c:pt>
                <c:pt idx="20">
                  <c:v>123.1028397548711</c:v>
                </c:pt>
                <c:pt idx="21">
                  <c:v>112.1660172146656</c:v>
                </c:pt>
                <c:pt idx="22">
                  <c:v>102.6244845593538</c:v>
                </c:pt>
                <c:pt idx="23">
                  <c:v>94.250611687323172</c:v>
                </c:pt>
                <c:pt idx="24">
                  <c:v>86.861363731037002</c:v>
                </c:pt>
                <c:pt idx="25">
                  <c:v>80.308213508725032</c:v>
                </c:pt>
                <c:pt idx="26">
                  <c:v>74.469619110971365</c:v>
                </c:pt>
                <c:pt idx="27">
                  <c:v>69.245347362114956</c:v>
                </c:pt>
                <c:pt idx="28">
                  <c:v>64.552143081924072</c:v>
                </c:pt>
                <c:pt idx="29">
                  <c:v>60.320391479886801</c:v>
                </c:pt>
                <c:pt idx="30">
                  <c:v>56.49152167731333</c:v>
                </c:pt>
                <c:pt idx="31">
                  <c:v>53.015969074119248</c:v>
                </c:pt>
                <c:pt idx="32">
                  <c:v>49.851563206518037</c:v>
                </c:pt>
                <c:pt idx="33">
                  <c:v>46.962242501641967</c:v>
                </c:pt>
                <c:pt idx="34">
                  <c:v>44.317022311753568</c:v>
                </c:pt>
                <c:pt idx="35">
                  <c:v>41.889160749921402</c:v>
                </c:pt>
                <c:pt idx="36">
                  <c:v>39.655480154783127</c:v>
                </c:pt>
                <c:pt idx="37">
                  <c:v>37.595811864195369</c:v>
                </c:pt>
                <c:pt idx="38">
                  <c:v>35.69253933721113</c:v>
                </c:pt>
                <c:pt idx="39">
                  <c:v>33.930220207436342</c:v>
                </c:pt>
                <c:pt idx="40">
                  <c:v>32.295272059427802</c:v>
                </c:pt>
                <c:pt idx="41">
                  <c:v>30.77570993871775</c:v>
                </c:pt>
                <c:pt idx="42">
                  <c:v>29.3609260853965</c:v>
                </c:pt>
                <c:pt idx="43">
                  <c:v>28.04150430366639</c:v>
                </c:pt>
                <c:pt idx="44">
                  <c:v>26.809062879949689</c:v>
                </c:pt>
                <c:pt idx="45">
                  <c:v>25.65612113983844</c:v>
                </c:pt>
                <c:pt idx="46">
                  <c:v>24.575985664055299</c:v>
                </c:pt>
                <c:pt idx="47">
                  <c:v>23.562652921830789</c:v>
                </c:pt>
                <c:pt idx="48">
                  <c:v>22.61072566926202</c:v>
                </c:pt>
                <c:pt idx="49">
                  <c:v>21.71534093275924</c:v>
                </c:pt>
                <c:pt idx="50">
                  <c:v>20.872107778507552</c:v>
                </c:pt>
                <c:pt idx="51">
                  <c:v>20.077053377181262</c:v>
                </c:pt>
                <c:pt idx="52">
                  <c:v>19.32657612385124</c:v>
                </c:pt>
                <c:pt idx="53">
                  <c:v>18.617404777742841</c:v>
                </c:pt>
                <c:pt idx="54">
                  <c:v>17.946562754346491</c:v>
                </c:pt>
                <c:pt idx="55">
                  <c:v>17.311336840528739</c:v>
                </c:pt>
                <c:pt idx="56">
                  <c:v>16.709249717420171</c:v>
                </c:pt>
                <c:pt idx="57">
                  <c:v>16.138035770481011</c:v>
                </c:pt>
                <c:pt idx="58">
                  <c:v>15.59561974487162</c:v>
                </c:pt>
                <c:pt idx="59">
                  <c:v>15.0800978699717</c:v>
                </c:pt>
                <c:pt idx="60">
                  <c:v>14.5897211319264</c:v>
                </c:pt>
                <c:pt idx="61">
                  <c:v>14.122880419328339</c:v>
                </c:pt>
                <c:pt idx="62">
                  <c:v>13.67809330609678</c:v>
                </c:pt>
                <c:pt idx="63">
                  <c:v>13.253992268529821</c:v>
                </c:pt>
                <c:pt idx="64">
                  <c:v>12.849314161396009</c:v>
                </c:pt>
                <c:pt idx="65">
                  <c:v>12.462890801629509</c:v>
                </c:pt>
                <c:pt idx="66">
                  <c:v>12.093640528380069</c:v>
                </c:pt>
                <c:pt idx="67">
                  <c:v>11.740560625410501</c:v>
                </c:pt>
                <c:pt idx="68">
                  <c:v>11.402720506594861</c:v>
                </c:pt>
                <c:pt idx="69">
                  <c:v>11.079255577938399</c:v>
                </c:pt>
                <c:pt idx="70">
                  <c:v>10.76936170043605</c:v>
                </c:pt>
                <c:pt idx="71">
                  <c:v>10.47229018748035</c:v>
                </c:pt>
                <c:pt idx="72">
                  <c:v>10.1873432786448</c:v>
                </c:pt>
                <c:pt idx="73">
                  <c:v>9.9138700386957872</c:v>
                </c:pt>
                <c:pt idx="74">
                  <c:v>9.6512626367818903</c:v>
                </c:pt>
                <c:pt idx="75">
                  <c:v>9.3989529660488458</c:v>
                </c:pt>
                <c:pt idx="76">
                  <c:v>9.1564095685441274</c:v>
                </c:pt>
                <c:pt idx="77">
                  <c:v>8.9231348343027808</c:v>
                </c:pt>
                <c:pt idx="78">
                  <c:v>8.6986624470274183</c:v>
                </c:pt>
                <c:pt idx="79">
                  <c:v>8.4825550518590855</c:v>
                </c:pt>
              </c:numCache>
            </c:numRef>
          </c:yVal>
          <c:smooth val="1"/>
        </c:ser>
        <c:ser>
          <c:idx val="4"/>
          <c:order val="0"/>
          <c:tx>
            <c:v>unstable equilibrium</c:v>
          </c:tx>
          <c:spPr>
            <a:ln>
              <a:solidFill>
                <a:schemeClr val="bg1">
                  <a:lumMod val="50000"/>
                </a:schemeClr>
              </a:solidFill>
              <a:prstDash val="sysDot"/>
            </a:ln>
          </c:spPr>
          <c:marker>
            <c:symbol val="none"/>
          </c:marker>
          <c:xVal>
            <c:numRef>
              <c:f>B_D!$H$2:$H$60</c:f>
              <c:numCache>
                <c:formatCode>General</c:formatCode>
                <c:ptCount val="59"/>
                <c:pt idx="0">
                  <c:v>0.2475</c:v>
                </c:pt>
                <c:pt idx="1">
                  <c:v>0.2964</c:v>
                </c:pt>
                <c:pt idx="2">
                  <c:v>0.32077499999999998</c:v>
                </c:pt>
                <c:pt idx="3">
                  <c:v>0.34510000000000002</c:v>
                </c:pt>
                <c:pt idx="4">
                  <c:v>0.39360000000000001</c:v>
                </c:pt>
                <c:pt idx="5">
                  <c:v>0.44190000000000002</c:v>
                </c:pt>
                <c:pt idx="6">
                  <c:v>0.49</c:v>
                </c:pt>
                <c:pt idx="7">
                  <c:v>0.58560000000000001</c:v>
                </c:pt>
                <c:pt idx="8">
                  <c:v>0.72750000000000004</c:v>
                </c:pt>
                <c:pt idx="9">
                  <c:v>0.82110000000000005</c:v>
                </c:pt>
                <c:pt idx="10">
                  <c:v>0.96</c:v>
                </c:pt>
                <c:pt idx="11">
                  <c:v>1.41</c:v>
                </c:pt>
                <c:pt idx="12">
                  <c:v>1.84</c:v>
                </c:pt>
                <c:pt idx="13">
                  <c:v>2.25</c:v>
                </c:pt>
                <c:pt idx="14">
                  <c:v>2.64</c:v>
                </c:pt>
                <c:pt idx="15">
                  <c:v>3.01</c:v>
                </c:pt>
                <c:pt idx="16">
                  <c:v>3.36</c:v>
                </c:pt>
                <c:pt idx="17">
                  <c:v>3.69</c:v>
                </c:pt>
                <c:pt idx="18">
                  <c:v>4</c:v>
                </c:pt>
                <c:pt idx="19">
                  <c:v>4.29</c:v>
                </c:pt>
                <c:pt idx="20">
                  <c:v>4.5599999999999996</c:v>
                </c:pt>
                <c:pt idx="21">
                  <c:v>4.8099999999999996</c:v>
                </c:pt>
                <c:pt idx="22">
                  <c:v>5.0400000000000009</c:v>
                </c:pt>
                <c:pt idx="23">
                  <c:v>5.25</c:v>
                </c:pt>
                <c:pt idx="24">
                  <c:v>5.44</c:v>
                </c:pt>
                <c:pt idx="25">
                  <c:v>5.6099999999999977</c:v>
                </c:pt>
                <c:pt idx="26">
                  <c:v>5.76</c:v>
                </c:pt>
                <c:pt idx="27">
                  <c:v>5.89</c:v>
                </c:pt>
                <c:pt idx="28">
                  <c:v>6</c:v>
                </c:pt>
                <c:pt idx="29">
                  <c:v>6.0900000000000007</c:v>
                </c:pt>
                <c:pt idx="30">
                  <c:v>6.16</c:v>
                </c:pt>
                <c:pt idx="31">
                  <c:v>6.21</c:v>
                </c:pt>
                <c:pt idx="32">
                  <c:v>6.24</c:v>
                </c:pt>
                <c:pt idx="33">
                  <c:v>6.25</c:v>
                </c:pt>
                <c:pt idx="34">
                  <c:v>6.24</c:v>
                </c:pt>
                <c:pt idx="35">
                  <c:v>6.21</c:v>
                </c:pt>
                <c:pt idx="36">
                  <c:v>6.1599999999999993</c:v>
                </c:pt>
                <c:pt idx="37">
                  <c:v>6.09</c:v>
                </c:pt>
                <c:pt idx="38">
                  <c:v>6.0000000000000009</c:v>
                </c:pt>
                <c:pt idx="39">
                  <c:v>5.89</c:v>
                </c:pt>
                <c:pt idx="40">
                  <c:v>5.76</c:v>
                </c:pt>
                <c:pt idx="41">
                  <c:v>5.6099999999999977</c:v>
                </c:pt>
                <c:pt idx="42">
                  <c:v>5.4399999999999977</c:v>
                </c:pt>
                <c:pt idx="43">
                  <c:v>5.2500000000000009</c:v>
                </c:pt>
                <c:pt idx="44">
                  <c:v>5.0400000000000009</c:v>
                </c:pt>
                <c:pt idx="45">
                  <c:v>4.8099999999999996</c:v>
                </c:pt>
                <c:pt idx="46">
                  <c:v>4.5599999999999996</c:v>
                </c:pt>
                <c:pt idx="47">
                  <c:v>4.29</c:v>
                </c:pt>
                <c:pt idx="48">
                  <c:v>4</c:v>
                </c:pt>
                <c:pt idx="49">
                  <c:v>3.6900000000000008</c:v>
                </c:pt>
                <c:pt idx="50">
                  <c:v>3.3600000000000012</c:v>
                </c:pt>
                <c:pt idx="51">
                  <c:v>3.01</c:v>
                </c:pt>
                <c:pt idx="52">
                  <c:v>2.64</c:v>
                </c:pt>
                <c:pt idx="53">
                  <c:v>2.25</c:v>
                </c:pt>
                <c:pt idx="54">
                  <c:v>1.839999999999999</c:v>
                </c:pt>
                <c:pt idx="55">
                  <c:v>1.410000000000001</c:v>
                </c:pt>
                <c:pt idx="56">
                  <c:v>0.96000000000000096</c:v>
                </c:pt>
                <c:pt idx="57">
                  <c:v>0.49</c:v>
                </c:pt>
                <c:pt idx="58">
                  <c:v>0</c:v>
                </c:pt>
              </c:numCache>
            </c:numRef>
          </c:xVal>
          <c:yVal>
            <c:numRef>
              <c:f>B_D!$M$2:$M$60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12">
                  <c:v>2</c:v>
                </c:pt>
                <c:pt idx="13">
                  <c:v>2.5</c:v>
                </c:pt>
                <c:pt idx="14">
                  <c:v>3</c:v>
                </c:pt>
                <c:pt idx="15">
                  <c:v>3.5</c:v>
                </c:pt>
                <c:pt idx="16">
                  <c:v>4</c:v>
                </c:pt>
                <c:pt idx="17">
                  <c:v>4.5</c:v>
                </c:pt>
                <c:pt idx="18">
                  <c:v>5</c:v>
                </c:pt>
                <c:pt idx="19">
                  <c:v>5.5</c:v>
                </c:pt>
                <c:pt idx="20">
                  <c:v>6</c:v>
                </c:pt>
                <c:pt idx="21">
                  <c:v>6.5</c:v>
                </c:pt>
                <c:pt idx="22">
                  <c:v>7</c:v>
                </c:pt>
                <c:pt idx="23">
                  <c:v>7.5</c:v>
                </c:pt>
                <c:pt idx="24">
                  <c:v>8</c:v>
                </c:pt>
                <c:pt idx="25">
                  <c:v>8.5</c:v>
                </c:pt>
                <c:pt idx="26">
                  <c:v>9</c:v>
                </c:pt>
                <c:pt idx="27">
                  <c:v>9.5</c:v>
                </c:pt>
                <c:pt idx="28">
                  <c:v>10</c:v>
                </c:pt>
                <c:pt idx="29">
                  <c:v>10.5</c:v>
                </c:pt>
                <c:pt idx="30">
                  <c:v>11</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ser>
          <c:idx val="5"/>
          <c:order val="1"/>
          <c:tx>
            <c:v>stable equilibrium</c:v>
          </c:tx>
          <c:spPr>
            <a:ln w="63500">
              <a:solidFill>
                <a:srgbClr val="0000FF"/>
              </a:solidFill>
            </a:ln>
          </c:spPr>
          <c:marker>
            <c:symbol val="none"/>
          </c:marker>
          <c:xVal>
            <c:numRef>
              <c:f>B_D!$H$2:$H$60</c:f>
              <c:numCache>
                <c:formatCode>General</c:formatCode>
                <c:ptCount val="59"/>
                <c:pt idx="0">
                  <c:v>0.2475</c:v>
                </c:pt>
                <c:pt idx="1">
                  <c:v>0.2964</c:v>
                </c:pt>
                <c:pt idx="2">
                  <c:v>0.32077499999999998</c:v>
                </c:pt>
                <c:pt idx="3">
                  <c:v>0.34510000000000002</c:v>
                </c:pt>
                <c:pt idx="4">
                  <c:v>0.39360000000000001</c:v>
                </c:pt>
                <c:pt idx="5">
                  <c:v>0.44190000000000002</c:v>
                </c:pt>
                <c:pt idx="6">
                  <c:v>0.49</c:v>
                </c:pt>
                <c:pt idx="7">
                  <c:v>0.58560000000000001</c:v>
                </c:pt>
                <c:pt idx="8">
                  <c:v>0.72750000000000004</c:v>
                </c:pt>
                <c:pt idx="9">
                  <c:v>0.82110000000000005</c:v>
                </c:pt>
                <c:pt idx="10">
                  <c:v>0.96</c:v>
                </c:pt>
                <c:pt idx="11">
                  <c:v>1.41</c:v>
                </c:pt>
                <c:pt idx="12">
                  <c:v>1.84</c:v>
                </c:pt>
                <c:pt idx="13">
                  <c:v>2.25</c:v>
                </c:pt>
                <c:pt idx="14">
                  <c:v>2.64</c:v>
                </c:pt>
                <c:pt idx="15">
                  <c:v>3.01</c:v>
                </c:pt>
                <c:pt idx="16">
                  <c:v>3.36</c:v>
                </c:pt>
                <c:pt idx="17">
                  <c:v>3.69</c:v>
                </c:pt>
                <c:pt idx="18">
                  <c:v>4</c:v>
                </c:pt>
                <c:pt idx="19">
                  <c:v>4.29</c:v>
                </c:pt>
                <c:pt idx="20">
                  <c:v>4.5599999999999996</c:v>
                </c:pt>
                <c:pt idx="21">
                  <c:v>4.8099999999999996</c:v>
                </c:pt>
                <c:pt idx="22">
                  <c:v>5.0400000000000009</c:v>
                </c:pt>
                <c:pt idx="23">
                  <c:v>5.25</c:v>
                </c:pt>
                <c:pt idx="24">
                  <c:v>5.44</c:v>
                </c:pt>
                <c:pt idx="25">
                  <c:v>5.6099999999999977</c:v>
                </c:pt>
                <c:pt idx="26">
                  <c:v>5.76</c:v>
                </c:pt>
                <c:pt idx="27">
                  <c:v>5.89</c:v>
                </c:pt>
                <c:pt idx="28">
                  <c:v>6</c:v>
                </c:pt>
                <c:pt idx="29">
                  <c:v>6.0900000000000007</c:v>
                </c:pt>
                <c:pt idx="30">
                  <c:v>6.16</c:v>
                </c:pt>
                <c:pt idx="31">
                  <c:v>6.21</c:v>
                </c:pt>
                <c:pt idx="32">
                  <c:v>6.24</c:v>
                </c:pt>
                <c:pt idx="33">
                  <c:v>6.25</c:v>
                </c:pt>
                <c:pt idx="34">
                  <c:v>6.24</c:v>
                </c:pt>
                <c:pt idx="35">
                  <c:v>6.21</c:v>
                </c:pt>
                <c:pt idx="36">
                  <c:v>6.1599999999999993</c:v>
                </c:pt>
                <c:pt idx="37">
                  <c:v>6.09</c:v>
                </c:pt>
                <c:pt idx="38">
                  <c:v>6.0000000000000009</c:v>
                </c:pt>
                <c:pt idx="39">
                  <c:v>5.89</c:v>
                </c:pt>
                <c:pt idx="40">
                  <c:v>5.76</c:v>
                </c:pt>
                <c:pt idx="41">
                  <c:v>5.6099999999999977</c:v>
                </c:pt>
                <c:pt idx="42">
                  <c:v>5.4399999999999977</c:v>
                </c:pt>
                <c:pt idx="43">
                  <c:v>5.2500000000000009</c:v>
                </c:pt>
                <c:pt idx="44">
                  <c:v>5.0400000000000009</c:v>
                </c:pt>
                <c:pt idx="45">
                  <c:v>4.8099999999999996</c:v>
                </c:pt>
                <c:pt idx="46">
                  <c:v>4.5599999999999996</c:v>
                </c:pt>
                <c:pt idx="47">
                  <c:v>4.29</c:v>
                </c:pt>
                <c:pt idx="48">
                  <c:v>4</c:v>
                </c:pt>
                <c:pt idx="49">
                  <c:v>3.6900000000000008</c:v>
                </c:pt>
                <c:pt idx="50">
                  <c:v>3.3600000000000012</c:v>
                </c:pt>
                <c:pt idx="51">
                  <c:v>3.01</c:v>
                </c:pt>
                <c:pt idx="52">
                  <c:v>2.64</c:v>
                </c:pt>
                <c:pt idx="53">
                  <c:v>2.25</c:v>
                </c:pt>
                <c:pt idx="54">
                  <c:v>1.839999999999999</c:v>
                </c:pt>
                <c:pt idx="55">
                  <c:v>1.410000000000001</c:v>
                </c:pt>
                <c:pt idx="56">
                  <c:v>0.96000000000000096</c:v>
                </c:pt>
                <c:pt idx="57">
                  <c:v>0.49</c:v>
                </c:pt>
                <c:pt idx="58">
                  <c:v>0</c:v>
                </c:pt>
              </c:numCache>
            </c:numRef>
          </c:xVal>
          <c:yVal>
            <c:numRef>
              <c:f>B_D!$N$2:$N$60</c:f>
              <c:numCache>
                <c:formatCode>General</c:formatCode>
                <c:ptCount val="59"/>
                <c:pt idx="0">
                  <c:v>0.25</c:v>
                </c:pt>
                <c:pt idx="1">
                  <c:v>0.3</c:v>
                </c:pt>
                <c:pt idx="2">
                  <c:v>0.32500000000000001</c:v>
                </c:pt>
                <c:pt idx="3">
                  <c:v>0.35</c:v>
                </c:pt>
                <c:pt idx="4">
                  <c:v>0.4</c:v>
                </c:pt>
                <c:pt idx="5">
                  <c:v>0.45</c:v>
                </c:pt>
                <c:pt idx="6">
                  <c:v>0.5</c:v>
                </c:pt>
                <c:pt idx="7">
                  <c:v>0.6</c:v>
                </c:pt>
                <c:pt idx="8">
                  <c:v>0.75</c:v>
                </c:pt>
                <c:pt idx="9">
                  <c:v>0.85</c:v>
                </c:pt>
                <c:pt idx="10">
                  <c:v>1</c:v>
                </c:pt>
                <c:pt idx="11">
                  <c:v>1.5</c:v>
                </c:pt>
                <c:pt idx="31">
                  <c:v>11.5</c:v>
                </c:pt>
                <c:pt idx="32">
                  <c:v>12</c:v>
                </c:pt>
                <c:pt idx="33">
                  <c:v>12.5</c:v>
                </c:pt>
                <c:pt idx="34">
                  <c:v>13</c:v>
                </c:pt>
                <c:pt idx="35">
                  <c:v>13.5</c:v>
                </c:pt>
                <c:pt idx="36">
                  <c:v>14</c:v>
                </c:pt>
                <c:pt idx="37">
                  <c:v>14.5</c:v>
                </c:pt>
                <c:pt idx="38">
                  <c:v>15</c:v>
                </c:pt>
                <c:pt idx="39">
                  <c:v>15.5</c:v>
                </c:pt>
                <c:pt idx="40">
                  <c:v>16</c:v>
                </c:pt>
                <c:pt idx="41">
                  <c:v>16.5</c:v>
                </c:pt>
                <c:pt idx="42">
                  <c:v>17</c:v>
                </c:pt>
                <c:pt idx="43">
                  <c:v>17.5</c:v>
                </c:pt>
                <c:pt idx="44">
                  <c:v>18</c:v>
                </c:pt>
                <c:pt idx="45">
                  <c:v>18.5</c:v>
                </c:pt>
                <c:pt idx="46">
                  <c:v>19</c:v>
                </c:pt>
                <c:pt idx="47">
                  <c:v>19.5</c:v>
                </c:pt>
                <c:pt idx="48">
                  <c:v>20</c:v>
                </c:pt>
                <c:pt idx="49">
                  <c:v>20.5</c:v>
                </c:pt>
                <c:pt idx="50">
                  <c:v>21</c:v>
                </c:pt>
                <c:pt idx="51">
                  <c:v>21.5</c:v>
                </c:pt>
                <c:pt idx="52">
                  <c:v>22</c:v>
                </c:pt>
                <c:pt idx="53">
                  <c:v>22.5</c:v>
                </c:pt>
                <c:pt idx="54">
                  <c:v>23</c:v>
                </c:pt>
                <c:pt idx="55">
                  <c:v>23.5</c:v>
                </c:pt>
                <c:pt idx="56">
                  <c:v>24</c:v>
                </c:pt>
                <c:pt idx="57">
                  <c:v>24.5</c:v>
                </c:pt>
                <c:pt idx="58">
                  <c:v>25</c:v>
                </c:pt>
              </c:numCache>
            </c:numRef>
          </c:yVal>
          <c:smooth val="1"/>
        </c:ser>
        <c:dLbls>
          <c:showLegendKey val="0"/>
          <c:showVal val="0"/>
          <c:showCatName val="0"/>
          <c:showSerName val="0"/>
          <c:showPercent val="0"/>
          <c:showBubbleSize val="0"/>
        </c:dLbls>
        <c:axId val="98478336"/>
        <c:axId val="98488704"/>
      </c:scatterChart>
      <c:valAx>
        <c:axId val="98478336"/>
        <c:scaling>
          <c:orientation val="minMax"/>
          <c:max val="8"/>
        </c:scaling>
        <c:delete val="0"/>
        <c:axPos val="b"/>
        <c:title>
          <c:tx>
            <c:rich>
              <a:bodyPr/>
              <a:lstStyle/>
              <a:p>
                <a:pPr>
                  <a:defRPr sz="1800"/>
                </a:pPr>
                <a:r>
                  <a:rPr lang="en-US" sz="1800"/>
                  <a:t>Consumption rate (dB/dt)</a:t>
                </a:r>
              </a:p>
            </c:rich>
          </c:tx>
          <c:layout>
            <c:manualLayout>
              <c:xMode val="edge"/>
              <c:yMode val="edge"/>
              <c:x val="0.26650294737747898"/>
              <c:y val="0.91174079591402402"/>
            </c:manualLayout>
          </c:layout>
          <c:overlay val="0"/>
        </c:title>
        <c:numFmt formatCode="0" sourceLinked="0"/>
        <c:majorTickMark val="out"/>
        <c:minorTickMark val="none"/>
        <c:tickLblPos val="nextTo"/>
        <c:txPr>
          <a:bodyPr/>
          <a:lstStyle/>
          <a:p>
            <a:pPr>
              <a:defRPr sz="1800"/>
            </a:pPr>
            <a:endParaRPr lang="en-US"/>
          </a:p>
        </c:txPr>
        <c:crossAx val="98488704"/>
        <c:crosses val="autoZero"/>
        <c:crossBetween val="midCat"/>
      </c:valAx>
      <c:valAx>
        <c:axId val="98488704"/>
        <c:scaling>
          <c:orientation val="minMax"/>
          <c:max val="30"/>
          <c:min val="0"/>
        </c:scaling>
        <c:delete val="0"/>
        <c:axPos val="l"/>
        <c:title>
          <c:tx>
            <c:rich>
              <a:bodyPr/>
              <a:lstStyle/>
              <a:p>
                <a:pPr>
                  <a:defRPr sz="1800"/>
                </a:pPr>
                <a:r>
                  <a:rPr lang="en-US" sz="1800"/>
                  <a:t>Carbon stock</a:t>
                </a:r>
              </a:p>
            </c:rich>
          </c:tx>
          <c:layout>
            <c:manualLayout>
              <c:xMode val="edge"/>
              <c:yMode val="edge"/>
              <c:x val="2.3890509508038501E-2"/>
              <c:y val="0.25355308354911998"/>
            </c:manualLayout>
          </c:layout>
          <c:overlay val="0"/>
        </c:title>
        <c:numFmt formatCode="0" sourceLinked="0"/>
        <c:majorTickMark val="out"/>
        <c:minorTickMark val="none"/>
        <c:tickLblPos val="nextTo"/>
        <c:txPr>
          <a:bodyPr/>
          <a:lstStyle/>
          <a:p>
            <a:pPr>
              <a:defRPr sz="1800"/>
            </a:pPr>
            <a:endParaRPr lang="en-US"/>
          </a:p>
        </c:txPr>
        <c:crossAx val="98478336"/>
        <c:crosses val="autoZero"/>
        <c:crossBetween val="midCat"/>
      </c:valAx>
      <c:spPr>
        <a:ln w="19050">
          <a:solidFill>
            <a:schemeClr val="tx1"/>
          </a:solidFill>
          <a:prstDash val="solid"/>
        </a:ln>
      </c:spPr>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679924-8042-EE4F-AD33-8BDC4D8A9540}" type="datetimeFigureOut">
              <a:rPr lang="en-US" smtClean="0"/>
              <a:t>3/3/2012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3DCC20-F0E9-FD4F-94CE-426E15F3EBC5}" type="slidenum">
              <a:rPr lang="en-US" smtClean="0"/>
              <a:t>‹#›</a:t>
            </a:fld>
            <a:endParaRPr lang="en-US"/>
          </a:p>
        </p:txBody>
      </p:sp>
    </p:spTree>
    <p:extLst>
      <p:ext uri="{BB962C8B-B14F-4D97-AF65-F5344CB8AC3E}">
        <p14:creationId xmlns:p14="http://schemas.microsoft.com/office/powerpoint/2010/main" val="2168014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B78691-894C-5C4B-8603-AED60FEC90B0}" type="slidenum">
              <a:rPr lang="en-US"/>
              <a:pPr>
                <a:defRPr/>
              </a:pPr>
              <a:t>2</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a:xfrm>
            <a:off x="914400" y="4343400"/>
            <a:ext cx="5029200" cy="4114800"/>
          </a:xfrm>
        </p:spPr>
        <p:txBody>
          <a:bodyPr/>
          <a:lstStyle/>
          <a:p>
            <a:pPr>
              <a:defRPr/>
            </a:pPr>
            <a:r>
              <a:rPr lang="en-US" sz="2800" dirty="0" smtClean="0">
                <a:cs typeface="+mn-cs"/>
              </a:rPr>
              <a:t>Why a distributed graduate seminar in sustainability science?</a:t>
            </a:r>
          </a:p>
          <a:p>
            <a:pPr>
              <a:defRPr/>
            </a:pPr>
            <a:endParaRPr lang="en-US" sz="2800" dirty="0" smtClean="0">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cs typeface="+mn-cs"/>
              </a:rPr>
              <a:t>In the face</a:t>
            </a:r>
            <a:r>
              <a:rPr lang="en-US" sz="2800" baseline="0" dirty="0" smtClean="0">
                <a:cs typeface="+mn-cs"/>
              </a:rPr>
              <a:t> of human dominion of Planet Earth, shown in this image of Earth at night from space that reveals the presence of humans everywhere,</a:t>
            </a:r>
          </a:p>
          <a:p>
            <a:pPr>
              <a:defRPr/>
            </a:pPr>
            <a:r>
              <a:rPr lang="en-US" sz="2800" b="0" i="0" u="none" strike="noStrike" kern="1200" baseline="0" dirty="0" smtClean="0">
                <a:solidFill>
                  <a:schemeClr val="tx1"/>
                </a:solidFill>
                <a:latin typeface="+mn-lt"/>
                <a:ea typeface="+mn-ea"/>
                <a:cs typeface="+mn-cs"/>
              </a:rPr>
              <a:t>Fostering a transition toward sustainability – toward patterns of development that promote human well-being while conserving the life support systems of the planet – is one of the central challenges of the twenty first century (NRC, 1999a). </a:t>
            </a:r>
          </a:p>
          <a:p>
            <a:pPr>
              <a:defRPr/>
            </a:pPr>
            <a:endParaRPr lang="en-US" sz="5400" dirty="0" smtClean="0">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800" baseline="0" dirty="0" smtClean="0">
                <a:cs typeface="+mn-cs"/>
              </a:rPr>
              <a:t>there is a pressing need for a </a:t>
            </a:r>
            <a:r>
              <a:rPr lang="en-US" sz="2800" dirty="0" smtClean="0">
                <a:cs typeface="+mn-cs"/>
              </a:rPr>
              <a:t>theoretical and pedagogical framework for studying and teaching sustainability science. </a:t>
            </a:r>
          </a:p>
          <a:p>
            <a:pPr>
              <a:defRPr/>
            </a:pPr>
            <a:endParaRPr lang="en-US" sz="2800" dirty="0" smtClean="0">
              <a:cs typeface="+mn-cs"/>
            </a:endParaRPr>
          </a:p>
          <a:p>
            <a:pPr>
              <a:defRPr/>
            </a:pPr>
            <a:r>
              <a:rPr lang="en-US" sz="2800" dirty="0" smtClean="0">
                <a:cs typeface="+mn-cs"/>
              </a:rPr>
              <a:t>Sustainability Science: Use-inspired research aimed at addressing the sustainable development challenge:</a:t>
            </a:r>
          </a:p>
          <a:p>
            <a:pPr>
              <a:defRPr/>
            </a:pPr>
            <a:endParaRPr lang="en-US" sz="2800" dirty="0" smtClean="0">
              <a:cs typeface="+mn-cs"/>
            </a:endParaRPr>
          </a:p>
          <a:p>
            <a:pPr>
              <a:buFontTx/>
              <a:buChar char="•"/>
              <a:defRPr/>
            </a:pPr>
            <a:r>
              <a:rPr lang="en-US" sz="2800" dirty="0" smtClean="0">
                <a:cs typeface="+mn-cs"/>
              </a:rPr>
              <a:t>Provide for decent standard of living for all people</a:t>
            </a:r>
          </a:p>
          <a:p>
            <a:pPr lvl="1">
              <a:buFontTx/>
              <a:buChar char="•"/>
              <a:defRPr/>
            </a:pPr>
            <a:r>
              <a:rPr lang="en-US" sz="2800" dirty="0" smtClean="0">
                <a:cs typeface="+mn-cs"/>
              </a:rPr>
              <a:t>Food, energy, shelter, material goods, culture…</a:t>
            </a:r>
          </a:p>
          <a:p>
            <a:pPr>
              <a:buFontTx/>
              <a:buChar char="•"/>
              <a:defRPr/>
            </a:pPr>
            <a:r>
              <a:rPr lang="en-US" sz="2800" dirty="0" smtClean="0">
                <a:cs typeface="+mn-cs"/>
              </a:rPr>
              <a:t>Maintain the Earth’s life support systems</a:t>
            </a:r>
            <a:r>
              <a:rPr lang="en-US" sz="2800" baseline="0" dirty="0" smtClean="0">
                <a:cs typeface="+mn-cs"/>
              </a:rPr>
              <a:t> (</a:t>
            </a:r>
            <a:r>
              <a:rPr lang="en-US" sz="2800" dirty="0" smtClean="0">
                <a:cs typeface="+mn-cs"/>
              </a:rPr>
              <a:t>natural capital) </a:t>
            </a:r>
          </a:p>
          <a:p>
            <a:pPr lvl="1">
              <a:buFontTx/>
              <a:buChar char="•"/>
              <a:defRPr/>
            </a:pPr>
            <a:r>
              <a:rPr lang="en-US" sz="2800" dirty="0" smtClean="0">
                <a:cs typeface="+mn-cs"/>
              </a:rPr>
              <a:t>Climate, oceans, air and water quality, biodiversity</a:t>
            </a:r>
          </a:p>
          <a:p>
            <a:pPr eaLnBrk="1" hangingPunct="1">
              <a:defRPr/>
            </a:pPr>
            <a:endParaRPr lang="en-US"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Inclusive wealth measures the combined value of </a:t>
            </a:r>
            <a:r>
              <a:rPr lang="en-US" i="1" dirty="0" smtClean="0"/>
              <a:t>ALL</a:t>
            </a:r>
            <a:r>
              <a:rPr lang="en-US" dirty="0" smtClean="0"/>
              <a:t> capital assets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Aggregate well-being of all individuals in</a:t>
            </a:r>
            <a:r>
              <a:rPr lang="en-US" baseline="0" dirty="0" smtClean="0"/>
              <a:t> society</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Where </a:t>
            </a:r>
            <a:r>
              <a:rPr lang="en-US" i="1" dirty="0" smtClean="0"/>
              <a:t>K</a:t>
            </a:r>
            <a:r>
              <a:rPr lang="en-US" dirty="0" smtClean="0"/>
              <a:t>(</a:t>
            </a:r>
            <a:r>
              <a:rPr lang="en-US" i="1" dirty="0" smtClean="0"/>
              <a:t>t</a:t>
            </a:r>
            <a:r>
              <a:rPr lang="en-US" dirty="0" smtClean="0"/>
              <a:t>) = (</a:t>
            </a:r>
            <a:r>
              <a:rPr lang="en-US" i="1" dirty="0" smtClean="0"/>
              <a:t>K</a:t>
            </a:r>
            <a:r>
              <a:rPr lang="en-US" baseline="-25000" dirty="0" smtClean="0"/>
              <a:t>1</a:t>
            </a:r>
            <a:r>
              <a:rPr lang="en-US" dirty="0" smtClean="0"/>
              <a:t>(</a:t>
            </a:r>
            <a:r>
              <a:rPr lang="en-US" i="1" dirty="0" smtClean="0"/>
              <a:t>t</a:t>
            </a:r>
            <a:r>
              <a:rPr lang="en-US" dirty="0" smtClean="0"/>
              <a:t>), </a:t>
            </a:r>
            <a:r>
              <a:rPr lang="en-US" i="1" dirty="0" smtClean="0"/>
              <a:t>K</a:t>
            </a:r>
            <a:r>
              <a:rPr lang="en-US" baseline="-25000" dirty="0" smtClean="0"/>
              <a:t>2</a:t>
            </a:r>
            <a:r>
              <a:rPr lang="en-US" dirty="0" smtClean="0"/>
              <a:t>(</a:t>
            </a:r>
            <a:r>
              <a:rPr lang="en-US" i="1" dirty="0" smtClean="0"/>
              <a:t>t</a:t>
            </a:r>
            <a:r>
              <a:rPr lang="en-US" dirty="0" smtClean="0"/>
              <a:t>), …, </a:t>
            </a:r>
            <a:r>
              <a:rPr lang="en-US" i="1" dirty="0" smtClean="0"/>
              <a:t>K</a:t>
            </a:r>
            <a:r>
              <a:rPr lang="en-US" baseline="-25000" dirty="0" smtClean="0"/>
              <a:t>H</a:t>
            </a:r>
            <a:r>
              <a:rPr lang="en-US" dirty="0" smtClean="0"/>
              <a:t>(</a:t>
            </a:r>
            <a:r>
              <a:rPr lang="en-US" i="1" dirty="0" smtClean="0"/>
              <a:t>t</a:t>
            </a:r>
            <a:r>
              <a:rPr lang="en-US" dirty="0" smtClean="0"/>
              <a:t>))</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And </a:t>
            </a:r>
            <a:r>
              <a:rPr lang="en-US" i="1" dirty="0" smtClean="0"/>
              <a:t>M</a:t>
            </a:r>
            <a:r>
              <a:rPr lang="en-US" dirty="0" smtClean="0"/>
              <a:t> is the </a:t>
            </a:r>
            <a:r>
              <a:rPr lang="ja-JP" altLang="en-US" dirty="0" smtClean="0">
                <a:latin typeface="Arial"/>
              </a:rPr>
              <a:t>“</a:t>
            </a:r>
            <a:r>
              <a:rPr lang="en-US" dirty="0" smtClean="0"/>
              <a:t>evolving political economy</a:t>
            </a:r>
            <a:r>
              <a:rPr lang="ja-JP" altLang="en-US" dirty="0" smtClean="0">
                <a:latin typeface="Arial"/>
              </a:rPr>
              <a:t>”</a:t>
            </a:r>
            <a:r>
              <a:rPr lang="en-US" dirty="0" smtClean="0"/>
              <a:t> or </a:t>
            </a:r>
            <a:r>
              <a:rPr lang="ja-JP" altLang="en-US" dirty="0" smtClean="0">
                <a:latin typeface="Arial"/>
              </a:rPr>
              <a:t>“</a:t>
            </a:r>
            <a:r>
              <a:rPr lang="en-US" dirty="0" smtClean="0"/>
              <a:t>resource allocation mechanism (i.e., institutions)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i="1" dirty="0" err="1" smtClean="0"/>
              <a:t>P</a:t>
            </a:r>
            <a:r>
              <a:rPr lang="en-US" i="1" baseline="-25000" dirty="0" err="1" smtClean="0"/>
              <a:t>h</a:t>
            </a:r>
            <a:r>
              <a:rPr lang="en-US" dirty="0" smtClean="0"/>
              <a:t>(</a:t>
            </a:r>
            <a:r>
              <a:rPr lang="en-US" i="1" dirty="0" smtClean="0"/>
              <a:t>K</a:t>
            </a:r>
            <a:r>
              <a:rPr lang="en-US" dirty="0" smtClean="0"/>
              <a:t>(t),</a:t>
            </a:r>
            <a:r>
              <a:rPr lang="en-US" i="1" dirty="0" smtClean="0"/>
              <a:t>M</a:t>
            </a:r>
            <a:r>
              <a:rPr lang="en-US" dirty="0" smtClean="0"/>
              <a:t>) is the </a:t>
            </a:r>
            <a:r>
              <a:rPr lang="ja-JP" altLang="en-US" dirty="0" smtClean="0">
                <a:latin typeface="Arial"/>
              </a:rPr>
              <a:t>“</a:t>
            </a:r>
            <a:r>
              <a:rPr lang="en-US" dirty="0" smtClean="0"/>
              <a:t>shadow price</a:t>
            </a:r>
            <a:r>
              <a:rPr lang="ja-JP" altLang="en-US" dirty="0" smtClean="0">
                <a:latin typeface="Arial"/>
              </a:rPr>
              <a:t>”</a:t>
            </a:r>
            <a:r>
              <a:rPr lang="en-US" dirty="0" smtClean="0"/>
              <a:t> of capital asset </a:t>
            </a:r>
            <a:r>
              <a:rPr lang="en-US" i="1" dirty="0" smtClean="0"/>
              <a:t>h</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Value of assets is determined by how they contribute to the current and future production/provision of goods and services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Non-declining human well-being is equivalent to non-declining inclusive wealth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 welfare function for various forms of capital</a:t>
            </a:r>
          </a:p>
          <a:p>
            <a:endParaRPr lang="en-US" dirty="0" smtClean="0"/>
          </a:p>
          <a:p>
            <a:r>
              <a:rPr lang="en-US" dirty="0" smtClean="0"/>
              <a:t>P it is the shadow</a:t>
            </a:r>
            <a:r>
              <a:rPr lang="en-US" baseline="0" dirty="0" smtClean="0"/>
              <a:t> price for capital stock </a:t>
            </a:r>
            <a:r>
              <a:rPr lang="en-US" baseline="0" dirty="0" err="1" smtClean="0"/>
              <a:t>i</a:t>
            </a:r>
            <a:r>
              <a:rPr lang="en-US" baseline="0" dirty="0" smtClean="0"/>
              <a:t> at time t</a:t>
            </a:r>
          </a:p>
          <a:p>
            <a:r>
              <a:rPr lang="en-US" baseline="0" dirty="0" err="1" smtClean="0"/>
              <a:t>Iit</a:t>
            </a:r>
            <a:r>
              <a:rPr lang="en-US" baseline="0" dirty="0" smtClean="0"/>
              <a:t> is the net investment in capital stock </a:t>
            </a:r>
            <a:r>
              <a:rPr lang="en-US" baseline="0" dirty="0" err="1" smtClean="0"/>
              <a:t>i</a:t>
            </a:r>
            <a:r>
              <a:rPr lang="en-US" baseline="0" dirty="0" smtClean="0"/>
              <a:t> at time 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Sustainability is achieved if the change in inclusive wealth is non-declining – if inclusive savings is positive</a:t>
            </a:r>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11</a:t>
            </a:fld>
            <a:endParaRPr lang="en-US"/>
          </a:p>
        </p:txBody>
      </p:sp>
    </p:spTree>
    <p:extLst>
      <p:ext uri="{BB962C8B-B14F-4D97-AF65-F5344CB8AC3E}">
        <p14:creationId xmlns:p14="http://schemas.microsoft.com/office/powerpoint/2010/main" val="2509175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Institutions are the formal and informal rules, norms and expectations that shape human interactions with one another and the environment.</a:t>
            </a:r>
          </a:p>
          <a:p>
            <a:r>
              <a:rPr lang="en-US" sz="1200" b="0" i="0" u="none" strike="noStrike" kern="1200" baseline="0" dirty="0" smtClean="0">
                <a:solidFill>
                  <a:schemeClr val="tx1"/>
                </a:solidFill>
                <a:latin typeface="+mn-lt"/>
                <a:ea typeface="+mn-ea"/>
                <a:cs typeface="+mn-cs"/>
              </a:rPr>
              <a:t>What are the Institutional challenges for sustainable development posed by the need to create or protect public goods/ecosystem services</a:t>
            </a:r>
          </a:p>
          <a:p>
            <a:r>
              <a:rPr lang="en-US" sz="1200" b="0" i="0" u="none" strike="noStrike" kern="1200" baseline="0" dirty="0" smtClean="0">
                <a:solidFill>
                  <a:schemeClr val="tx1"/>
                </a:solidFill>
                <a:latin typeface="+mn-lt"/>
                <a:ea typeface="+mn-ea"/>
                <a:cs typeface="+mn-cs"/>
              </a:rPr>
              <a:t>Can we </a:t>
            </a:r>
            <a:r>
              <a:rPr lang="en-US" sz="1200" b="0" i="0" u="none" strike="noStrike" kern="1200" baseline="0" dirty="0" err="1" smtClean="0">
                <a:solidFill>
                  <a:schemeClr val="tx1"/>
                </a:solidFill>
                <a:latin typeface="+mn-lt"/>
                <a:ea typeface="+mn-ea"/>
                <a:cs typeface="+mn-cs"/>
              </a:rPr>
              <a:t>desig</a:t>
            </a:r>
            <a:r>
              <a:rPr lang="en-US" sz="1200" b="0" i="0" u="none" strike="noStrike" kern="1200" baseline="0" dirty="0" smtClean="0">
                <a:solidFill>
                  <a:schemeClr val="tx1"/>
                </a:solidFill>
                <a:latin typeface="+mn-lt"/>
                <a:ea typeface="+mn-ea"/>
                <a:cs typeface="+mn-cs"/>
              </a:rPr>
              <a:t> institutions that promote cooperation in the production of global public goods?</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14</a:t>
            </a:fld>
            <a:endParaRPr lang="en-US"/>
          </a:p>
        </p:txBody>
      </p:sp>
    </p:spTree>
    <p:extLst>
      <p:ext uri="{BB962C8B-B14F-4D97-AF65-F5344CB8AC3E}">
        <p14:creationId xmlns:p14="http://schemas.microsoft.com/office/powerpoint/2010/main" val="8707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‘Knowledge’ makes contributions to human well-being that are every bit as important as those provided by various capital assets or institutions.</a:t>
            </a: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Key points:</a:t>
            </a:r>
          </a:p>
          <a:p>
            <a:pPr marL="171450" indent="-171450">
              <a:buFont typeface="Arial"/>
              <a:buChar char="•"/>
            </a:pPr>
            <a:r>
              <a:rPr lang="en-US" sz="1200" b="0" i="0" u="none" strike="noStrike" kern="1200" baseline="0" dirty="0" smtClean="0">
                <a:solidFill>
                  <a:schemeClr val="tx1"/>
                </a:solidFill>
                <a:latin typeface="+mn-lt"/>
                <a:ea typeface="+mn-ea"/>
                <a:cs typeface="+mn-cs"/>
              </a:rPr>
              <a:t>involve users to identify the knowledge most needed to promote sustainability</a:t>
            </a:r>
          </a:p>
          <a:p>
            <a:pPr marL="171450" indent="-171450">
              <a:buFont typeface="Arial"/>
              <a:buChar char="•"/>
            </a:pPr>
            <a:r>
              <a:rPr lang="en-US" sz="1200" b="0" i="0" u="none" strike="noStrike" kern="1200" baseline="0" dirty="0" smtClean="0">
                <a:solidFill>
                  <a:schemeClr val="tx1"/>
                </a:solidFill>
                <a:latin typeface="+mn-lt"/>
                <a:ea typeface="+mn-ea"/>
                <a:cs typeface="+mn-cs"/>
              </a:rPr>
              <a:t>integration of practitioner (or indigenous) knowledge and expert knowledge</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15</a:t>
            </a:fld>
            <a:endParaRPr lang="en-US"/>
          </a:p>
        </p:txBody>
      </p:sp>
    </p:spTree>
    <p:extLst>
      <p:ext uri="{BB962C8B-B14F-4D97-AF65-F5344CB8AC3E}">
        <p14:creationId xmlns:p14="http://schemas.microsoft.com/office/powerpoint/2010/main" val="1826810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Manufactured capital includes our cities, factories, transportation networks, water and sanitation systems, housing and the like. It powers income growth and provides jobs, and is an essential component of development strategies to improve human well-being. But manufactured capital can be designed and operated in ways that are more or less conserving of natural capital and environmental services. We focus here on recent advances in “industrial ecology,” “green chemistry” and similar programs regarding how systems of manufactured capital can be constructed that achieve their aims with lower environmental “footprints” and are thus more likely to promote sustainable development.</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16</a:t>
            </a:fld>
            <a:endParaRPr lang="en-US"/>
          </a:p>
        </p:txBody>
      </p:sp>
    </p:spTree>
    <p:extLst>
      <p:ext uri="{BB962C8B-B14F-4D97-AF65-F5344CB8AC3E}">
        <p14:creationId xmlns:p14="http://schemas.microsoft.com/office/powerpoint/2010/main" val="1422839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i="0" u="none" strike="noStrike" kern="1200" baseline="0" dirty="0" smtClean="0">
                <a:solidFill>
                  <a:schemeClr val="tx1"/>
                </a:solidFill>
                <a:latin typeface="+mn-lt"/>
                <a:ea typeface="+mn-ea"/>
                <a:cs typeface="+mn-cs"/>
              </a:rPr>
              <a:t>Human capital is thought of as the attributes of individuals (rather than society) that contribute directly to development.</a:t>
            </a:r>
          </a:p>
          <a:p>
            <a:pPr marL="171450" indent="-171450">
              <a:buFont typeface="Arial"/>
              <a:buChar char="•"/>
            </a:pPr>
            <a:r>
              <a:rPr lang="en-US" sz="1200" b="0" i="0" u="none" strike="noStrike" kern="1200" baseline="0" dirty="0" smtClean="0">
                <a:solidFill>
                  <a:schemeClr val="tx1"/>
                </a:solidFill>
                <a:latin typeface="+mn-lt"/>
                <a:ea typeface="+mn-ea"/>
                <a:cs typeface="+mn-cs"/>
              </a:rPr>
              <a:t>how environmental degradation affects human mortality and and human well-being</a:t>
            </a:r>
          </a:p>
          <a:p>
            <a:pPr marL="171450" indent="-171450">
              <a:buFont typeface="Arial"/>
              <a:buChar char="•"/>
            </a:pPr>
            <a:r>
              <a:rPr lang="en-US" sz="1200" b="0" i="0" u="none" strike="noStrike" kern="1200" baseline="0" dirty="0" smtClean="0">
                <a:solidFill>
                  <a:schemeClr val="tx1"/>
                </a:solidFill>
                <a:latin typeface="+mn-lt"/>
                <a:ea typeface="+mn-ea"/>
                <a:cs typeface="+mn-cs"/>
              </a:rPr>
              <a:t>the role of values and knowledge in shaping people’s behavior relevant to sustainable development, and the role of education in changing those factors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people are a source of the creation of the capital assets, knowledge and institutions but also the denominator by which total wealth must be divided to</a:t>
            </a:r>
          </a:p>
          <a:p>
            <a:r>
              <a:rPr lang="en-US" sz="1200" b="0" i="0" u="none" strike="noStrike" kern="1200" baseline="0" dirty="0" smtClean="0">
                <a:solidFill>
                  <a:schemeClr val="tx1"/>
                </a:solidFill>
                <a:latin typeface="+mn-lt"/>
                <a:ea typeface="+mn-ea"/>
                <a:cs typeface="+mn-cs"/>
              </a:rPr>
              <a:t>determine overall human well-being. Population change is both a cause of and a response to environmental change.</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17</a:t>
            </a:fld>
            <a:endParaRPr lang="en-US"/>
          </a:p>
        </p:txBody>
      </p:sp>
    </p:spTree>
    <p:extLst>
      <p:ext uri="{BB962C8B-B14F-4D97-AF65-F5344CB8AC3E}">
        <p14:creationId xmlns:p14="http://schemas.microsoft.com/office/powerpoint/2010/main" val="96226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Challenges in adaptive approaches to management are in part due to cross-scale dynamics: temporal lags between human actions and environmental response, spatial heterogeneity, and the embedding of human environment systems in multiple scales of interaction from the local to global. Beyond these issues of scale are problems raised by discontinuities or tipping points, </a:t>
            </a:r>
            <a:r>
              <a:rPr lang="en-US" sz="1200" b="0" i="0" u="none" strike="noStrike" kern="1200" baseline="0" dirty="0" err="1" smtClean="0">
                <a:solidFill>
                  <a:schemeClr val="tx1"/>
                </a:solidFill>
                <a:latin typeface="+mn-lt"/>
                <a:ea typeface="+mn-ea"/>
                <a:cs typeface="+mn-cs"/>
              </a:rPr>
              <a:t>Irreversibilities</a:t>
            </a:r>
            <a:r>
              <a:rPr lang="en-US" sz="1200" b="0" i="0" u="none" strike="noStrike" kern="1200" baseline="0" dirty="0" smtClean="0">
                <a:solidFill>
                  <a:schemeClr val="tx1"/>
                </a:solidFill>
                <a:latin typeface="+mn-lt"/>
                <a:ea typeface="+mn-ea"/>
                <a:cs typeface="+mn-cs"/>
              </a:rPr>
              <a:t> and multiple </a:t>
            </a:r>
            <a:r>
              <a:rPr lang="en-US" sz="1200" b="0" i="0" u="none" strike="noStrike" kern="1200" baseline="0" dirty="0" err="1" smtClean="0">
                <a:solidFill>
                  <a:schemeClr val="tx1"/>
                </a:solidFill>
                <a:latin typeface="+mn-lt"/>
                <a:ea typeface="+mn-ea"/>
                <a:cs typeface="+mn-cs"/>
              </a:rPr>
              <a:t>equilibria</a:t>
            </a:r>
            <a:r>
              <a:rPr lang="en-US" sz="1200" b="0" i="0" u="none" strike="noStrike" kern="1200" baseline="0" dirty="0" smtClean="0">
                <a:solidFill>
                  <a:schemeClr val="tx1"/>
                </a:solidFill>
                <a:latin typeface="+mn-lt"/>
                <a:ea typeface="+mn-ea"/>
                <a:cs typeface="+mn-cs"/>
              </a:rPr>
              <a:t>. Such factors make trial-and-error adaptation difficult and highlight the importance of a better understanding of systems vulnerability and resilience.</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18</a:t>
            </a:fld>
            <a:endParaRPr lang="en-US"/>
          </a:p>
        </p:txBody>
      </p:sp>
    </p:spTree>
    <p:extLst>
      <p:ext uri="{BB962C8B-B14F-4D97-AF65-F5344CB8AC3E}">
        <p14:creationId xmlns:p14="http://schemas.microsoft.com/office/powerpoint/2010/main" val="332247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then focus on applying sustainability science concepts and knowledge to evaluate options for addressing a sample of the grand challenges of sustainable development.</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19</a:t>
            </a:fld>
            <a:endParaRPr lang="en-US"/>
          </a:p>
        </p:txBody>
      </p:sp>
    </p:spTree>
    <p:extLst>
      <p:ext uri="{BB962C8B-B14F-4D97-AF65-F5344CB8AC3E}">
        <p14:creationId xmlns:p14="http://schemas.microsoft.com/office/powerpoint/2010/main" val="1078782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date much attention has been given to technological and geo-engineering solutions to global and local environmental change.  Far less attention has been given to </a:t>
            </a:r>
            <a:r>
              <a:rPr lang="en-US" sz="1200" kern="1200" dirty="0" err="1" smtClean="0">
                <a:solidFill>
                  <a:schemeClr val="tx1"/>
                </a:solidFill>
                <a:effectLst/>
                <a:latin typeface="+mn-lt"/>
                <a:ea typeface="+mn-ea"/>
                <a:cs typeface="+mn-cs"/>
              </a:rPr>
              <a:t>meso</a:t>
            </a:r>
            <a:r>
              <a:rPr lang="en-US" sz="1200" kern="1200" dirty="0" smtClean="0">
                <a:solidFill>
                  <a:schemeClr val="tx1"/>
                </a:solidFill>
                <a:effectLst/>
                <a:latin typeface="+mn-lt"/>
                <a:ea typeface="+mn-ea"/>
                <a:cs typeface="+mn-cs"/>
              </a:rPr>
              <a:t>-scale and land-based solutions, save for specific purposes, such as REDD+.  The design of landscapes not only affects environmental services and some human outcomes, their reshaping will surely follow as a de facto adaptation strategy, if ignored as a mitigating strategy, to climate and other environmental changes.  The landscape approach permits multiple environmental services and human outcomes to be in play and offers a means to address up and down scalar interactions.</a:t>
            </a:r>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20</a:t>
            </a:fld>
            <a:endParaRPr lang="en-US"/>
          </a:p>
        </p:txBody>
      </p:sp>
    </p:spTree>
    <p:extLst>
      <p:ext uri="{BB962C8B-B14F-4D97-AF65-F5344CB8AC3E}">
        <p14:creationId xmlns:p14="http://schemas.microsoft.com/office/powerpoint/2010/main" val="1333717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quotes here.</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21</a:t>
            </a:fld>
            <a:endParaRPr lang="en-US"/>
          </a:p>
        </p:txBody>
      </p:sp>
    </p:spTree>
    <p:extLst>
      <p:ext uri="{BB962C8B-B14F-4D97-AF65-F5344CB8AC3E}">
        <p14:creationId xmlns:p14="http://schemas.microsoft.com/office/powerpoint/2010/main" val="1370142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FF"/>
                </a:solidFill>
                <a:latin typeface="Gill Sans"/>
                <a:cs typeface="Gill Sans"/>
              </a:rPr>
              <a:t>Sustainability goals can be grounded in a common framework recognizing that constraints and values change with context</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22</a:t>
            </a:fld>
            <a:endParaRPr lang="en-US"/>
          </a:p>
        </p:txBody>
      </p:sp>
    </p:spTree>
    <p:extLst>
      <p:ext uri="{BB962C8B-B14F-4D97-AF65-F5344CB8AC3E}">
        <p14:creationId xmlns:p14="http://schemas.microsoft.com/office/powerpoint/2010/main" val="34284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integrate the ISSE (Integrative</a:t>
            </a:r>
            <a:r>
              <a:rPr lang="en-US" sz="1200" kern="1200" baseline="0" dirty="0" smtClean="0">
                <a:solidFill>
                  <a:schemeClr val="tx1"/>
                </a:solidFill>
                <a:latin typeface="+mn-lt"/>
                <a:ea typeface="+mn-ea"/>
                <a:cs typeface="+mn-cs"/>
              </a:rPr>
              <a:t> Science for Society and Environment)</a:t>
            </a:r>
            <a:r>
              <a:rPr lang="en-US" sz="1200" kern="1200" dirty="0" smtClean="0">
                <a:solidFill>
                  <a:schemeClr val="tx1"/>
                </a:solidFill>
                <a:latin typeface="+mn-lt"/>
                <a:ea typeface="+mn-ea"/>
                <a:cs typeface="+mn-cs"/>
              </a:rPr>
              <a:t> framework and existing sustainability science frameworks – how are they different/</a:t>
            </a:r>
            <a:r>
              <a:rPr lang="en-US" sz="1200" kern="1200" dirty="0" err="1" smtClean="0">
                <a:solidFill>
                  <a:schemeClr val="tx1"/>
                </a:solidFill>
                <a:latin typeface="+mn-lt"/>
                <a:ea typeface="+mn-ea"/>
                <a:cs typeface="+mn-cs"/>
              </a:rPr>
              <a:t>similar?how</a:t>
            </a:r>
            <a:r>
              <a:rPr lang="en-US" sz="1200" kern="1200" dirty="0" smtClean="0">
                <a:solidFill>
                  <a:schemeClr val="tx1"/>
                </a:solidFill>
                <a:latin typeface="+mn-lt"/>
                <a:ea typeface="+mn-ea"/>
                <a:cs typeface="+mn-cs"/>
              </a:rPr>
              <a:t> the objectives of sustainability science can be met using the power of long-term research AND the LTER network</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3</a:t>
            </a:fld>
            <a:endParaRPr lang="en-US"/>
          </a:p>
        </p:txBody>
      </p:sp>
    </p:spTree>
    <p:extLst>
      <p:ext uri="{BB962C8B-B14F-4D97-AF65-F5344CB8AC3E}">
        <p14:creationId xmlns:p14="http://schemas.microsoft.com/office/powerpoint/2010/main" val="180524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Technology</a:t>
            </a:r>
            <a:r>
              <a:rPr lang="en-US" baseline="0" dirty="0" smtClean="0"/>
              <a:t> – unreliable internet connections and band-width problems</a:t>
            </a:r>
          </a:p>
          <a:p>
            <a:pPr marL="171450" indent="-171450">
              <a:buFontTx/>
              <a:buChar char="•"/>
            </a:pPr>
            <a:r>
              <a:rPr lang="en-US" baseline="0" dirty="0" smtClean="0"/>
              <a:t>Language barrier</a:t>
            </a:r>
          </a:p>
          <a:p>
            <a:pPr marL="171450" indent="-171450">
              <a:buFontTx/>
              <a:buChar char="•"/>
            </a:pPr>
            <a:r>
              <a:rPr lang="en-US" baseline="0" dirty="0" smtClean="0"/>
              <a:t>I visited them during one one of the semester and was astonished to find that their local session was 5 hours long! – necessary to work through lectures and readings provided in English only, to interpret and to discuss them.</a:t>
            </a:r>
          </a:p>
          <a:p>
            <a:pPr marL="171450" indent="-171450">
              <a:buFontTx/>
              <a:buChar char="•"/>
            </a:pPr>
            <a:r>
              <a:rPr lang="en-US" baseline="0" dirty="0" smtClean="0"/>
              <a:t>Contrasting perspectives – conflict arose around issues of 1) development pathways and 2) how to evaluate sustainability</a:t>
            </a:r>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24</a:t>
            </a:fld>
            <a:endParaRPr lang="en-US"/>
          </a:p>
        </p:txBody>
      </p:sp>
    </p:spTree>
    <p:extLst>
      <p:ext uri="{BB962C8B-B14F-4D97-AF65-F5344CB8AC3E}">
        <p14:creationId xmlns:p14="http://schemas.microsoft.com/office/powerpoint/2010/main" val="1629150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simple models in ecology and economics we can derive biophysical</a:t>
            </a:r>
            <a:r>
              <a:rPr lang="en-US" baseline="0" dirty="0" smtClean="0"/>
              <a:t> constraints on a human-environment system</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25</a:t>
            </a:fld>
            <a:endParaRPr lang="en-US"/>
          </a:p>
        </p:txBody>
      </p:sp>
    </p:spTree>
    <p:extLst>
      <p:ext uri="{BB962C8B-B14F-4D97-AF65-F5344CB8AC3E}">
        <p14:creationId xmlns:p14="http://schemas.microsoft.com/office/powerpoint/2010/main" val="821638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Indifference represent </a:t>
            </a:r>
            <a:r>
              <a:rPr lang="en-US" sz="1200" kern="1200" dirty="0" err="1" smtClean="0">
                <a:solidFill>
                  <a:schemeClr val="tx1"/>
                </a:solidFill>
                <a:effectLst/>
                <a:latin typeface="+mn-lt"/>
                <a:ea typeface="+mn-ea"/>
                <a:cs typeface="+mn-cs"/>
              </a:rPr>
              <a:t>isolines</a:t>
            </a:r>
            <a:r>
              <a:rPr lang="en-US" sz="1200" kern="1200" dirty="0" smtClean="0">
                <a:solidFill>
                  <a:schemeClr val="tx1"/>
                </a:solidFill>
                <a:effectLst/>
                <a:latin typeface="+mn-lt"/>
                <a:ea typeface="+mn-ea"/>
                <a:cs typeface="+mn-cs"/>
              </a:rPr>
              <a:t> of equal utility (all values of x and y that give the same utility). The three indifference curves indicate three increasing levels of utility.</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27</a:t>
            </a:fld>
            <a:endParaRPr lang="en-US"/>
          </a:p>
        </p:txBody>
      </p:sp>
    </p:spTree>
    <p:extLst>
      <p:ext uri="{BB962C8B-B14F-4D97-AF65-F5344CB8AC3E}">
        <p14:creationId xmlns:p14="http://schemas.microsoft.com/office/powerpoint/2010/main" val="368346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29</a:t>
            </a:fld>
            <a:endParaRPr lang="en-US"/>
          </a:p>
        </p:txBody>
      </p:sp>
    </p:spTree>
    <p:extLst>
      <p:ext uri="{BB962C8B-B14F-4D97-AF65-F5344CB8AC3E}">
        <p14:creationId xmlns:p14="http://schemas.microsoft.com/office/powerpoint/2010/main" val="2227175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30</a:t>
            </a:fld>
            <a:endParaRPr lang="en-US"/>
          </a:p>
        </p:txBody>
      </p:sp>
    </p:spTree>
    <p:extLst>
      <p:ext uri="{BB962C8B-B14F-4D97-AF65-F5344CB8AC3E}">
        <p14:creationId xmlns:p14="http://schemas.microsoft.com/office/powerpoint/2010/main" val="2939038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hood, sustainability criteria have common ground</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31</a:t>
            </a:fld>
            <a:endParaRPr lang="en-US"/>
          </a:p>
        </p:txBody>
      </p:sp>
    </p:spTree>
    <p:extLst>
      <p:ext uri="{BB962C8B-B14F-4D97-AF65-F5344CB8AC3E}">
        <p14:creationId xmlns:p14="http://schemas.microsoft.com/office/powerpoint/2010/main" val="2374304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Sustainability</a:t>
            </a:r>
            <a:r>
              <a:rPr lang="en-US" baseline="0" smtClean="0"/>
              <a:t> criteria</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32</a:t>
            </a:fld>
            <a:endParaRPr lang="en-US"/>
          </a:p>
        </p:txBody>
      </p:sp>
    </p:spTree>
    <p:extLst>
      <p:ext uri="{BB962C8B-B14F-4D97-AF65-F5344CB8AC3E}">
        <p14:creationId xmlns:p14="http://schemas.microsoft.com/office/powerpoint/2010/main" val="3564128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Sustainability</a:t>
            </a:r>
            <a:r>
              <a:rPr lang="en-US" baseline="0" smtClean="0"/>
              <a:t> criteria</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33</a:t>
            </a:fld>
            <a:endParaRPr lang="en-US"/>
          </a:p>
        </p:txBody>
      </p:sp>
    </p:spTree>
    <p:extLst>
      <p:ext uri="{BB962C8B-B14F-4D97-AF65-F5344CB8AC3E}">
        <p14:creationId xmlns:p14="http://schemas.microsoft.com/office/powerpoint/2010/main" val="3564128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 capital framework seeks to avoid double counting since all capital</a:t>
            </a:r>
            <a:r>
              <a:rPr lang="en-US" baseline="0" dirty="0" smtClean="0"/>
              <a:t> components get added up.  Unique endpoints of human well-being.</a:t>
            </a:r>
          </a:p>
          <a:p>
            <a:r>
              <a:rPr lang="en-US" baseline="0" dirty="0" smtClean="0"/>
              <a:t>MESMIS framework is more of a dashboard approach – not a concern if there is double counting</a:t>
            </a:r>
          </a:p>
          <a:p>
            <a:r>
              <a:rPr lang="en-US" baseline="0" dirty="0" smtClean="0"/>
              <a:t>un</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34</a:t>
            </a:fld>
            <a:endParaRPr lang="en-US"/>
          </a:p>
        </p:txBody>
      </p:sp>
    </p:spTree>
    <p:extLst>
      <p:ext uri="{BB962C8B-B14F-4D97-AF65-F5344CB8AC3E}">
        <p14:creationId xmlns:p14="http://schemas.microsoft.com/office/powerpoint/2010/main" val="2622016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FFFF"/>
                </a:solidFill>
                <a:latin typeface="Gill Sans"/>
                <a:cs typeface="Gill Sans"/>
              </a:rPr>
              <a:t>:  Applying knowledge systems the heartland</a:t>
            </a:r>
            <a:endParaRPr lang="en-US" dirty="0" smtClean="0">
              <a:latin typeface="Gill Sans"/>
              <a:cs typeface="Gill Sans"/>
            </a:endParaRPr>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36</a:t>
            </a:fld>
            <a:endParaRPr lang="en-US"/>
          </a:p>
        </p:txBody>
      </p:sp>
    </p:spTree>
    <p:extLst>
      <p:ext uri="{BB962C8B-B14F-4D97-AF65-F5344CB8AC3E}">
        <p14:creationId xmlns:p14="http://schemas.microsoft.com/office/powerpoint/2010/main" val="110466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Recommendation: Short courses on the current theories, data, methods and unresolved questions of sustainability science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motivation for the seminar is the need to integrate the various communities working on</a:t>
            </a:r>
          </a:p>
          <a:p>
            <a:r>
              <a:rPr lang="en-US" sz="1200" b="0" i="0" u="none" strike="noStrike" kern="1200" baseline="0" dirty="0" smtClean="0">
                <a:solidFill>
                  <a:schemeClr val="tx1"/>
                </a:solidFill>
                <a:latin typeface="+mn-lt"/>
                <a:ea typeface="+mn-ea"/>
                <a:cs typeface="+mn-cs"/>
              </a:rPr>
              <a:t>sustainability science. The fragmentation of those communities – partly by discipline, partly by</a:t>
            </a:r>
          </a:p>
          <a:p>
            <a:r>
              <a:rPr lang="en-US" sz="1200" b="0" i="0" u="none" strike="noStrike" kern="1200" baseline="0" dirty="0" smtClean="0">
                <a:solidFill>
                  <a:schemeClr val="tx1"/>
                </a:solidFill>
                <a:latin typeface="+mn-lt"/>
                <a:ea typeface="+mn-ea"/>
                <a:cs typeface="+mn-cs"/>
              </a:rPr>
              <a:t>institution, partly by applications focus – was noted as a major impediment to its growth and maturation</a:t>
            </a:r>
          </a:p>
          <a:p>
            <a:r>
              <a:rPr lang="en-US" sz="1200" b="0" i="0" u="none" strike="noStrike" kern="1200" baseline="0" dirty="0" smtClean="0">
                <a:solidFill>
                  <a:schemeClr val="tx1"/>
                </a:solidFill>
                <a:latin typeface="+mn-lt"/>
                <a:ea typeface="+mn-ea"/>
                <a:cs typeface="+mn-cs"/>
              </a:rPr>
              <a:t>at a recent workshop held by NSF to identify priority needs in the field. In response to this finding, we are</a:t>
            </a:r>
          </a:p>
          <a:p>
            <a:r>
              <a:rPr lang="en-US" sz="1200" b="0" i="0" u="none" strike="noStrike" kern="1200" baseline="0" dirty="0" smtClean="0">
                <a:solidFill>
                  <a:schemeClr val="tx1"/>
                </a:solidFill>
                <a:latin typeface="+mn-lt"/>
                <a:ea typeface="+mn-ea"/>
                <a:cs typeface="+mn-cs"/>
              </a:rPr>
              <a:t>experimenting with this distributed, interdisciplinary graduate seminar on sustainability science. Its goal</a:t>
            </a:r>
          </a:p>
          <a:p>
            <a:r>
              <a:rPr lang="en-US" sz="1200" b="0" i="0" u="none" strike="noStrike" kern="1200" baseline="0" dirty="0" smtClean="0">
                <a:solidFill>
                  <a:schemeClr val="tx1"/>
                </a:solidFill>
                <a:latin typeface="+mn-lt"/>
                <a:ea typeface="+mn-ea"/>
                <a:cs typeface="+mn-cs"/>
              </a:rPr>
              <a:t>is to bring together faculty and graduate students from different universities and disciplinary backgrounds</a:t>
            </a:r>
          </a:p>
          <a:p>
            <a:r>
              <a:rPr lang="en-US" sz="1200" b="0" i="0" u="none" strike="noStrike" kern="1200" baseline="0" dirty="0" smtClean="0">
                <a:solidFill>
                  <a:schemeClr val="tx1"/>
                </a:solidFill>
                <a:latin typeface="+mn-lt"/>
                <a:ea typeface="+mn-ea"/>
                <a:cs typeface="+mn-cs"/>
              </a:rPr>
              <a:t>to discuss key concepts, findings and controversies in the field.</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4</a:t>
            </a:fld>
            <a:endParaRPr lang="en-US"/>
          </a:p>
        </p:txBody>
      </p:sp>
    </p:spTree>
    <p:extLst>
      <p:ext uri="{BB962C8B-B14F-4D97-AF65-F5344CB8AC3E}">
        <p14:creationId xmlns:p14="http://schemas.microsoft.com/office/powerpoint/2010/main" val="459485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approach of McCullough and Matson 2011</a:t>
            </a:r>
            <a:r>
              <a:rPr lang="en-US" baseline="0" dirty="0" smtClean="0"/>
              <a:t> presented in Bill Clark’s session on knowledge systems.</a:t>
            </a:r>
            <a:endParaRPr lang="en-US" dirty="0" smtClean="0"/>
          </a:p>
          <a:p>
            <a:r>
              <a:rPr lang="en-US" dirty="0" smtClean="0"/>
              <a:t>Boundary organizations and boundary objects</a:t>
            </a:r>
            <a:r>
              <a:rPr lang="en-US" baseline="0" dirty="0" smtClean="0"/>
              <a:t> in yellow</a:t>
            </a:r>
          </a:p>
          <a:p>
            <a:r>
              <a:rPr lang="en-US" baseline="0" dirty="0" smtClean="0"/>
              <a:t>Green are most widely used sources of information</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38</a:t>
            </a:fld>
            <a:endParaRPr lang="en-US"/>
          </a:p>
        </p:txBody>
      </p:sp>
    </p:spTree>
    <p:extLst>
      <p:ext uri="{BB962C8B-B14F-4D97-AF65-F5344CB8AC3E}">
        <p14:creationId xmlns:p14="http://schemas.microsoft.com/office/powerpoint/2010/main" val="1666849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C</a:t>
            </a:r>
            <a:r>
              <a:rPr lang="en-US" dirty="0" smtClean="0">
                <a:latin typeface="Gill Sans"/>
                <a:cs typeface="Gill Sans"/>
              </a:rPr>
              <a:t>onflict among traditional conservation approaches to sustainability that emerge from ecology with approaches that stem from the development side and consider human well-being first</a:t>
            </a:r>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39</a:t>
            </a:fld>
            <a:endParaRPr lang="en-US"/>
          </a:p>
        </p:txBody>
      </p:sp>
    </p:spTree>
    <p:extLst>
      <p:ext uri="{BB962C8B-B14F-4D97-AF65-F5344CB8AC3E}">
        <p14:creationId xmlns:p14="http://schemas.microsoft.com/office/powerpoint/2010/main" val="518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Gill Sans"/>
                <a:cs typeface="Gill Sans"/>
              </a:rPr>
              <a:t>Over the two years, there were a total of ~180 participants (7 campuses), including enrolled graduate and upper level undergraduate students, faculty, post docs and auditing students</a:t>
            </a:r>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5</a:t>
            </a:fld>
            <a:endParaRPr lang="en-US"/>
          </a:p>
        </p:txBody>
      </p:sp>
    </p:spTree>
    <p:extLst>
      <p:ext uri="{BB962C8B-B14F-4D97-AF65-F5344CB8AC3E}">
        <p14:creationId xmlns:p14="http://schemas.microsoft.com/office/powerpoint/2010/main" val="45220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Gill Sans"/>
                <a:cs typeface="Gill Sans"/>
              </a:rPr>
              <a:t>Over the two years, there were a total of ~180 participants (7 campuses), including enrolled graduate and upper level undergraduate students, faculty, post docs and auditing students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latin typeface="Gill Sans"/>
              <a:cs typeface="Gill Sans"/>
            </a:endParaRPr>
          </a:p>
          <a:p>
            <a:r>
              <a:rPr lang="en-US" sz="1200" b="0" i="0" u="none" strike="noStrike" kern="1200" baseline="0" dirty="0" smtClean="0">
                <a:solidFill>
                  <a:schemeClr val="tx1"/>
                </a:solidFill>
                <a:latin typeface="+mn-lt"/>
                <a:ea typeface="+mn-ea"/>
                <a:cs typeface="+mn-cs"/>
              </a:rPr>
              <a:t>The seminar is an ongoing experiment in developing approaches to the sorts of collaborative, distributed, travel-minimizing networking that almost certainly must be part of any sustainable future.</a:t>
            </a:r>
            <a:endParaRPr lang="en-US" dirty="0" smtClean="0">
              <a:solidFill>
                <a:srgbClr val="000000"/>
              </a:solidFill>
              <a:latin typeface="Gill Sans"/>
              <a:cs typeface="Gill Sans"/>
            </a:endParaRPr>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6</a:t>
            </a:fld>
            <a:endParaRPr lang="en-US"/>
          </a:p>
        </p:txBody>
      </p:sp>
    </p:spTree>
    <p:extLst>
      <p:ext uri="{BB962C8B-B14F-4D97-AF65-F5344CB8AC3E}">
        <p14:creationId xmlns:p14="http://schemas.microsoft.com/office/powerpoint/2010/main" val="45220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Gill Sans"/>
                <a:cs typeface="Gill Sans"/>
              </a:rPr>
              <a:t>Over the two years, there were a total of ~180 participants (7 campuses), including enrolled graduate and upper level undergraduate students, faculty, post docs and auditing students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latin typeface="Gill Sans"/>
              <a:cs typeface="Gill Sans"/>
            </a:endParaRPr>
          </a:p>
          <a:p>
            <a:r>
              <a:rPr lang="en-US" sz="1200" b="0" i="0" u="none" strike="noStrike" kern="1200" baseline="0" dirty="0" smtClean="0">
                <a:solidFill>
                  <a:schemeClr val="tx1"/>
                </a:solidFill>
                <a:latin typeface="+mn-lt"/>
                <a:ea typeface="+mn-ea"/>
                <a:cs typeface="+mn-cs"/>
              </a:rPr>
              <a:t>The seminar is an ongoing experiment in developing approaches to the sorts of collaborative, distributed, travel-minimizing networking that almost certainly must be part of any sustainable future.</a:t>
            </a:r>
            <a:endParaRPr lang="en-US" dirty="0" smtClean="0">
              <a:solidFill>
                <a:srgbClr val="000000"/>
              </a:solidFill>
              <a:latin typeface="Gill Sans"/>
              <a:cs typeface="Gill Sans"/>
            </a:endParaRPr>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7</a:t>
            </a:fld>
            <a:endParaRPr lang="en-US"/>
          </a:p>
        </p:txBody>
      </p:sp>
    </p:spTree>
    <p:extLst>
      <p:ext uri="{BB962C8B-B14F-4D97-AF65-F5344CB8AC3E}">
        <p14:creationId xmlns:p14="http://schemas.microsoft.com/office/powerpoint/2010/main" val="452200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seminar meets twice a week. The first session each week is held jointly, with all participants linked through web conferencing technology. The second session each week will be conducted by each university on its own to promote more </a:t>
            </a:r>
            <a:r>
              <a:rPr lang="en-US" sz="1200" b="0" i="0" u="none" strike="noStrike" kern="1200" baseline="0" dirty="0" err="1" smtClean="0">
                <a:solidFill>
                  <a:schemeClr val="tx1"/>
                </a:solidFill>
                <a:latin typeface="+mn-lt"/>
                <a:ea typeface="+mn-ea"/>
                <a:cs typeface="+mn-cs"/>
              </a:rPr>
              <a:t>focussed</a:t>
            </a:r>
            <a:r>
              <a:rPr lang="en-US" sz="1200" b="0" i="0" u="none" strike="noStrike" kern="1200" baseline="0" dirty="0" smtClean="0">
                <a:solidFill>
                  <a:schemeClr val="tx1"/>
                </a:solidFill>
                <a:latin typeface="+mn-lt"/>
                <a:ea typeface="+mn-ea"/>
                <a:cs typeface="+mn-cs"/>
              </a:rPr>
              <a:t> discussion.</a:t>
            </a:r>
            <a:r>
              <a:rPr lang="en-US" dirty="0" smtClean="0">
                <a:solidFill>
                  <a:srgbClr val="FFFFFF"/>
                </a:solidFill>
                <a:latin typeface="Gill Sans"/>
                <a:cs typeface="Gill Sans"/>
              </a:rPr>
              <a:t>90 min. together, 90 min. individual campus</a:t>
            </a:r>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8</a:t>
            </a:fld>
            <a:endParaRPr lang="en-US"/>
          </a:p>
        </p:txBody>
      </p:sp>
    </p:spTree>
    <p:extLst>
      <p:ext uri="{BB962C8B-B14F-4D97-AF65-F5344CB8AC3E}">
        <p14:creationId xmlns:p14="http://schemas.microsoft.com/office/powerpoint/2010/main" val="339930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A field centered</a:t>
            </a:r>
            <a:r>
              <a:rPr lang="en-US" baseline="0" dirty="0" smtClean="0"/>
              <a:t> on use-inspired research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Obtaining a decent standard of living for humans while maintaining the Earth’s life support systems</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C</a:t>
            </a:r>
            <a:r>
              <a:rPr lang="en-US" dirty="0" smtClean="0">
                <a:latin typeface="Gill Sans"/>
                <a:cs typeface="Gill Sans"/>
              </a:rPr>
              <a:t>onflict among traditional conservation approaches to sustainability that emerge from ecology with approaches that stem from the development side and consider human well-being first</a:t>
            </a:r>
          </a:p>
          <a:p>
            <a:endParaRPr lang="en-US" dirty="0" smtClean="0"/>
          </a:p>
          <a:p>
            <a:pPr lvl="1">
              <a:buFont typeface="Arial"/>
              <a:buChar char="•"/>
            </a:pPr>
            <a:r>
              <a:rPr lang="en-US" dirty="0" smtClean="0">
                <a:solidFill>
                  <a:srgbClr val="FFFFFF"/>
                </a:solidFill>
                <a:latin typeface="Gill Sans"/>
                <a:cs typeface="Gill Sans"/>
              </a:rPr>
              <a:t>“Ecology” bias</a:t>
            </a:r>
          </a:p>
          <a:p>
            <a:pPr lvl="1">
              <a:buFont typeface="Arial"/>
              <a:buChar char="•"/>
            </a:pPr>
            <a:r>
              <a:rPr lang="en-US" dirty="0" smtClean="0">
                <a:solidFill>
                  <a:srgbClr val="FFFFFF"/>
                </a:solidFill>
                <a:latin typeface="Gill Sans"/>
                <a:cs typeface="Gill Sans"/>
              </a:rPr>
              <a:t>“Humans only” bias</a:t>
            </a:r>
          </a:p>
          <a:p>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9</a:t>
            </a:fld>
            <a:endParaRPr lang="en-US"/>
          </a:p>
        </p:txBody>
      </p:sp>
    </p:spTree>
    <p:extLst>
      <p:ext uri="{BB962C8B-B14F-4D97-AF65-F5344CB8AC3E}">
        <p14:creationId xmlns:p14="http://schemas.microsoft.com/office/powerpoint/2010/main" val="5187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sampling of the long term trends and large scale patterns in the human-environment system</a:t>
            </a:r>
            <a:endParaRPr lang="en-US" dirty="0"/>
          </a:p>
        </p:txBody>
      </p:sp>
      <p:sp>
        <p:nvSpPr>
          <p:cNvPr id="4" name="Slide Number Placeholder 3"/>
          <p:cNvSpPr>
            <a:spLocks noGrp="1"/>
          </p:cNvSpPr>
          <p:nvPr>
            <p:ph type="sldNum" sz="quarter" idx="10"/>
          </p:nvPr>
        </p:nvSpPr>
        <p:spPr/>
        <p:txBody>
          <a:bodyPr/>
          <a:lstStyle/>
          <a:p>
            <a:fld id="{ED3DCC20-F0E9-FD4F-94CE-426E15F3EBC5}" type="slidenum">
              <a:rPr lang="en-US" smtClean="0"/>
              <a:t>10</a:t>
            </a:fld>
            <a:endParaRPr lang="en-US"/>
          </a:p>
        </p:txBody>
      </p:sp>
    </p:spTree>
    <p:extLst>
      <p:ext uri="{BB962C8B-B14F-4D97-AF65-F5344CB8AC3E}">
        <p14:creationId xmlns:p14="http://schemas.microsoft.com/office/powerpoint/2010/main" val="209662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11E0D9-B205-BD4A-A5D8-D102293153A9}" type="datetimeFigureOut">
              <a:rPr lang="en-US" smtClean="0"/>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3617208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11E0D9-B205-BD4A-A5D8-D102293153A9}" type="datetimeFigureOut">
              <a:rPr lang="en-US" smtClean="0"/>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328677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11E0D9-B205-BD4A-A5D8-D102293153A9}" type="datetimeFigureOut">
              <a:rPr lang="en-US" smtClean="0"/>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3279878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11E0D9-B205-BD4A-A5D8-D102293153A9}" type="datetimeFigureOut">
              <a:rPr lang="en-US" smtClean="0"/>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2662558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11E0D9-B205-BD4A-A5D8-D102293153A9}" type="datetimeFigureOut">
              <a:rPr lang="en-US" smtClean="0"/>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3345219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11E0D9-B205-BD4A-A5D8-D102293153A9}" type="datetimeFigureOut">
              <a:rPr lang="en-US" smtClean="0"/>
              <a:t>3/3/2012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142818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11E0D9-B205-BD4A-A5D8-D102293153A9}" type="datetimeFigureOut">
              <a:rPr lang="en-US" smtClean="0"/>
              <a:t>3/3/2012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2061294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11E0D9-B205-BD4A-A5D8-D102293153A9}" type="datetimeFigureOut">
              <a:rPr lang="en-US" smtClean="0"/>
              <a:t>3/3/2012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356322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1E0D9-B205-BD4A-A5D8-D102293153A9}" type="datetimeFigureOut">
              <a:rPr lang="en-US" smtClean="0"/>
              <a:t>3/3/2012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1148626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1E0D9-B205-BD4A-A5D8-D102293153A9}" type="datetimeFigureOut">
              <a:rPr lang="en-US" smtClean="0"/>
              <a:t>3/3/2012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355677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1E0D9-B205-BD4A-A5D8-D102293153A9}" type="datetimeFigureOut">
              <a:rPr lang="en-US" smtClean="0"/>
              <a:t>3/3/2012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63E4A-2796-3C43-BBF6-A09537675838}" type="slidenum">
              <a:rPr lang="en-US" smtClean="0"/>
              <a:t>‹#›</a:t>
            </a:fld>
            <a:endParaRPr lang="en-US"/>
          </a:p>
        </p:txBody>
      </p:sp>
    </p:spTree>
    <p:extLst>
      <p:ext uri="{BB962C8B-B14F-4D97-AF65-F5344CB8AC3E}">
        <p14:creationId xmlns:p14="http://schemas.microsoft.com/office/powerpoint/2010/main" val="3403984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1E0D9-B205-BD4A-A5D8-D102293153A9}" type="datetimeFigureOut">
              <a:rPr lang="en-US" smtClean="0"/>
              <a:t>3/3/2012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63E4A-2796-3C43-BBF6-A09537675838}" type="slidenum">
              <a:rPr lang="en-US" smtClean="0"/>
              <a:t>‹#›</a:t>
            </a:fld>
            <a:endParaRPr lang="en-US"/>
          </a:p>
        </p:txBody>
      </p:sp>
    </p:spTree>
    <p:extLst>
      <p:ext uri="{BB962C8B-B14F-4D97-AF65-F5344CB8AC3E}">
        <p14:creationId xmlns:p14="http://schemas.microsoft.com/office/powerpoint/2010/main" val="112807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40.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latin typeface="Gill Sans"/>
                <a:cs typeface="Gill Sans"/>
              </a:rPr>
              <a:t>Innovations and lessons learned in distributed graduate education on sustainability science </a:t>
            </a:r>
          </a:p>
        </p:txBody>
      </p:sp>
      <p:sp>
        <p:nvSpPr>
          <p:cNvPr id="5" name="TextBox 4"/>
          <p:cNvSpPr txBox="1"/>
          <p:nvPr/>
        </p:nvSpPr>
        <p:spPr>
          <a:xfrm>
            <a:off x="2353574" y="5656658"/>
            <a:ext cx="4797707" cy="1200328"/>
          </a:xfrm>
          <a:prstGeom prst="rect">
            <a:avLst/>
          </a:prstGeom>
          <a:noFill/>
        </p:spPr>
        <p:txBody>
          <a:bodyPr wrap="none" rtlCol="0">
            <a:spAutoFit/>
          </a:bodyPr>
          <a:lstStyle/>
          <a:p>
            <a:pPr algn="ctr"/>
            <a:r>
              <a:rPr lang="en-US" sz="2400" dirty="0" smtClean="0">
                <a:solidFill>
                  <a:srgbClr val="FFFFFF"/>
                </a:solidFill>
                <a:latin typeface="Gill Sans"/>
                <a:cs typeface="Gill Sans"/>
              </a:rPr>
              <a:t>Jeannine Cavender-Bares</a:t>
            </a:r>
          </a:p>
          <a:p>
            <a:pPr algn="ctr">
              <a:lnSpc>
                <a:spcPct val="50000"/>
              </a:lnSpc>
            </a:pPr>
            <a:endParaRPr lang="en-US" sz="2400" dirty="0" smtClean="0">
              <a:solidFill>
                <a:srgbClr val="FFFFFF"/>
              </a:solidFill>
              <a:latin typeface="Gill Sans"/>
              <a:cs typeface="Gill Sans"/>
            </a:endParaRPr>
          </a:p>
          <a:p>
            <a:pPr algn="ctr"/>
            <a:r>
              <a:rPr lang="en-US" dirty="0" smtClean="0">
                <a:solidFill>
                  <a:srgbClr val="FFFFFF"/>
                </a:solidFill>
                <a:latin typeface="Gill Sans"/>
                <a:cs typeface="Gill Sans"/>
              </a:rPr>
              <a:t>University of Minnesota</a:t>
            </a:r>
          </a:p>
          <a:p>
            <a:pPr algn="ctr"/>
            <a:r>
              <a:rPr lang="en-US" dirty="0" smtClean="0">
                <a:solidFill>
                  <a:srgbClr val="FFFFFF"/>
                </a:solidFill>
                <a:latin typeface="Gill Sans"/>
                <a:cs typeface="Gill Sans"/>
              </a:rPr>
              <a:t>Cedar Creek Long-Term Ecological Research Site</a:t>
            </a:r>
            <a:endParaRPr lang="en-US" dirty="0">
              <a:solidFill>
                <a:srgbClr val="FFFFFF"/>
              </a:solidFill>
              <a:latin typeface="Gill Sans"/>
              <a:cs typeface="Gill Sans"/>
            </a:endParaRPr>
          </a:p>
        </p:txBody>
      </p:sp>
      <p:pic>
        <p:nvPicPr>
          <p:cNvPr id="4" name="Picture 3"/>
          <p:cNvPicPr>
            <a:picLocks noChangeAspect="1"/>
          </p:cNvPicPr>
          <p:nvPr/>
        </p:nvPicPr>
        <p:blipFill rotWithShape="1">
          <a:blip r:embed="rId2"/>
          <a:srcRect t="22592" b="19630"/>
          <a:stretch/>
        </p:blipFill>
        <p:spPr>
          <a:xfrm>
            <a:off x="1422400" y="1549400"/>
            <a:ext cx="6286949" cy="3962400"/>
          </a:xfrm>
          <a:prstGeom prst="rect">
            <a:avLst/>
          </a:prstGeom>
        </p:spPr>
      </p:pic>
    </p:spTree>
    <p:extLst>
      <p:ext uri="{BB962C8B-B14F-4D97-AF65-F5344CB8AC3E}">
        <p14:creationId xmlns:p14="http://schemas.microsoft.com/office/powerpoint/2010/main" val="1833422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7679"/>
          <a:stretch/>
        </p:blipFill>
        <p:spPr>
          <a:xfrm>
            <a:off x="382412" y="1799128"/>
            <a:ext cx="3009882" cy="4267200"/>
          </a:xfrm>
          <a:prstGeom prst="rect">
            <a:avLst/>
          </a:prstGeom>
          <a:ln>
            <a:solidFill>
              <a:srgbClr val="DDD9C3"/>
            </a:solidFill>
          </a:ln>
        </p:spPr>
      </p:pic>
      <p:sp>
        <p:nvSpPr>
          <p:cNvPr id="7" name="TextBox 6"/>
          <p:cNvSpPr txBox="1"/>
          <p:nvPr/>
        </p:nvSpPr>
        <p:spPr>
          <a:xfrm>
            <a:off x="990048" y="299044"/>
            <a:ext cx="7187036" cy="1569660"/>
          </a:xfrm>
          <a:prstGeom prst="rect">
            <a:avLst/>
          </a:prstGeom>
          <a:noFill/>
        </p:spPr>
        <p:txBody>
          <a:bodyPr wrap="square" rtlCol="0">
            <a:spAutoFit/>
          </a:bodyPr>
          <a:lstStyle/>
          <a:p>
            <a:pPr algn="ctr"/>
            <a:r>
              <a:rPr lang="en-US" sz="3200" dirty="0">
                <a:solidFill>
                  <a:srgbClr val="DDD9C3"/>
                </a:solidFill>
                <a:latin typeface="Gill Sans"/>
                <a:cs typeface="Gill Sans"/>
              </a:rPr>
              <a:t>Long-term trends and transitions in nature and society</a:t>
            </a:r>
          </a:p>
          <a:p>
            <a:pPr algn="ctr"/>
            <a:endParaRPr lang="en-US" sz="3200" dirty="0">
              <a:solidFill>
                <a:srgbClr val="DDD9C3"/>
              </a:solidFill>
              <a:latin typeface="Gill Sans"/>
              <a:cs typeface="Gill Sans"/>
            </a:endParaRPr>
          </a:p>
        </p:txBody>
      </p:sp>
      <p:sp>
        <p:nvSpPr>
          <p:cNvPr id="8" name="Rectangle 7"/>
          <p:cNvSpPr/>
          <p:nvPr/>
        </p:nvSpPr>
        <p:spPr>
          <a:xfrm>
            <a:off x="255412" y="6077827"/>
            <a:ext cx="3299070" cy="584776"/>
          </a:xfrm>
          <a:prstGeom prst="rect">
            <a:avLst/>
          </a:prstGeom>
        </p:spPr>
        <p:txBody>
          <a:bodyPr wrap="square">
            <a:spAutoFit/>
          </a:bodyPr>
          <a:lstStyle/>
          <a:p>
            <a:pPr algn="ctr"/>
            <a:r>
              <a:rPr lang="en-US" sz="3200" dirty="0" smtClean="0">
                <a:solidFill>
                  <a:srgbClr val="FFFFFF"/>
                </a:solidFill>
                <a:latin typeface="Gill Sans"/>
                <a:cs typeface="Gill Sans"/>
              </a:rPr>
              <a:t>Robert </a:t>
            </a:r>
            <a:r>
              <a:rPr lang="en-US" sz="3200" dirty="0" err="1" smtClean="0">
                <a:solidFill>
                  <a:srgbClr val="FFFFFF"/>
                </a:solidFill>
                <a:latin typeface="Gill Sans"/>
                <a:cs typeface="Gill Sans"/>
              </a:rPr>
              <a:t>Kates</a:t>
            </a:r>
            <a:endParaRPr lang="en-US" sz="3200" dirty="0">
              <a:solidFill>
                <a:srgbClr val="FFFFFF"/>
              </a:solidFill>
              <a:latin typeface="Gill Sans"/>
              <a:cs typeface="Gill Sans"/>
            </a:endParaRPr>
          </a:p>
        </p:txBody>
      </p:sp>
      <p:pic>
        <p:nvPicPr>
          <p:cNvPr id="9" name="Picture 8"/>
          <p:cNvPicPr>
            <a:picLocks noChangeAspect="1"/>
          </p:cNvPicPr>
          <p:nvPr/>
        </p:nvPicPr>
        <p:blipFill rotWithShape="1">
          <a:blip r:embed="rId4"/>
          <a:srcRect b="5210"/>
          <a:stretch/>
        </p:blipFill>
        <p:spPr>
          <a:xfrm>
            <a:off x="3681482" y="2035504"/>
            <a:ext cx="5358679" cy="2516586"/>
          </a:xfrm>
          <a:prstGeom prst="rect">
            <a:avLst/>
          </a:prstGeom>
          <a:ln w="57150" cmpd="sng">
            <a:solidFill>
              <a:schemeClr val="bg1"/>
            </a:solidFill>
          </a:ln>
        </p:spPr>
      </p:pic>
      <p:sp>
        <p:nvSpPr>
          <p:cNvPr id="2" name="TextBox 1"/>
          <p:cNvSpPr txBox="1"/>
          <p:nvPr/>
        </p:nvSpPr>
        <p:spPr>
          <a:xfrm>
            <a:off x="6007100" y="4308382"/>
            <a:ext cx="901802" cy="276999"/>
          </a:xfrm>
          <a:prstGeom prst="rect">
            <a:avLst/>
          </a:prstGeom>
          <a:solidFill>
            <a:schemeClr val="bg1"/>
          </a:solidFill>
        </p:spPr>
        <p:txBody>
          <a:bodyPr wrap="none" lIns="0" tIns="0" rIns="0" bIns="0" rtlCol="0" anchor="ctr" anchorCtr="0">
            <a:normAutofit/>
          </a:bodyPr>
          <a:lstStyle/>
          <a:p>
            <a:r>
              <a:rPr lang="en-US" dirty="0" smtClean="0">
                <a:latin typeface="Gill Sans"/>
                <a:cs typeface="Gill Sans"/>
              </a:rPr>
              <a:t>Years ago</a:t>
            </a:r>
            <a:endParaRPr lang="en-US" dirty="0">
              <a:latin typeface="Gill Sans"/>
              <a:cs typeface="Gill Sans"/>
            </a:endParaRPr>
          </a:p>
        </p:txBody>
      </p:sp>
      <p:sp>
        <p:nvSpPr>
          <p:cNvPr id="10" name="TextBox 9"/>
          <p:cNvSpPr txBox="1"/>
          <p:nvPr/>
        </p:nvSpPr>
        <p:spPr>
          <a:xfrm rot="16200000">
            <a:off x="3365163" y="3051081"/>
            <a:ext cx="901802" cy="276999"/>
          </a:xfrm>
          <a:prstGeom prst="rect">
            <a:avLst/>
          </a:prstGeom>
          <a:solidFill>
            <a:schemeClr val="bg1"/>
          </a:solidFill>
        </p:spPr>
        <p:txBody>
          <a:bodyPr wrap="none" lIns="0" tIns="0" rIns="0" bIns="0" rtlCol="0" anchor="ctr" anchorCtr="0">
            <a:normAutofit/>
          </a:bodyPr>
          <a:lstStyle/>
          <a:p>
            <a:r>
              <a:rPr lang="en-US" dirty="0" smtClean="0">
                <a:latin typeface="Gill Sans"/>
                <a:cs typeface="Gill Sans"/>
              </a:rPr>
              <a:t>Population</a:t>
            </a:r>
            <a:endParaRPr lang="en-US" dirty="0">
              <a:latin typeface="Gill Sans"/>
              <a:cs typeface="Gill Sans"/>
            </a:endParaRPr>
          </a:p>
        </p:txBody>
      </p:sp>
      <p:sp>
        <p:nvSpPr>
          <p:cNvPr id="11" name="TextBox 10"/>
          <p:cNvSpPr txBox="1"/>
          <p:nvPr/>
        </p:nvSpPr>
        <p:spPr>
          <a:xfrm>
            <a:off x="4610100" y="3640482"/>
            <a:ext cx="1244600" cy="276999"/>
          </a:xfrm>
          <a:prstGeom prst="rect">
            <a:avLst/>
          </a:prstGeom>
          <a:solidFill>
            <a:schemeClr val="accent2">
              <a:lumMod val="40000"/>
              <a:lumOff val="60000"/>
            </a:schemeClr>
          </a:solidFill>
        </p:spPr>
        <p:txBody>
          <a:bodyPr wrap="none" lIns="0" tIns="0" rIns="0" bIns="0" rtlCol="0" anchor="ctr" anchorCtr="0">
            <a:normAutofit/>
          </a:bodyPr>
          <a:lstStyle/>
          <a:p>
            <a:pPr algn="ctr"/>
            <a:r>
              <a:rPr lang="en-US" dirty="0" smtClean="0">
                <a:latin typeface="Gill Sans"/>
                <a:cs typeface="Gill Sans"/>
              </a:rPr>
              <a:t>tool-making</a:t>
            </a:r>
            <a:endParaRPr lang="en-US" dirty="0">
              <a:latin typeface="Gill Sans"/>
              <a:cs typeface="Gill Sans"/>
            </a:endParaRPr>
          </a:p>
        </p:txBody>
      </p:sp>
      <p:sp>
        <p:nvSpPr>
          <p:cNvPr id="12" name="TextBox 11"/>
          <p:cNvSpPr txBox="1"/>
          <p:nvPr/>
        </p:nvSpPr>
        <p:spPr>
          <a:xfrm>
            <a:off x="6134100" y="3640482"/>
            <a:ext cx="1041400" cy="276999"/>
          </a:xfrm>
          <a:prstGeom prst="rect">
            <a:avLst/>
          </a:prstGeom>
          <a:solidFill>
            <a:schemeClr val="accent3">
              <a:lumMod val="60000"/>
              <a:lumOff val="40000"/>
            </a:schemeClr>
          </a:solidFill>
        </p:spPr>
        <p:txBody>
          <a:bodyPr wrap="none" lIns="0" tIns="0" rIns="0" bIns="0" rtlCol="0" anchor="ctr" anchorCtr="0">
            <a:normAutofit/>
          </a:bodyPr>
          <a:lstStyle/>
          <a:p>
            <a:r>
              <a:rPr lang="en-US" dirty="0" smtClean="0">
                <a:latin typeface="Gill Sans"/>
                <a:cs typeface="Gill Sans"/>
              </a:rPr>
              <a:t>agriculture</a:t>
            </a:r>
            <a:endParaRPr lang="en-US" dirty="0">
              <a:latin typeface="Gill Sans"/>
              <a:cs typeface="Gill Sans"/>
            </a:endParaRPr>
          </a:p>
        </p:txBody>
      </p:sp>
      <p:sp>
        <p:nvSpPr>
          <p:cNvPr id="13" name="TextBox 12"/>
          <p:cNvSpPr txBox="1"/>
          <p:nvPr/>
        </p:nvSpPr>
        <p:spPr>
          <a:xfrm>
            <a:off x="7531100" y="3654382"/>
            <a:ext cx="1041400" cy="276999"/>
          </a:xfrm>
          <a:prstGeom prst="rect">
            <a:avLst/>
          </a:prstGeom>
          <a:solidFill>
            <a:schemeClr val="accent4">
              <a:lumMod val="60000"/>
              <a:lumOff val="40000"/>
            </a:schemeClr>
          </a:solidFill>
        </p:spPr>
        <p:txBody>
          <a:bodyPr wrap="none" lIns="0" tIns="0" rIns="0" bIns="0" rtlCol="0" anchor="ctr" anchorCtr="0">
            <a:normAutofit/>
          </a:bodyPr>
          <a:lstStyle/>
          <a:p>
            <a:pPr algn="ctr"/>
            <a:r>
              <a:rPr lang="en-US" dirty="0" smtClean="0">
                <a:latin typeface="Gill Sans"/>
                <a:cs typeface="Gill Sans"/>
              </a:rPr>
              <a:t>industry</a:t>
            </a:r>
            <a:endParaRPr lang="en-US" dirty="0">
              <a:latin typeface="Gill Sans"/>
              <a:cs typeface="Gill Sans"/>
            </a:endParaRPr>
          </a:p>
        </p:txBody>
      </p:sp>
    </p:spTree>
    <p:extLst>
      <p:ext uri="{BB962C8B-B14F-4D97-AF65-F5344CB8AC3E}">
        <p14:creationId xmlns:p14="http://schemas.microsoft.com/office/powerpoint/2010/main" val="3293798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2631"/>
          <a:stretch/>
        </p:blipFill>
        <p:spPr bwMode="auto">
          <a:xfrm>
            <a:off x="436512" y="1333499"/>
            <a:ext cx="3525888" cy="4525963"/>
          </a:xfrm>
          <a:prstGeom prst="rect">
            <a:avLst/>
          </a:prstGeom>
          <a:noFill/>
          <a:ln w="12700" cmpd="sng">
            <a:solidFill>
              <a:srgbClr val="DDD9C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Rectangle 5"/>
          <p:cNvSpPr/>
          <p:nvPr/>
        </p:nvSpPr>
        <p:spPr>
          <a:xfrm>
            <a:off x="265755" y="5987385"/>
            <a:ext cx="4051300" cy="584776"/>
          </a:xfrm>
          <a:prstGeom prst="rect">
            <a:avLst/>
          </a:prstGeom>
        </p:spPr>
        <p:txBody>
          <a:bodyPr wrap="square">
            <a:spAutoFit/>
          </a:bodyPr>
          <a:lstStyle/>
          <a:p>
            <a:pPr algn="ctr"/>
            <a:r>
              <a:rPr lang="en-US" sz="3200" dirty="0" smtClean="0">
                <a:solidFill>
                  <a:srgbClr val="FFFFFF"/>
                </a:solidFill>
                <a:latin typeface="Gill Sans"/>
                <a:cs typeface="Gill Sans"/>
              </a:rPr>
              <a:t>Stephen </a:t>
            </a:r>
            <a:r>
              <a:rPr lang="en-US" sz="3200" dirty="0" err="1" smtClean="0">
                <a:solidFill>
                  <a:srgbClr val="FFFFFF"/>
                </a:solidFill>
                <a:latin typeface="Gill Sans"/>
                <a:cs typeface="Gill Sans"/>
              </a:rPr>
              <a:t>Polasky</a:t>
            </a:r>
            <a:endParaRPr lang="en-US" sz="3200" dirty="0">
              <a:solidFill>
                <a:srgbClr val="FFFFFF"/>
              </a:solidFill>
              <a:latin typeface="Gill Sans"/>
              <a:cs typeface="Gill Sans"/>
            </a:endParaRPr>
          </a:p>
        </p:txBody>
      </p:sp>
      <p:sp>
        <p:nvSpPr>
          <p:cNvPr id="7" name="TextBox 6"/>
          <p:cNvSpPr txBox="1"/>
          <p:nvPr/>
        </p:nvSpPr>
        <p:spPr>
          <a:xfrm>
            <a:off x="265756" y="184496"/>
            <a:ext cx="8547492" cy="1508105"/>
          </a:xfrm>
          <a:prstGeom prst="rect">
            <a:avLst/>
          </a:prstGeom>
          <a:noFill/>
        </p:spPr>
        <p:txBody>
          <a:bodyPr wrap="square" rtlCol="0">
            <a:spAutoFit/>
          </a:bodyPr>
          <a:lstStyle/>
          <a:p>
            <a:pPr algn="ctr"/>
            <a:r>
              <a:rPr lang="en-US" sz="3200" dirty="0" smtClean="0">
                <a:solidFill>
                  <a:srgbClr val="DDD9C3"/>
                </a:solidFill>
                <a:latin typeface="Gill Sans"/>
                <a:cs typeface="Gill Sans"/>
              </a:rPr>
              <a:t>Inclusive wealth: </a:t>
            </a:r>
          </a:p>
          <a:p>
            <a:pPr algn="ctr"/>
            <a:r>
              <a:rPr lang="en-US" sz="2800" dirty="0" smtClean="0">
                <a:solidFill>
                  <a:srgbClr val="DDD9C3"/>
                </a:solidFill>
                <a:latin typeface="Gill Sans"/>
                <a:cs typeface="Gill Sans"/>
              </a:rPr>
              <a:t>A framework for sustainable development</a:t>
            </a:r>
            <a:endParaRPr lang="en-US" sz="2800" dirty="0">
              <a:solidFill>
                <a:srgbClr val="DDD9C3"/>
              </a:solidFill>
              <a:latin typeface="Gill Sans"/>
              <a:cs typeface="Gill Sans"/>
            </a:endParaRPr>
          </a:p>
          <a:p>
            <a:pPr algn="ctr"/>
            <a:endParaRPr lang="en-US" sz="3200" dirty="0">
              <a:solidFill>
                <a:srgbClr val="DDD9C3"/>
              </a:solidFill>
              <a:latin typeface="Gill Sans"/>
              <a:cs typeface="Gill Sans"/>
            </a:endParaRPr>
          </a:p>
        </p:txBody>
      </p:sp>
      <p:graphicFrame>
        <p:nvGraphicFramePr>
          <p:cNvPr id="10" name="Object 8"/>
          <p:cNvGraphicFramePr>
            <a:graphicFrameLocks noChangeAspect="1"/>
          </p:cNvGraphicFramePr>
          <p:nvPr>
            <p:extLst>
              <p:ext uri="{D42A27DB-BD31-4B8C-83A1-F6EECF244321}">
                <p14:modId xmlns:p14="http://schemas.microsoft.com/office/powerpoint/2010/main" val="675402768"/>
              </p:ext>
            </p:extLst>
          </p:nvPr>
        </p:nvGraphicFramePr>
        <p:xfrm>
          <a:off x="4551363" y="2733675"/>
          <a:ext cx="4314825" cy="2173288"/>
        </p:xfrm>
        <a:graphic>
          <a:graphicData uri="http://schemas.openxmlformats.org/presentationml/2006/ole">
            <mc:AlternateContent xmlns:mc="http://schemas.openxmlformats.org/markup-compatibility/2006">
              <mc:Choice xmlns:v="urn:schemas-microsoft-com:vml" Requires="v">
                <p:oleObj spid="_x0000_s3145" name="Equation" r:id="rId5" imgW="1701800" imgH="863600" progId="Equation.3">
                  <p:embed/>
                </p:oleObj>
              </mc:Choice>
              <mc:Fallback>
                <p:oleObj name="Equation" r:id="rId5" imgW="1701800" imgH="863600" progId="Equation.3">
                  <p:embed/>
                  <p:pic>
                    <p:nvPicPr>
                      <p:cNvPr id="0" name=""/>
                      <p:cNvPicPr>
                        <a:picLocks noChangeAspect="1" noChangeArrowheads="1"/>
                      </p:cNvPicPr>
                      <p:nvPr/>
                    </p:nvPicPr>
                    <p:blipFill>
                      <a:blip r:embed="rId6"/>
                      <a:srcRect/>
                      <a:stretch>
                        <a:fillRect/>
                      </a:stretch>
                    </p:blipFill>
                    <p:spPr bwMode="auto">
                      <a:xfrm>
                        <a:off x="4551363" y="2733675"/>
                        <a:ext cx="4314825" cy="2173288"/>
                      </a:xfrm>
                      <a:prstGeom prst="rect">
                        <a:avLst/>
                      </a:prstGeom>
                      <a:solidFill>
                        <a:schemeClr val="bg1"/>
                      </a:solidFill>
                    </p:spPr>
                  </p:pic>
                </p:oleObj>
              </mc:Fallback>
            </mc:AlternateContent>
          </a:graphicData>
        </a:graphic>
      </p:graphicFrame>
      <p:sp>
        <p:nvSpPr>
          <p:cNvPr id="11" name="TextBox 10"/>
          <p:cNvSpPr txBox="1"/>
          <p:nvPr/>
        </p:nvSpPr>
        <p:spPr>
          <a:xfrm>
            <a:off x="4760912" y="2064851"/>
            <a:ext cx="3352200" cy="646331"/>
          </a:xfrm>
          <a:prstGeom prst="rect">
            <a:avLst/>
          </a:prstGeom>
          <a:noFill/>
        </p:spPr>
        <p:txBody>
          <a:bodyPr wrap="none" rtlCol="0">
            <a:spAutoFit/>
          </a:bodyPr>
          <a:lstStyle/>
          <a:p>
            <a:r>
              <a:rPr lang="en-US" dirty="0" smtClean="0">
                <a:solidFill>
                  <a:schemeClr val="bg2">
                    <a:lumMod val="90000"/>
                  </a:schemeClr>
                </a:solidFill>
                <a:latin typeface="Chalkboard"/>
                <a:cs typeface="Chalkboard"/>
              </a:rPr>
              <a:t>Inclusive wealth</a:t>
            </a:r>
          </a:p>
          <a:p>
            <a:r>
              <a:rPr lang="en-US" dirty="0" smtClean="0">
                <a:solidFill>
                  <a:schemeClr val="bg2">
                    <a:lumMod val="90000"/>
                  </a:schemeClr>
                </a:solidFill>
                <a:latin typeface="Chalkboard"/>
                <a:cs typeface="Chalkboard"/>
              </a:rPr>
              <a:t>= Combined value of all assets</a:t>
            </a:r>
            <a:endParaRPr lang="en-US" dirty="0">
              <a:solidFill>
                <a:schemeClr val="bg2">
                  <a:lumMod val="90000"/>
                </a:schemeClr>
              </a:solidFill>
              <a:latin typeface="Chalkboard"/>
              <a:cs typeface="Chalkboard"/>
            </a:endParaRPr>
          </a:p>
        </p:txBody>
      </p:sp>
      <p:sp>
        <p:nvSpPr>
          <p:cNvPr id="12" name="TextBox 11"/>
          <p:cNvSpPr txBox="1"/>
          <p:nvPr/>
        </p:nvSpPr>
        <p:spPr>
          <a:xfrm>
            <a:off x="4760912" y="5009614"/>
            <a:ext cx="3507125" cy="646331"/>
          </a:xfrm>
          <a:prstGeom prst="rect">
            <a:avLst/>
          </a:prstGeom>
          <a:noFill/>
        </p:spPr>
        <p:txBody>
          <a:bodyPr wrap="none" rtlCol="0">
            <a:spAutoFit/>
          </a:bodyPr>
          <a:lstStyle/>
          <a:p>
            <a:r>
              <a:rPr lang="en-US" dirty="0" smtClean="0">
                <a:solidFill>
                  <a:srgbClr val="DDD9C3"/>
                </a:solidFill>
                <a:latin typeface="Chalkboard"/>
                <a:cs typeface="Chalkboard"/>
              </a:rPr>
              <a:t>Sustainability </a:t>
            </a:r>
          </a:p>
          <a:p>
            <a:r>
              <a:rPr lang="en-US" dirty="0" smtClean="0">
                <a:solidFill>
                  <a:srgbClr val="DDD9C3"/>
                </a:solidFill>
                <a:latin typeface="Chalkboard"/>
                <a:cs typeface="Chalkboard"/>
              </a:rPr>
              <a:t>= Non-declining inclusive wealth</a:t>
            </a:r>
            <a:endParaRPr lang="en-US" dirty="0">
              <a:solidFill>
                <a:srgbClr val="DDD9C3"/>
              </a:solidFill>
              <a:latin typeface="Chalkboard"/>
              <a:cs typeface="Chalkboard"/>
            </a:endParaRPr>
          </a:p>
        </p:txBody>
      </p:sp>
      <p:sp>
        <p:nvSpPr>
          <p:cNvPr id="2" name="Oval 1"/>
          <p:cNvSpPr/>
          <p:nvPr/>
        </p:nvSpPr>
        <p:spPr>
          <a:xfrm>
            <a:off x="7136345" y="3720807"/>
            <a:ext cx="1149578" cy="1132492"/>
          </a:xfrm>
          <a:prstGeom prst="ellipse">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21303315">
            <a:off x="6607620" y="4539106"/>
            <a:ext cx="2198038" cy="369332"/>
          </a:xfrm>
          <a:prstGeom prst="rect">
            <a:avLst/>
          </a:prstGeom>
          <a:noFill/>
        </p:spPr>
        <p:txBody>
          <a:bodyPr wrap="none" rtlCol="0">
            <a:spAutoFit/>
          </a:bodyPr>
          <a:lstStyle/>
          <a:p>
            <a:r>
              <a:rPr lang="en-US" dirty="0" smtClean="0">
                <a:solidFill>
                  <a:schemeClr val="accent2">
                    <a:lumMod val="75000"/>
                  </a:schemeClr>
                </a:solidFill>
                <a:latin typeface="Chalkboard"/>
                <a:cs typeface="Chalkboard"/>
              </a:rPr>
              <a:t>Savings/investment</a:t>
            </a:r>
            <a:endParaRPr lang="en-US" dirty="0">
              <a:solidFill>
                <a:schemeClr val="accent2">
                  <a:lumMod val="75000"/>
                </a:schemeClr>
              </a:solidFill>
              <a:latin typeface="Chalkboard"/>
              <a:cs typeface="Chalkboard"/>
            </a:endParaRPr>
          </a:p>
        </p:txBody>
      </p:sp>
    </p:spTree>
    <p:extLst>
      <p:ext uri="{BB962C8B-B14F-4D97-AF65-F5344CB8AC3E}">
        <p14:creationId xmlns:p14="http://schemas.microsoft.com/office/powerpoint/2010/main" val="2978961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0553" t="14916" r="24979" b="36842"/>
          <a:stretch/>
        </p:blipFill>
        <p:spPr>
          <a:xfrm>
            <a:off x="425450" y="1774587"/>
            <a:ext cx="3295650" cy="4014622"/>
          </a:xfrm>
          <a:prstGeom prst="rect">
            <a:avLst/>
          </a:prstGeom>
          <a:ln>
            <a:solidFill>
              <a:srgbClr val="DDD9C3"/>
            </a:solidFill>
          </a:ln>
        </p:spPr>
      </p:pic>
      <p:sp>
        <p:nvSpPr>
          <p:cNvPr id="4" name="Rectangle 3"/>
          <p:cNvSpPr/>
          <p:nvPr/>
        </p:nvSpPr>
        <p:spPr>
          <a:xfrm>
            <a:off x="610188" y="5908084"/>
            <a:ext cx="2933112" cy="584776"/>
          </a:xfrm>
          <a:prstGeom prst="rect">
            <a:avLst/>
          </a:prstGeom>
        </p:spPr>
        <p:txBody>
          <a:bodyPr wrap="square">
            <a:spAutoFit/>
          </a:bodyPr>
          <a:lstStyle/>
          <a:p>
            <a:pPr algn="ctr"/>
            <a:r>
              <a:rPr lang="en-US" sz="3200" dirty="0">
                <a:solidFill>
                  <a:srgbClr val="FFFFFF"/>
                </a:solidFill>
                <a:latin typeface="Gill Sans"/>
                <a:cs typeface="Gill Sans"/>
              </a:rPr>
              <a:t>Gretchen </a:t>
            </a:r>
            <a:r>
              <a:rPr lang="en-US" sz="3200" dirty="0" smtClean="0">
                <a:solidFill>
                  <a:srgbClr val="FFFFFF"/>
                </a:solidFill>
                <a:latin typeface="Gill Sans"/>
                <a:cs typeface="Gill Sans"/>
              </a:rPr>
              <a:t>Daily</a:t>
            </a:r>
            <a:endParaRPr lang="en-US" sz="3200" dirty="0">
              <a:solidFill>
                <a:srgbClr val="FFFFFF"/>
              </a:solidFill>
              <a:latin typeface="Gill Sans"/>
              <a:cs typeface="Gill Sans"/>
            </a:endParaRPr>
          </a:p>
        </p:txBody>
      </p:sp>
      <p:sp>
        <p:nvSpPr>
          <p:cNvPr id="5" name="TextBox 4"/>
          <p:cNvSpPr txBox="1"/>
          <p:nvPr/>
        </p:nvSpPr>
        <p:spPr>
          <a:xfrm>
            <a:off x="350359" y="138086"/>
            <a:ext cx="8686308" cy="1938992"/>
          </a:xfrm>
          <a:prstGeom prst="rect">
            <a:avLst/>
          </a:prstGeom>
          <a:noFill/>
        </p:spPr>
        <p:txBody>
          <a:bodyPr wrap="square" rtlCol="0">
            <a:spAutoFit/>
          </a:bodyPr>
          <a:lstStyle/>
          <a:p>
            <a:pPr algn="ctr"/>
            <a:r>
              <a:rPr lang="en-US" sz="3200" dirty="0">
                <a:solidFill>
                  <a:srgbClr val="DDD9C3"/>
                </a:solidFill>
                <a:latin typeface="Gill Sans"/>
                <a:cs typeface="Gill Sans"/>
              </a:rPr>
              <a:t>Natural </a:t>
            </a:r>
            <a:r>
              <a:rPr lang="en-US" sz="3200" dirty="0" smtClean="0">
                <a:solidFill>
                  <a:srgbClr val="DDD9C3"/>
                </a:solidFill>
                <a:latin typeface="Gill Sans"/>
                <a:cs typeface="Gill Sans"/>
              </a:rPr>
              <a:t>Capital: </a:t>
            </a:r>
          </a:p>
          <a:p>
            <a:pPr algn="ctr"/>
            <a:r>
              <a:rPr lang="en-US" sz="2800" dirty="0" smtClean="0">
                <a:solidFill>
                  <a:srgbClr val="DDD9C3"/>
                </a:solidFill>
                <a:latin typeface="Gill Sans"/>
                <a:cs typeface="Gill Sans"/>
              </a:rPr>
              <a:t>Ecosystem services and </a:t>
            </a:r>
            <a:r>
              <a:rPr lang="en-US" sz="2800" dirty="0">
                <a:solidFill>
                  <a:srgbClr val="DDD9C3"/>
                </a:solidFill>
                <a:latin typeface="Gill Sans"/>
                <a:cs typeface="Gill Sans"/>
              </a:rPr>
              <a:t>their contribution </a:t>
            </a:r>
            <a:endParaRPr lang="en-US" sz="2800" dirty="0" smtClean="0">
              <a:solidFill>
                <a:srgbClr val="DDD9C3"/>
              </a:solidFill>
              <a:latin typeface="Gill Sans"/>
              <a:cs typeface="Gill Sans"/>
            </a:endParaRPr>
          </a:p>
          <a:p>
            <a:pPr algn="ctr"/>
            <a:r>
              <a:rPr lang="en-US" sz="2800" dirty="0" smtClean="0">
                <a:solidFill>
                  <a:srgbClr val="DDD9C3"/>
                </a:solidFill>
                <a:latin typeface="Gill Sans"/>
                <a:cs typeface="Gill Sans"/>
              </a:rPr>
              <a:t>to sustainable </a:t>
            </a:r>
            <a:r>
              <a:rPr lang="en-US" sz="2800" dirty="0">
                <a:solidFill>
                  <a:srgbClr val="DDD9C3"/>
                </a:solidFill>
                <a:latin typeface="Gill Sans"/>
                <a:cs typeface="Gill Sans"/>
              </a:rPr>
              <a:t>development</a:t>
            </a:r>
          </a:p>
          <a:p>
            <a:pPr algn="ctr"/>
            <a:endParaRPr lang="en-US" sz="3200" dirty="0">
              <a:solidFill>
                <a:srgbClr val="DDD9C3"/>
              </a:solidFill>
              <a:latin typeface="Gill Sans"/>
              <a:cs typeface="Gill Sans"/>
            </a:endParaRPr>
          </a:p>
        </p:txBody>
      </p:sp>
      <p:pic>
        <p:nvPicPr>
          <p:cNvPr id="6" name="Picture 5"/>
          <p:cNvPicPr>
            <a:picLocks noChangeAspect="1"/>
          </p:cNvPicPr>
          <p:nvPr/>
        </p:nvPicPr>
        <p:blipFill rotWithShape="1">
          <a:blip r:embed="rId3"/>
          <a:srcRect t="11812"/>
          <a:stretch/>
        </p:blipFill>
        <p:spPr>
          <a:xfrm>
            <a:off x="4051300" y="2254720"/>
            <a:ext cx="4800495" cy="3168180"/>
          </a:xfrm>
          <a:prstGeom prst="rect">
            <a:avLst/>
          </a:prstGeom>
          <a:ln>
            <a:solidFill>
              <a:schemeClr val="bg2">
                <a:lumMod val="90000"/>
              </a:schemeClr>
            </a:solidFill>
          </a:ln>
        </p:spPr>
      </p:pic>
    </p:spTree>
    <p:extLst>
      <p:ext uri="{BB962C8B-B14F-4D97-AF65-F5344CB8AC3E}">
        <p14:creationId xmlns:p14="http://schemas.microsoft.com/office/powerpoint/2010/main" val="2321591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3513" y="2442387"/>
            <a:ext cx="2146300" cy="2540000"/>
          </a:xfrm>
          <a:prstGeom prst="rect">
            <a:avLst/>
          </a:prstGeom>
          <a:ln>
            <a:solidFill>
              <a:srgbClr val="DDD9C3"/>
            </a:solidFill>
          </a:ln>
        </p:spPr>
      </p:pic>
      <p:pic>
        <p:nvPicPr>
          <p:cNvPr id="3" name="Picture 2" descr="Slide09.jpg"/>
          <p:cNvPicPr>
            <a:picLocks noChangeAspect="1"/>
          </p:cNvPicPr>
          <p:nvPr/>
        </p:nvPicPr>
        <p:blipFill rotWithShape="1">
          <a:blip r:embed="rId3">
            <a:extLst>
              <a:ext uri="{28A0092B-C50C-407E-A947-70E740481C1C}">
                <a14:useLocalDpi xmlns:a14="http://schemas.microsoft.com/office/drawing/2010/main" val="0"/>
              </a:ext>
            </a:extLst>
          </a:blip>
          <a:srcRect t="18768"/>
          <a:stretch/>
        </p:blipFill>
        <p:spPr>
          <a:xfrm>
            <a:off x="3194660" y="2115202"/>
            <a:ext cx="5651899" cy="3443394"/>
          </a:xfrm>
          <a:prstGeom prst="rect">
            <a:avLst/>
          </a:prstGeom>
          <a:ln>
            <a:solidFill>
              <a:schemeClr val="tx2">
                <a:lumMod val="75000"/>
              </a:schemeClr>
            </a:solidFill>
          </a:ln>
        </p:spPr>
      </p:pic>
      <p:sp>
        <p:nvSpPr>
          <p:cNvPr id="4" name="TextBox 3"/>
          <p:cNvSpPr txBox="1"/>
          <p:nvPr/>
        </p:nvSpPr>
        <p:spPr>
          <a:xfrm>
            <a:off x="696036" y="408778"/>
            <a:ext cx="8150523" cy="1508105"/>
          </a:xfrm>
          <a:prstGeom prst="rect">
            <a:avLst/>
          </a:prstGeom>
          <a:noFill/>
        </p:spPr>
        <p:txBody>
          <a:bodyPr wrap="square" rtlCol="0">
            <a:spAutoFit/>
          </a:bodyPr>
          <a:lstStyle/>
          <a:p>
            <a:pPr algn="ctr"/>
            <a:r>
              <a:rPr lang="en-US" sz="3200" dirty="0" smtClean="0">
                <a:solidFill>
                  <a:srgbClr val="DDD9C3"/>
                </a:solidFill>
                <a:latin typeface="Gill Sans"/>
                <a:cs typeface="Gill Sans"/>
              </a:rPr>
              <a:t>Biodiversity as a component of natural capital</a:t>
            </a:r>
          </a:p>
          <a:p>
            <a:pPr algn="ctr"/>
            <a:r>
              <a:rPr lang="en-US" sz="2800" dirty="0" smtClean="0">
                <a:solidFill>
                  <a:srgbClr val="DDD9C3"/>
                </a:solidFill>
                <a:latin typeface="Gill Sans"/>
                <a:cs typeface="Gill Sans"/>
              </a:rPr>
              <a:t>Anthropocentric v. </a:t>
            </a:r>
            <a:r>
              <a:rPr lang="en-US" sz="2800" dirty="0" err="1" smtClean="0">
                <a:solidFill>
                  <a:srgbClr val="DDD9C3"/>
                </a:solidFill>
                <a:latin typeface="Gill Sans"/>
                <a:cs typeface="Gill Sans"/>
              </a:rPr>
              <a:t>biocentric</a:t>
            </a:r>
            <a:r>
              <a:rPr lang="en-US" sz="2800" dirty="0" smtClean="0">
                <a:solidFill>
                  <a:srgbClr val="DDD9C3"/>
                </a:solidFill>
                <a:latin typeface="Gill Sans"/>
                <a:cs typeface="Gill Sans"/>
              </a:rPr>
              <a:t> perspectives</a:t>
            </a:r>
            <a:endParaRPr lang="en-US" sz="2800" dirty="0">
              <a:solidFill>
                <a:srgbClr val="DDD9C3"/>
              </a:solidFill>
              <a:latin typeface="Gill Sans"/>
              <a:cs typeface="Gill Sans"/>
            </a:endParaRPr>
          </a:p>
          <a:p>
            <a:pPr algn="ctr"/>
            <a:endParaRPr lang="en-US" sz="3200" dirty="0">
              <a:solidFill>
                <a:srgbClr val="DDD9C3"/>
              </a:solidFill>
              <a:latin typeface="Gill Sans"/>
              <a:cs typeface="Gill Sans"/>
            </a:endParaRPr>
          </a:p>
        </p:txBody>
      </p:sp>
      <p:sp>
        <p:nvSpPr>
          <p:cNvPr id="5" name="Rectangle 4"/>
          <p:cNvSpPr/>
          <p:nvPr/>
        </p:nvSpPr>
        <p:spPr>
          <a:xfrm>
            <a:off x="376845" y="5748457"/>
            <a:ext cx="4639269" cy="523220"/>
          </a:xfrm>
          <a:prstGeom prst="rect">
            <a:avLst/>
          </a:prstGeom>
        </p:spPr>
        <p:txBody>
          <a:bodyPr wrap="square">
            <a:spAutoFit/>
          </a:bodyPr>
          <a:lstStyle/>
          <a:p>
            <a:r>
              <a:rPr lang="en-US" sz="2800" dirty="0" smtClean="0">
                <a:solidFill>
                  <a:srgbClr val="FFFFFF"/>
                </a:solidFill>
                <a:latin typeface="Gill Sans"/>
                <a:cs typeface="Gill Sans"/>
              </a:rPr>
              <a:t>Jeannine Cavender-Bares</a:t>
            </a:r>
            <a:endParaRPr lang="en-US" sz="2800" dirty="0">
              <a:solidFill>
                <a:srgbClr val="FFFFFF"/>
              </a:solidFill>
              <a:latin typeface="Gill Sans"/>
              <a:cs typeface="Gill Sans"/>
            </a:endParaRPr>
          </a:p>
        </p:txBody>
      </p:sp>
    </p:spTree>
    <p:extLst>
      <p:ext uri="{BB962C8B-B14F-4D97-AF65-F5344CB8AC3E}">
        <p14:creationId xmlns:p14="http://schemas.microsoft.com/office/powerpoint/2010/main" val="2891234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98530" y="457298"/>
            <a:ext cx="8379416" cy="1015663"/>
          </a:xfrm>
          <a:prstGeom prst="rect">
            <a:avLst/>
          </a:prstGeom>
          <a:noFill/>
        </p:spPr>
        <p:txBody>
          <a:bodyPr wrap="square" rtlCol="0">
            <a:spAutoFit/>
          </a:bodyPr>
          <a:lstStyle/>
          <a:p>
            <a:pPr algn="ctr"/>
            <a:r>
              <a:rPr lang="en-US" sz="3200" dirty="0" smtClean="0">
                <a:solidFill>
                  <a:schemeClr val="bg2">
                    <a:lumMod val="90000"/>
                  </a:schemeClr>
                </a:solidFill>
                <a:latin typeface="Gill Sans"/>
                <a:cs typeface="Gill Sans"/>
              </a:rPr>
              <a:t>Institutions (Social Capital):</a:t>
            </a:r>
          </a:p>
          <a:p>
            <a:pPr algn="ctr"/>
            <a:r>
              <a:rPr lang="en-US" sz="2800" dirty="0" smtClean="0">
                <a:solidFill>
                  <a:schemeClr val="bg2">
                    <a:lumMod val="90000"/>
                  </a:schemeClr>
                </a:solidFill>
                <a:latin typeface="Gill Sans"/>
                <a:cs typeface="Gill Sans"/>
              </a:rPr>
              <a:t>Polycentric </a:t>
            </a:r>
            <a:r>
              <a:rPr lang="en-US" sz="2800" dirty="0">
                <a:solidFill>
                  <a:schemeClr val="bg2">
                    <a:lumMod val="90000"/>
                  </a:schemeClr>
                </a:solidFill>
                <a:latin typeface="Gill Sans"/>
                <a:cs typeface="Gill Sans"/>
              </a:rPr>
              <a:t>Governance of Complex Economic Systems</a:t>
            </a:r>
          </a:p>
        </p:txBody>
      </p:sp>
      <p:sp>
        <p:nvSpPr>
          <p:cNvPr id="3" name="Rectangle 2"/>
          <p:cNvSpPr/>
          <p:nvPr/>
        </p:nvSpPr>
        <p:spPr>
          <a:xfrm>
            <a:off x="5142442" y="4952447"/>
            <a:ext cx="2605401" cy="584776"/>
          </a:xfrm>
          <a:prstGeom prst="rect">
            <a:avLst/>
          </a:prstGeom>
        </p:spPr>
        <p:txBody>
          <a:bodyPr wrap="none">
            <a:spAutoFit/>
          </a:bodyPr>
          <a:lstStyle/>
          <a:p>
            <a:r>
              <a:rPr lang="en-US" sz="3200" dirty="0" err="1">
                <a:solidFill>
                  <a:schemeClr val="bg1"/>
                </a:solidFill>
                <a:latin typeface="Gill Sans"/>
                <a:cs typeface="Gill Sans"/>
              </a:rPr>
              <a:t>Elinor</a:t>
            </a:r>
            <a:r>
              <a:rPr lang="en-US" sz="3200" dirty="0">
                <a:solidFill>
                  <a:schemeClr val="bg1"/>
                </a:solidFill>
                <a:latin typeface="Gill Sans"/>
                <a:cs typeface="Gill Sans"/>
              </a:rPr>
              <a:t> </a:t>
            </a:r>
            <a:r>
              <a:rPr lang="en-US" sz="3200" dirty="0" err="1">
                <a:solidFill>
                  <a:schemeClr val="bg1"/>
                </a:solidFill>
                <a:latin typeface="Gill Sans"/>
                <a:cs typeface="Gill Sans"/>
              </a:rPr>
              <a:t>Ostrom</a:t>
            </a:r>
            <a:endParaRPr lang="en-US" sz="3200" dirty="0">
              <a:solidFill>
                <a:schemeClr val="bg1"/>
              </a:solidFill>
              <a:latin typeface="Gill Sans"/>
              <a:cs typeface="Gill Sans"/>
            </a:endParaRPr>
          </a:p>
        </p:txBody>
      </p:sp>
      <p:pic>
        <p:nvPicPr>
          <p:cNvPr id="4" name="Picture 3"/>
          <p:cNvPicPr>
            <a:picLocks noChangeAspect="1"/>
          </p:cNvPicPr>
          <p:nvPr/>
        </p:nvPicPr>
        <p:blipFill>
          <a:blip r:embed="rId3"/>
          <a:stretch>
            <a:fillRect/>
          </a:stretch>
        </p:blipFill>
        <p:spPr>
          <a:xfrm>
            <a:off x="0" y="1903848"/>
            <a:ext cx="9144000" cy="4156364"/>
          </a:xfrm>
          <a:prstGeom prst="rect">
            <a:avLst/>
          </a:prstGeom>
          <a:ln>
            <a:solidFill>
              <a:srgbClr val="DDD9C3"/>
            </a:solidFill>
          </a:ln>
        </p:spPr>
      </p:pic>
    </p:spTree>
    <p:extLst>
      <p:ext uri="{BB962C8B-B14F-4D97-AF65-F5344CB8AC3E}">
        <p14:creationId xmlns:p14="http://schemas.microsoft.com/office/powerpoint/2010/main" val="653135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72528" y="309711"/>
            <a:ext cx="8242647" cy="1077218"/>
          </a:xfrm>
          <a:prstGeom prst="rect">
            <a:avLst/>
          </a:prstGeom>
          <a:noFill/>
        </p:spPr>
        <p:txBody>
          <a:bodyPr wrap="square" rtlCol="0">
            <a:spAutoFit/>
          </a:bodyPr>
          <a:lstStyle/>
          <a:p>
            <a:pPr algn="ctr"/>
            <a:r>
              <a:rPr lang="en-US" sz="3200" dirty="0">
                <a:solidFill>
                  <a:srgbClr val="DDD9C3"/>
                </a:solidFill>
                <a:latin typeface="Gill Sans"/>
                <a:cs typeface="Gill Sans"/>
              </a:rPr>
              <a:t>Knowledge for sustainable development</a:t>
            </a:r>
          </a:p>
          <a:p>
            <a:pPr algn="ctr"/>
            <a:endParaRPr lang="en-US" sz="3200" dirty="0">
              <a:solidFill>
                <a:srgbClr val="DDD9C3"/>
              </a:solidFill>
              <a:latin typeface="Gill Sans"/>
              <a:cs typeface="Gill Sans"/>
            </a:endParaRPr>
          </a:p>
        </p:txBody>
      </p:sp>
      <p:sp>
        <p:nvSpPr>
          <p:cNvPr id="4" name="Rectangle 3"/>
          <p:cNvSpPr/>
          <p:nvPr/>
        </p:nvSpPr>
        <p:spPr>
          <a:xfrm>
            <a:off x="778051" y="5705542"/>
            <a:ext cx="4051300" cy="584776"/>
          </a:xfrm>
          <a:prstGeom prst="rect">
            <a:avLst/>
          </a:prstGeom>
        </p:spPr>
        <p:txBody>
          <a:bodyPr wrap="square">
            <a:spAutoFit/>
          </a:bodyPr>
          <a:lstStyle/>
          <a:p>
            <a:r>
              <a:rPr lang="en-US" sz="3200" dirty="0" smtClean="0">
                <a:solidFill>
                  <a:srgbClr val="FFFFFF"/>
                </a:solidFill>
                <a:latin typeface="Gill Sans"/>
                <a:cs typeface="Gill Sans"/>
              </a:rPr>
              <a:t>William C. Clark</a:t>
            </a:r>
            <a:endParaRPr lang="en-US" sz="3200" dirty="0">
              <a:solidFill>
                <a:srgbClr val="FFFFFF"/>
              </a:solidFill>
              <a:latin typeface="Gill Sans"/>
              <a:cs typeface="Gill Sans"/>
            </a:endParaRPr>
          </a:p>
        </p:txBody>
      </p:sp>
      <p:grpSp>
        <p:nvGrpSpPr>
          <p:cNvPr id="5" name="Group 4"/>
          <p:cNvGrpSpPr>
            <a:grpSpLocks noChangeAspect="1"/>
          </p:cNvGrpSpPr>
          <p:nvPr/>
        </p:nvGrpSpPr>
        <p:grpSpPr bwMode="auto">
          <a:xfrm>
            <a:off x="4339407" y="1310895"/>
            <a:ext cx="4526280" cy="4107180"/>
            <a:chOff x="2999" y="8052"/>
            <a:chExt cx="6049" cy="5954"/>
          </a:xfrm>
        </p:grpSpPr>
        <p:sp>
          <p:nvSpPr>
            <p:cNvPr id="6" name="Oval 5"/>
            <p:cNvSpPr>
              <a:spLocks noChangeArrowheads="1"/>
            </p:cNvSpPr>
            <p:nvPr/>
          </p:nvSpPr>
          <p:spPr bwMode="auto">
            <a:xfrm>
              <a:off x="5040" y="11606"/>
              <a:ext cx="2088" cy="2088"/>
            </a:xfrm>
            <a:prstGeom prst="ellipse">
              <a:avLst/>
            </a:prstGeom>
            <a:solidFill>
              <a:srgbClr val="FFFFFF"/>
            </a:solidFill>
            <a:ln w="9525">
              <a:solidFill>
                <a:srgbClr val="000000"/>
              </a:solidFill>
              <a:round/>
              <a:headEnd/>
              <a:tailEnd/>
            </a:ln>
          </p:spPr>
          <p:txBody>
            <a:bodyPr/>
            <a:lstStyle/>
            <a:p>
              <a:endParaRPr lang="en-US"/>
            </a:p>
          </p:txBody>
        </p:sp>
        <p:sp>
          <p:nvSpPr>
            <p:cNvPr id="7" name="Oval 6"/>
            <p:cNvSpPr>
              <a:spLocks noChangeArrowheads="1"/>
            </p:cNvSpPr>
            <p:nvPr/>
          </p:nvSpPr>
          <p:spPr bwMode="auto">
            <a:xfrm>
              <a:off x="6660" y="10080"/>
              <a:ext cx="2088" cy="2088"/>
            </a:xfrm>
            <a:prstGeom prst="ellipse">
              <a:avLst/>
            </a:prstGeom>
            <a:solidFill>
              <a:srgbClr val="FFFFFF"/>
            </a:solidFill>
            <a:ln w="9525">
              <a:solidFill>
                <a:srgbClr val="000000"/>
              </a:solidFill>
              <a:round/>
              <a:headEnd/>
              <a:tailEnd/>
            </a:ln>
          </p:spPr>
          <p:txBody>
            <a:bodyPr/>
            <a:lstStyle/>
            <a:p>
              <a:endParaRPr lang="en-US"/>
            </a:p>
          </p:txBody>
        </p:sp>
        <p:sp>
          <p:nvSpPr>
            <p:cNvPr id="8" name="Oval 7"/>
            <p:cNvSpPr>
              <a:spLocks noChangeArrowheads="1"/>
            </p:cNvSpPr>
            <p:nvPr/>
          </p:nvSpPr>
          <p:spPr bwMode="auto">
            <a:xfrm>
              <a:off x="5040" y="8460"/>
              <a:ext cx="2088" cy="2088"/>
            </a:xfrm>
            <a:prstGeom prst="ellipse">
              <a:avLst/>
            </a:prstGeom>
            <a:solidFill>
              <a:srgbClr val="FFFFFF"/>
            </a:solidFill>
            <a:ln w="9525">
              <a:solidFill>
                <a:srgbClr val="000000"/>
              </a:solidFill>
              <a:round/>
              <a:headEnd/>
              <a:tailEnd/>
            </a:ln>
          </p:spPr>
          <p:txBody>
            <a:bodyPr/>
            <a:lstStyle/>
            <a:p>
              <a:endParaRPr lang="en-US"/>
            </a:p>
          </p:txBody>
        </p:sp>
        <p:sp>
          <p:nvSpPr>
            <p:cNvPr id="9" name="Oval 8"/>
            <p:cNvSpPr>
              <a:spLocks noChangeArrowheads="1"/>
            </p:cNvSpPr>
            <p:nvPr/>
          </p:nvSpPr>
          <p:spPr bwMode="auto">
            <a:xfrm>
              <a:off x="3456" y="10080"/>
              <a:ext cx="2088" cy="2088"/>
            </a:xfrm>
            <a:prstGeom prst="ellipse">
              <a:avLst/>
            </a:prstGeom>
            <a:solidFill>
              <a:srgbClr val="FFFFFF"/>
            </a:solidFill>
            <a:ln w="9525">
              <a:solidFill>
                <a:srgbClr val="000000"/>
              </a:solidFill>
              <a:round/>
              <a:headEnd/>
              <a:tailEnd/>
            </a:ln>
          </p:spPr>
          <p:txBody>
            <a:bodyPr/>
            <a:lstStyle/>
            <a:p>
              <a:endParaRPr lang="en-US"/>
            </a:p>
          </p:txBody>
        </p:sp>
        <p:sp>
          <p:nvSpPr>
            <p:cNvPr id="10" name="Oval 9"/>
            <p:cNvSpPr>
              <a:spLocks noChangeAspect="1" noChangeArrowheads="1"/>
            </p:cNvSpPr>
            <p:nvPr/>
          </p:nvSpPr>
          <p:spPr bwMode="auto">
            <a:xfrm>
              <a:off x="5376" y="10368"/>
              <a:ext cx="1440" cy="1440"/>
            </a:xfrm>
            <a:prstGeom prst="ellipse">
              <a:avLst/>
            </a:prstGeom>
            <a:solidFill>
              <a:srgbClr val="FFFFFF"/>
            </a:solidFill>
            <a:ln w="9525">
              <a:solidFill>
                <a:srgbClr val="000000"/>
              </a:solidFill>
              <a:round/>
              <a:headEnd/>
              <a:tailEnd/>
            </a:ln>
          </p:spPr>
          <p:txBody>
            <a:bodyPr/>
            <a:lstStyle/>
            <a:p>
              <a:endParaRPr lang="en-US"/>
            </a:p>
          </p:txBody>
        </p:sp>
        <p:sp>
          <p:nvSpPr>
            <p:cNvPr id="11" name="Text Box 10"/>
            <p:cNvSpPr txBox="1">
              <a:spLocks noChangeArrowheads="1"/>
            </p:cNvSpPr>
            <p:nvPr/>
          </p:nvSpPr>
          <p:spPr bwMode="auto">
            <a:xfrm>
              <a:off x="6948" y="10752"/>
              <a:ext cx="1632" cy="900"/>
            </a:xfrm>
            <a:prstGeom prst="rect">
              <a:avLst/>
            </a:prstGeom>
            <a:noFill/>
            <a:ln w="9525">
              <a:noFill/>
              <a:miter lim="800000"/>
              <a:headEnd/>
              <a:tailEnd/>
            </a:ln>
          </p:spPr>
          <p:txBody>
            <a:bodyPr/>
            <a:lstStyle/>
            <a:p>
              <a:pPr algn="ctr" eaLnBrk="0" hangingPunct="0"/>
              <a:r>
                <a:rPr lang="en-US" sz="1000" b="1">
                  <a:latin typeface="Times New Roman" pitchFamily="18" charset="0"/>
                </a:rPr>
                <a:t>Other Private Sector Managers and Investors</a:t>
              </a:r>
            </a:p>
          </p:txBody>
        </p:sp>
        <p:sp>
          <p:nvSpPr>
            <p:cNvPr id="12" name="Text Box 11"/>
            <p:cNvSpPr txBox="1">
              <a:spLocks noChangeArrowheads="1"/>
            </p:cNvSpPr>
            <p:nvPr/>
          </p:nvSpPr>
          <p:spPr bwMode="auto">
            <a:xfrm>
              <a:off x="3732" y="10788"/>
              <a:ext cx="1620" cy="797"/>
            </a:xfrm>
            <a:prstGeom prst="rect">
              <a:avLst/>
            </a:prstGeom>
            <a:noFill/>
            <a:ln w="9525">
              <a:noFill/>
              <a:miter lim="800000"/>
              <a:headEnd/>
              <a:tailEnd/>
            </a:ln>
          </p:spPr>
          <p:txBody>
            <a:bodyPr/>
            <a:lstStyle/>
            <a:p>
              <a:pPr algn="ctr" eaLnBrk="0" hangingPunct="0"/>
              <a:r>
                <a:rPr lang="en-US" sz="1000" b="1" dirty="0">
                  <a:latin typeface="Times New Roman" pitchFamily="18" charset="0"/>
                </a:rPr>
                <a:t>Policymakers and Public Policy Shapers </a:t>
              </a:r>
            </a:p>
          </p:txBody>
        </p:sp>
        <p:sp>
          <p:nvSpPr>
            <p:cNvPr id="13" name="Text Box 12"/>
            <p:cNvSpPr txBox="1">
              <a:spLocks noChangeArrowheads="1"/>
            </p:cNvSpPr>
            <p:nvPr/>
          </p:nvSpPr>
          <p:spPr bwMode="auto">
            <a:xfrm>
              <a:off x="5316" y="9204"/>
              <a:ext cx="1644" cy="720"/>
            </a:xfrm>
            <a:prstGeom prst="rect">
              <a:avLst/>
            </a:prstGeom>
            <a:noFill/>
            <a:ln w="9525">
              <a:noFill/>
              <a:miter lim="800000"/>
              <a:headEnd/>
              <a:tailEnd/>
            </a:ln>
          </p:spPr>
          <p:txBody>
            <a:bodyPr/>
            <a:lstStyle/>
            <a:p>
              <a:pPr algn="ctr" eaLnBrk="0" hangingPunct="0"/>
              <a:r>
                <a:rPr lang="en-US" sz="1000" b="1" dirty="0">
                  <a:latin typeface="Times New Roman" pitchFamily="18" charset="0"/>
                </a:rPr>
                <a:t>Farmers, local communities</a:t>
              </a:r>
            </a:p>
          </p:txBody>
        </p:sp>
        <p:sp>
          <p:nvSpPr>
            <p:cNvPr id="14" name="Line 13"/>
            <p:cNvSpPr>
              <a:spLocks noChangeShapeType="1"/>
            </p:cNvSpPr>
            <p:nvPr/>
          </p:nvSpPr>
          <p:spPr bwMode="auto">
            <a:xfrm>
              <a:off x="6660" y="10934"/>
              <a:ext cx="360" cy="0"/>
            </a:xfrm>
            <a:prstGeom prst="line">
              <a:avLst/>
            </a:prstGeom>
            <a:noFill/>
            <a:ln w="9525">
              <a:solidFill>
                <a:srgbClr val="000000"/>
              </a:solidFill>
              <a:round/>
              <a:headEnd/>
              <a:tailEnd type="stealth" w="med" len="med"/>
            </a:ln>
          </p:spPr>
          <p:txBody>
            <a:bodyPr/>
            <a:lstStyle/>
            <a:p>
              <a:endParaRPr lang="en-US"/>
            </a:p>
          </p:txBody>
        </p:sp>
        <p:sp>
          <p:nvSpPr>
            <p:cNvPr id="15" name="Line 14"/>
            <p:cNvSpPr>
              <a:spLocks noChangeShapeType="1"/>
            </p:cNvSpPr>
            <p:nvPr/>
          </p:nvSpPr>
          <p:spPr bwMode="auto">
            <a:xfrm flipH="1" flipV="1">
              <a:off x="6612" y="11114"/>
              <a:ext cx="360" cy="0"/>
            </a:xfrm>
            <a:prstGeom prst="line">
              <a:avLst/>
            </a:prstGeom>
            <a:noFill/>
            <a:ln w="9525">
              <a:solidFill>
                <a:srgbClr val="000000"/>
              </a:solidFill>
              <a:round/>
              <a:headEnd/>
              <a:tailEnd type="stealth" w="med" len="med"/>
            </a:ln>
          </p:spPr>
          <p:txBody>
            <a:bodyPr/>
            <a:lstStyle/>
            <a:p>
              <a:endParaRPr lang="en-US"/>
            </a:p>
          </p:txBody>
        </p:sp>
        <p:sp>
          <p:nvSpPr>
            <p:cNvPr id="16" name="Line 15"/>
            <p:cNvSpPr>
              <a:spLocks noChangeShapeType="1"/>
            </p:cNvSpPr>
            <p:nvPr/>
          </p:nvSpPr>
          <p:spPr bwMode="auto">
            <a:xfrm flipH="1">
              <a:off x="5220" y="11114"/>
              <a:ext cx="292" cy="0"/>
            </a:xfrm>
            <a:prstGeom prst="line">
              <a:avLst/>
            </a:prstGeom>
            <a:noFill/>
            <a:ln w="9525">
              <a:solidFill>
                <a:srgbClr val="000000"/>
              </a:solidFill>
              <a:round/>
              <a:headEnd/>
              <a:tailEnd type="stealth" w="med" len="med"/>
            </a:ln>
          </p:spPr>
          <p:txBody>
            <a:bodyPr/>
            <a:lstStyle/>
            <a:p>
              <a:endParaRPr lang="en-US"/>
            </a:p>
          </p:txBody>
        </p:sp>
        <p:sp>
          <p:nvSpPr>
            <p:cNvPr id="17" name="Line 16"/>
            <p:cNvSpPr>
              <a:spLocks noChangeShapeType="1"/>
            </p:cNvSpPr>
            <p:nvPr/>
          </p:nvSpPr>
          <p:spPr bwMode="auto">
            <a:xfrm flipH="1">
              <a:off x="5220" y="10934"/>
              <a:ext cx="360" cy="0"/>
            </a:xfrm>
            <a:prstGeom prst="line">
              <a:avLst/>
            </a:prstGeom>
            <a:noFill/>
            <a:ln w="9525">
              <a:solidFill>
                <a:srgbClr val="000000"/>
              </a:solidFill>
              <a:round/>
              <a:headEnd type="stealth" w="med" len="med"/>
              <a:tailEnd/>
            </a:ln>
          </p:spPr>
          <p:txBody>
            <a:bodyPr/>
            <a:lstStyle/>
            <a:p>
              <a:endParaRPr lang="en-US"/>
            </a:p>
          </p:txBody>
        </p:sp>
        <p:sp>
          <p:nvSpPr>
            <p:cNvPr id="18" name="Line 17"/>
            <p:cNvSpPr>
              <a:spLocks noChangeShapeType="1"/>
            </p:cNvSpPr>
            <p:nvPr/>
          </p:nvSpPr>
          <p:spPr bwMode="auto">
            <a:xfrm flipV="1">
              <a:off x="5988" y="10183"/>
              <a:ext cx="0" cy="360"/>
            </a:xfrm>
            <a:prstGeom prst="line">
              <a:avLst/>
            </a:prstGeom>
            <a:noFill/>
            <a:ln w="9525">
              <a:solidFill>
                <a:srgbClr val="000000"/>
              </a:solidFill>
              <a:round/>
              <a:headEnd/>
              <a:tailEnd type="stealth" w="med" len="med"/>
            </a:ln>
          </p:spPr>
          <p:txBody>
            <a:bodyPr/>
            <a:lstStyle/>
            <a:p>
              <a:endParaRPr lang="en-US"/>
            </a:p>
          </p:txBody>
        </p:sp>
        <p:sp>
          <p:nvSpPr>
            <p:cNvPr id="19" name="Line 18"/>
            <p:cNvSpPr>
              <a:spLocks noChangeShapeType="1"/>
            </p:cNvSpPr>
            <p:nvPr/>
          </p:nvSpPr>
          <p:spPr bwMode="auto">
            <a:xfrm>
              <a:off x="6168" y="10211"/>
              <a:ext cx="0" cy="360"/>
            </a:xfrm>
            <a:prstGeom prst="line">
              <a:avLst/>
            </a:prstGeom>
            <a:noFill/>
            <a:ln w="9525">
              <a:solidFill>
                <a:srgbClr val="000000"/>
              </a:solidFill>
              <a:round/>
              <a:headEnd/>
              <a:tailEnd type="stealth" w="med" len="med"/>
            </a:ln>
          </p:spPr>
          <p:txBody>
            <a:bodyPr/>
            <a:lstStyle/>
            <a:p>
              <a:endParaRPr lang="en-US"/>
            </a:p>
          </p:txBody>
        </p:sp>
        <p:sp>
          <p:nvSpPr>
            <p:cNvPr id="20" name="Text Box 19"/>
            <p:cNvSpPr txBox="1">
              <a:spLocks noChangeArrowheads="1"/>
            </p:cNvSpPr>
            <p:nvPr/>
          </p:nvSpPr>
          <p:spPr bwMode="auto">
            <a:xfrm>
              <a:off x="5414" y="10703"/>
              <a:ext cx="1390" cy="709"/>
            </a:xfrm>
            <a:prstGeom prst="rect">
              <a:avLst/>
            </a:prstGeom>
            <a:noFill/>
            <a:ln w="9525">
              <a:noFill/>
              <a:miter lim="800000"/>
              <a:headEnd/>
              <a:tailEnd/>
            </a:ln>
          </p:spPr>
          <p:txBody>
            <a:bodyPr/>
            <a:lstStyle/>
            <a:p>
              <a:pPr algn="ctr" eaLnBrk="0" hangingPunct="0"/>
              <a:r>
                <a:rPr lang="en-US" sz="900" b="1" dirty="0">
                  <a:latin typeface="Times New Roman" pitchFamily="18" charset="0"/>
                </a:rPr>
                <a:t>Boundary Organization: ASB</a:t>
              </a:r>
            </a:p>
          </p:txBody>
        </p:sp>
        <p:sp>
          <p:nvSpPr>
            <p:cNvPr id="21" name="Text Box 20"/>
            <p:cNvSpPr txBox="1">
              <a:spLocks noChangeArrowheads="1"/>
            </p:cNvSpPr>
            <p:nvPr/>
          </p:nvSpPr>
          <p:spPr bwMode="auto">
            <a:xfrm>
              <a:off x="5400" y="12302"/>
              <a:ext cx="1440" cy="900"/>
            </a:xfrm>
            <a:prstGeom prst="rect">
              <a:avLst/>
            </a:prstGeom>
            <a:noFill/>
            <a:ln w="9525">
              <a:noFill/>
              <a:miter lim="800000"/>
              <a:headEnd/>
              <a:tailEnd/>
            </a:ln>
          </p:spPr>
          <p:txBody>
            <a:bodyPr/>
            <a:lstStyle/>
            <a:p>
              <a:pPr algn="ctr" eaLnBrk="0" hangingPunct="0"/>
              <a:r>
                <a:rPr lang="en-US" sz="1000" b="1">
                  <a:latin typeface="Times New Roman" pitchFamily="18" charset="0"/>
                </a:rPr>
                <a:t>NGOs,</a:t>
              </a:r>
            </a:p>
            <a:p>
              <a:pPr algn="ctr" eaLnBrk="0" hangingPunct="0"/>
              <a:r>
                <a:rPr lang="en-US" sz="1000" b="1">
                  <a:latin typeface="Times New Roman" pitchFamily="18" charset="0"/>
                </a:rPr>
                <a:t>Civil Society</a:t>
              </a:r>
            </a:p>
          </p:txBody>
        </p:sp>
        <p:sp>
          <p:nvSpPr>
            <p:cNvPr id="22" name="Line 21"/>
            <p:cNvSpPr>
              <a:spLocks noChangeShapeType="1"/>
            </p:cNvSpPr>
            <p:nvPr/>
          </p:nvSpPr>
          <p:spPr bwMode="auto">
            <a:xfrm flipV="1">
              <a:off x="5988" y="11530"/>
              <a:ext cx="0" cy="360"/>
            </a:xfrm>
            <a:prstGeom prst="line">
              <a:avLst/>
            </a:prstGeom>
            <a:noFill/>
            <a:ln w="9525">
              <a:solidFill>
                <a:srgbClr val="000000"/>
              </a:solidFill>
              <a:round/>
              <a:headEnd/>
              <a:tailEnd type="stealth" w="med" len="med"/>
            </a:ln>
          </p:spPr>
          <p:txBody>
            <a:bodyPr/>
            <a:lstStyle/>
            <a:p>
              <a:endParaRPr lang="en-US"/>
            </a:p>
          </p:txBody>
        </p:sp>
        <p:sp>
          <p:nvSpPr>
            <p:cNvPr id="23" name="Line 22"/>
            <p:cNvSpPr>
              <a:spLocks noChangeShapeType="1"/>
            </p:cNvSpPr>
            <p:nvPr/>
          </p:nvSpPr>
          <p:spPr bwMode="auto">
            <a:xfrm>
              <a:off x="6168" y="11558"/>
              <a:ext cx="0" cy="360"/>
            </a:xfrm>
            <a:prstGeom prst="line">
              <a:avLst/>
            </a:prstGeom>
            <a:noFill/>
            <a:ln w="9525">
              <a:solidFill>
                <a:srgbClr val="000000"/>
              </a:solidFill>
              <a:round/>
              <a:headEnd/>
              <a:tailEnd type="stealth" w="med" len="med"/>
            </a:ln>
          </p:spPr>
          <p:txBody>
            <a:bodyPr/>
            <a:lstStyle/>
            <a:p>
              <a:endParaRPr lang="en-US"/>
            </a:p>
          </p:txBody>
        </p:sp>
        <p:sp>
          <p:nvSpPr>
            <p:cNvPr id="24" name="AutoShape 23"/>
            <p:cNvSpPr>
              <a:spLocks noChangeArrowheads="1"/>
            </p:cNvSpPr>
            <p:nvPr/>
          </p:nvSpPr>
          <p:spPr bwMode="auto">
            <a:xfrm rot="2700000">
              <a:off x="6720" y="9324"/>
              <a:ext cx="2160" cy="360"/>
            </a:xfrm>
            <a:prstGeom prst="curvedDownArrow">
              <a:avLst>
                <a:gd name="adj1" fmla="val 62222"/>
                <a:gd name="adj2" fmla="val 173333"/>
                <a:gd name="adj3" fmla="val 40000"/>
              </a:avLst>
            </a:prstGeom>
            <a:solidFill>
              <a:srgbClr val="FF6600"/>
            </a:solidFill>
            <a:ln w="9525">
              <a:solidFill>
                <a:srgbClr val="FF9900"/>
              </a:solidFill>
              <a:miter lim="800000"/>
              <a:headEnd/>
              <a:tailEnd/>
            </a:ln>
          </p:spPr>
          <p:txBody>
            <a:bodyPr/>
            <a:lstStyle/>
            <a:p>
              <a:endParaRPr lang="en-US"/>
            </a:p>
          </p:txBody>
        </p:sp>
        <p:sp>
          <p:nvSpPr>
            <p:cNvPr id="25" name="AutoShape 24"/>
            <p:cNvSpPr>
              <a:spLocks noChangeArrowheads="1"/>
            </p:cNvSpPr>
            <p:nvPr/>
          </p:nvSpPr>
          <p:spPr bwMode="auto">
            <a:xfrm rot="8100000">
              <a:off x="6576" y="12626"/>
              <a:ext cx="2160" cy="360"/>
            </a:xfrm>
            <a:prstGeom prst="curvedDownArrow">
              <a:avLst>
                <a:gd name="adj1" fmla="val 62222"/>
                <a:gd name="adj2" fmla="val 173333"/>
                <a:gd name="adj3" fmla="val 40000"/>
              </a:avLst>
            </a:prstGeom>
            <a:solidFill>
              <a:srgbClr val="FF6600"/>
            </a:solidFill>
            <a:ln w="9525">
              <a:solidFill>
                <a:srgbClr val="FF9900"/>
              </a:solidFill>
              <a:miter lim="800000"/>
              <a:headEnd/>
              <a:tailEnd/>
            </a:ln>
          </p:spPr>
          <p:txBody>
            <a:bodyPr/>
            <a:lstStyle/>
            <a:p>
              <a:endParaRPr lang="en-US"/>
            </a:p>
          </p:txBody>
        </p:sp>
        <p:sp>
          <p:nvSpPr>
            <p:cNvPr id="26" name="AutoShape 25"/>
            <p:cNvSpPr>
              <a:spLocks noChangeArrowheads="1"/>
            </p:cNvSpPr>
            <p:nvPr/>
          </p:nvSpPr>
          <p:spPr bwMode="auto">
            <a:xfrm rot="13500000">
              <a:off x="3348" y="12482"/>
              <a:ext cx="2160" cy="360"/>
            </a:xfrm>
            <a:prstGeom prst="curvedDownArrow">
              <a:avLst>
                <a:gd name="adj1" fmla="val 62222"/>
                <a:gd name="adj2" fmla="val 173333"/>
                <a:gd name="adj3" fmla="val 40000"/>
              </a:avLst>
            </a:prstGeom>
            <a:solidFill>
              <a:srgbClr val="FF6600"/>
            </a:solidFill>
            <a:ln w="9525">
              <a:solidFill>
                <a:srgbClr val="FF9900"/>
              </a:solidFill>
              <a:miter lim="800000"/>
              <a:headEnd/>
              <a:tailEnd/>
            </a:ln>
          </p:spPr>
          <p:txBody>
            <a:bodyPr/>
            <a:lstStyle/>
            <a:p>
              <a:endParaRPr lang="en-US"/>
            </a:p>
          </p:txBody>
        </p:sp>
        <p:sp>
          <p:nvSpPr>
            <p:cNvPr id="27" name="AutoShape 26"/>
            <p:cNvSpPr>
              <a:spLocks noChangeArrowheads="1"/>
            </p:cNvSpPr>
            <p:nvPr/>
          </p:nvSpPr>
          <p:spPr bwMode="auto">
            <a:xfrm rot="18900000">
              <a:off x="3456" y="9180"/>
              <a:ext cx="2160" cy="360"/>
            </a:xfrm>
            <a:prstGeom prst="curvedDownArrow">
              <a:avLst>
                <a:gd name="adj1" fmla="val 62222"/>
                <a:gd name="adj2" fmla="val 173333"/>
                <a:gd name="adj3" fmla="val 40000"/>
              </a:avLst>
            </a:prstGeom>
            <a:solidFill>
              <a:srgbClr val="FF6600"/>
            </a:solidFill>
            <a:ln w="9525">
              <a:solidFill>
                <a:srgbClr val="FF9900"/>
              </a:solidFill>
              <a:miter lim="800000"/>
              <a:headEnd/>
              <a:tailEnd/>
            </a:ln>
          </p:spPr>
          <p:txBody>
            <a:bodyPr/>
            <a:lstStyle/>
            <a:p>
              <a:endParaRPr lang="en-US"/>
            </a:p>
          </p:txBody>
        </p:sp>
        <p:sp>
          <p:nvSpPr>
            <p:cNvPr id="28" name="AutoShape 27"/>
            <p:cNvSpPr>
              <a:spLocks noChangeArrowheads="1"/>
            </p:cNvSpPr>
            <p:nvPr/>
          </p:nvSpPr>
          <p:spPr bwMode="auto">
            <a:xfrm rot="2700000">
              <a:off x="3941" y="8213"/>
              <a:ext cx="336" cy="2220"/>
            </a:xfrm>
            <a:prstGeom prst="curvedRightArrow">
              <a:avLst>
                <a:gd name="adj1" fmla="val 73413"/>
                <a:gd name="adj2" fmla="val 205556"/>
                <a:gd name="adj3" fmla="val 33333"/>
              </a:avLst>
            </a:prstGeom>
            <a:solidFill>
              <a:srgbClr val="008000"/>
            </a:solidFill>
            <a:ln w="9525">
              <a:solidFill>
                <a:srgbClr val="000000"/>
              </a:solidFill>
              <a:miter lim="800000"/>
              <a:headEnd/>
              <a:tailEnd/>
            </a:ln>
          </p:spPr>
          <p:txBody>
            <a:bodyPr/>
            <a:lstStyle/>
            <a:p>
              <a:endParaRPr lang="en-US"/>
            </a:p>
          </p:txBody>
        </p:sp>
        <p:sp>
          <p:nvSpPr>
            <p:cNvPr id="29" name="AutoShape 28"/>
            <p:cNvSpPr>
              <a:spLocks noChangeArrowheads="1"/>
            </p:cNvSpPr>
            <p:nvPr/>
          </p:nvSpPr>
          <p:spPr bwMode="auto">
            <a:xfrm rot="8100000">
              <a:off x="7716" y="8052"/>
              <a:ext cx="336" cy="2220"/>
            </a:xfrm>
            <a:prstGeom prst="curvedRightArrow">
              <a:avLst>
                <a:gd name="adj1" fmla="val 73413"/>
                <a:gd name="adj2" fmla="val 205556"/>
                <a:gd name="adj3" fmla="val 33333"/>
              </a:avLst>
            </a:prstGeom>
            <a:solidFill>
              <a:srgbClr val="008000"/>
            </a:solidFill>
            <a:ln w="9525">
              <a:solidFill>
                <a:srgbClr val="000000"/>
              </a:solidFill>
              <a:miter lim="800000"/>
              <a:headEnd/>
              <a:tailEnd/>
            </a:ln>
          </p:spPr>
          <p:txBody>
            <a:bodyPr/>
            <a:lstStyle/>
            <a:p>
              <a:endParaRPr lang="en-US"/>
            </a:p>
          </p:txBody>
        </p:sp>
        <p:sp>
          <p:nvSpPr>
            <p:cNvPr id="30" name="AutoShape 29"/>
            <p:cNvSpPr>
              <a:spLocks noChangeArrowheads="1"/>
            </p:cNvSpPr>
            <p:nvPr/>
          </p:nvSpPr>
          <p:spPr bwMode="auto">
            <a:xfrm rot="13500000">
              <a:off x="7770" y="11816"/>
              <a:ext cx="336" cy="2220"/>
            </a:xfrm>
            <a:prstGeom prst="curvedRightArrow">
              <a:avLst>
                <a:gd name="adj1" fmla="val 73413"/>
                <a:gd name="adj2" fmla="val 205556"/>
                <a:gd name="adj3" fmla="val 33333"/>
              </a:avLst>
            </a:prstGeom>
            <a:solidFill>
              <a:srgbClr val="008000"/>
            </a:solidFill>
            <a:ln w="9525">
              <a:solidFill>
                <a:srgbClr val="000000"/>
              </a:solidFill>
              <a:miter lim="800000"/>
              <a:headEnd/>
              <a:tailEnd/>
            </a:ln>
          </p:spPr>
          <p:txBody>
            <a:bodyPr/>
            <a:lstStyle/>
            <a:p>
              <a:endParaRPr lang="en-US"/>
            </a:p>
          </p:txBody>
        </p:sp>
        <p:sp>
          <p:nvSpPr>
            <p:cNvPr id="31" name="AutoShape 30"/>
            <p:cNvSpPr>
              <a:spLocks noChangeArrowheads="1"/>
            </p:cNvSpPr>
            <p:nvPr/>
          </p:nvSpPr>
          <p:spPr bwMode="auto">
            <a:xfrm rot="18900000">
              <a:off x="4140" y="11786"/>
              <a:ext cx="336" cy="2220"/>
            </a:xfrm>
            <a:prstGeom prst="curvedRightArrow">
              <a:avLst>
                <a:gd name="adj1" fmla="val 73413"/>
                <a:gd name="adj2" fmla="val 205556"/>
                <a:gd name="adj3" fmla="val 33333"/>
              </a:avLst>
            </a:prstGeom>
            <a:solidFill>
              <a:srgbClr val="008000"/>
            </a:solidFill>
            <a:ln w="9525">
              <a:solidFill>
                <a:srgbClr val="000000"/>
              </a:solidFill>
              <a:miter lim="800000"/>
              <a:headEnd/>
              <a:tailEnd/>
            </a:ln>
          </p:spPr>
          <p:txBody>
            <a:bodyPr/>
            <a:lstStyle/>
            <a:p>
              <a:endParaRPr lang="en-US"/>
            </a:p>
          </p:txBody>
        </p:sp>
      </p:grpSp>
      <p:pic>
        <p:nvPicPr>
          <p:cNvPr id="32" name="Picture 3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1000"/>
                    </a14:imgEffect>
                  </a14:imgLayer>
                </a14:imgProps>
              </a:ext>
            </a:extLst>
          </a:blip>
          <a:srcRect l="11950" r="27850"/>
          <a:stretch/>
        </p:blipFill>
        <p:spPr>
          <a:xfrm>
            <a:off x="307428" y="1231385"/>
            <a:ext cx="3822701" cy="4241800"/>
          </a:xfrm>
          <a:prstGeom prst="rect">
            <a:avLst/>
          </a:prstGeom>
          <a:ln>
            <a:solidFill>
              <a:srgbClr val="DDD9C3"/>
            </a:solidFill>
          </a:ln>
        </p:spPr>
      </p:pic>
    </p:spTree>
    <p:extLst>
      <p:ext uri="{BB962C8B-B14F-4D97-AF65-F5344CB8AC3E}">
        <p14:creationId xmlns:p14="http://schemas.microsoft.com/office/powerpoint/2010/main" val="2810759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8628"/>
          <a:stretch/>
        </p:blipFill>
        <p:spPr>
          <a:xfrm>
            <a:off x="452787" y="2017304"/>
            <a:ext cx="4081113" cy="3761539"/>
          </a:xfrm>
          <a:prstGeom prst="rect">
            <a:avLst/>
          </a:prstGeom>
          <a:ln>
            <a:solidFill>
              <a:srgbClr val="DDD9C3"/>
            </a:solidFill>
          </a:ln>
        </p:spPr>
      </p:pic>
      <p:sp>
        <p:nvSpPr>
          <p:cNvPr id="4" name="TextBox 3"/>
          <p:cNvSpPr txBox="1"/>
          <p:nvPr/>
        </p:nvSpPr>
        <p:spPr>
          <a:xfrm>
            <a:off x="788307" y="21292"/>
            <a:ext cx="8355693" cy="1692771"/>
          </a:xfrm>
          <a:prstGeom prst="rect">
            <a:avLst/>
          </a:prstGeom>
          <a:solidFill>
            <a:schemeClr val="bg2">
              <a:lumMod val="10000"/>
            </a:schemeClr>
          </a:solidFill>
        </p:spPr>
        <p:txBody>
          <a:bodyPr wrap="square" rtlCol="0">
            <a:spAutoFit/>
          </a:bodyPr>
          <a:lstStyle/>
          <a:p>
            <a:pPr algn="ctr"/>
            <a:r>
              <a:rPr lang="en-US" sz="3200" dirty="0" smtClean="0">
                <a:solidFill>
                  <a:srgbClr val="DDD9C3"/>
                </a:solidFill>
                <a:latin typeface="Gill Sans"/>
                <a:cs typeface="Gill Sans"/>
              </a:rPr>
              <a:t>Manufactured capital: </a:t>
            </a:r>
          </a:p>
          <a:p>
            <a:pPr algn="ctr">
              <a:lnSpc>
                <a:spcPct val="50000"/>
              </a:lnSpc>
            </a:pPr>
            <a:endParaRPr lang="en-US" sz="3200" dirty="0">
              <a:solidFill>
                <a:srgbClr val="DDD9C3"/>
              </a:solidFill>
              <a:latin typeface="Gill Sans"/>
              <a:cs typeface="Gill Sans"/>
            </a:endParaRPr>
          </a:p>
          <a:p>
            <a:pPr algn="ctr"/>
            <a:r>
              <a:rPr lang="en-US" sz="2800" dirty="0" smtClean="0">
                <a:solidFill>
                  <a:srgbClr val="DDD9C3"/>
                </a:solidFill>
                <a:latin typeface="Gill Sans"/>
                <a:cs typeface="Gill Sans"/>
              </a:rPr>
              <a:t>Industrial ecology perspectives on reducing the environmental footprint</a:t>
            </a:r>
            <a:endParaRPr lang="en-US" sz="2800" dirty="0">
              <a:solidFill>
                <a:srgbClr val="DDD9C3"/>
              </a:solidFill>
              <a:latin typeface="Gill Sans"/>
              <a:cs typeface="Gill Sans"/>
            </a:endParaRPr>
          </a:p>
        </p:txBody>
      </p:sp>
      <p:sp>
        <p:nvSpPr>
          <p:cNvPr id="5" name="Rectangle 4"/>
          <p:cNvSpPr/>
          <p:nvPr/>
        </p:nvSpPr>
        <p:spPr>
          <a:xfrm>
            <a:off x="482600" y="5880702"/>
            <a:ext cx="4051300" cy="584776"/>
          </a:xfrm>
          <a:prstGeom prst="rect">
            <a:avLst/>
          </a:prstGeom>
        </p:spPr>
        <p:txBody>
          <a:bodyPr wrap="square">
            <a:spAutoFit/>
          </a:bodyPr>
          <a:lstStyle/>
          <a:p>
            <a:pPr algn="ctr"/>
            <a:r>
              <a:rPr lang="en-US" sz="3200" dirty="0" err="1" smtClean="0">
                <a:solidFill>
                  <a:srgbClr val="FFFFFF"/>
                </a:solidFill>
                <a:latin typeface="Gill Sans"/>
                <a:cs typeface="Gill Sans"/>
              </a:rPr>
              <a:t>Kira</a:t>
            </a:r>
            <a:r>
              <a:rPr lang="en-US" sz="3200" dirty="0" smtClean="0">
                <a:solidFill>
                  <a:srgbClr val="FFFFFF"/>
                </a:solidFill>
                <a:latin typeface="Gill Sans"/>
                <a:cs typeface="Gill Sans"/>
              </a:rPr>
              <a:t> </a:t>
            </a:r>
            <a:r>
              <a:rPr lang="en-US" sz="3200" dirty="0" err="1" smtClean="0">
                <a:solidFill>
                  <a:srgbClr val="FFFFFF"/>
                </a:solidFill>
                <a:latin typeface="Gill Sans"/>
                <a:cs typeface="Gill Sans"/>
              </a:rPr>
              <a:t>Matus</a:t>
            </a:r>
            <a:endParaRPr lang="en-US" sz="3200" dirty="0">
              <a:solidFill>
                <a:srgbClr val="FFFFFF"/>
              </a:solidFill>
              <a:latin typeface="Gill Sans"/>
              <a:cs typeface="Gill Sans"/>
            </a:endParaRPr>
          </a:p>
        </p:txBody>
      </p:sp>
      <p:pic>
        <p:nvPicPr>
          <p:cNvPr id="6" name="Picture 5"/>
          <p:cNvPicPr>
            <a:picLocks noChangeAspect="1"/>
          </p:cNvPicPr>
          <p:nvPr/>
        </p:nvPicPr>
        <p:blipFill>
          <a:blip r:embed="rId4"/>
          <a:stretch>
            <a:fillRect/>
          </a:stretch>
        </p:blipFill>
        <p:spPr>
          <a:xfrm>
            <a:off x="5029315" y="2017304"/>
            <a:ext cx="3797185" cy="2847888"/>
          </a:xfrm>
          <a:prstGeom prst="rect">
            <a:avLst/>
          </a:prstGeom>
          <a:ln>
            <a:solidFill>
              <a:srgbClr val="DDD9C3"/>
            </a:solidFill>
          </a:ln>
        </p:spPr>
      </p:pic>
    </p:spTree>
    <p:extLst>
      <p:ext uri="{BB962C8B-B14F-4D97-AF65-F5344CB8AC3E}">
        <p14:creationId xmlns:p14="http://schemas.microsoft.com/office/powerpoint/2010/main" val="1281665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588407" y="804584"/>
            <a:ext cx="6044293" cy="3231654"/>
          </a:xfrm>
          <a:prstGeom prst="rect">
            <a:avLst/>
          </a:prstGeom>
          <a:solidFill>
            <a:schemeClr val="bg2">
              <a:lumMod val="10000"/>
            </a:schemeClr>
          </a:solidFill>
        </p:spPr>
        <p:txBody>
          <a:bodyPr wrap="square" rtlCol="0">
            <a:spAutoFit/>
          </a:bodyPr>
          <a:lstStyle/>
          <a:p>
            <a:pPr algn="ctr"/>
            <a:r>
              <a:rPr lang="en-US" sz="3200" dirty="0" smtClean="0">
                <a:solidFill>
                  <a:srgbClr val="DDD9C3"/>
                </a:solidFill>
                <a:latin typeface="Gill Sans"/>
                <a:cs typeface="Gill Sans"/>
              </a:rPr>
              <a:t>Human capital: </a:t>
            </a:r>
          </a:p>
          <a:p>
            <a:pPr algn="ctr"/>
            <a:endParaRPr lang="en-US" sz="3200" dirty="0" smtClean="0">
              <a:solidFill>
                <a:srgbClr val="DDD9C3"/>
              </a:solidFill>
              <a:latin typeface="Gill Sans"/>
              <a:cs typeface="Gill Sans"/>
            </a:endParaRPr>
          </a:p>
          <a:p>
            <a:pPr algn="ctr"/>
            <a:r>
              <a:rPr lang="en-US" sz="2800" dirty="0" err="1" smtClean="0">
                <a:solidFill>
                  <a:srgbClr val="DDD9C3"/>
                </a:solidFill>
                <a:latin typeface="Gill Sans"/>
                <a:cs typeface="Gill Sans"/>
              </a:rPr>
              <a:t>i</a:t>
            </a:r>
            <a:r>
              <a:rPr lang="en-US" sz="2800" dirty="0" smtClean="0">
                <a:solidFill>
                  <a:srgbClr val="DDD9C3"/>
                </a:solidFill>
                <a:latin typeface="Gill Sans"/>
                <a:cs typeface="Gill Sans"/>
              </a:rPr>
              <a:t>) The </a:t>
            </a:r>
            <a:r>
              <a:rPr lang="en-US" sz="2800" dirty="0">
                <a:solidFill>
                  <a:srgbClr val="DDD9C3"/>
                </a:solidFill>
                <a:latin typeface="Gill Sans"/>
                <a:cs typeface="Gill Sans"/>
              </a:rPr>
              <a:t>education and health dimensions of </a:t>
            </a:r>
            <a:r>
              <a:rPr lang="en-US" sz="2800" dirty="0" smtClean="0">
                <a:solidFill>
                  <a:srgbClr val="DDD9C3"/>
                </a:solidFill>
                <a:latin typeface="Gill Sans"/>
                <a:cs typeface="Gill Sans"/>
              </a:rPr>
              <a:t>sustainable development</a:t>
            </a:r>
          </a:p>
          <a:p>
            <a:pPr algn="ctr"/>
            <a:endParaRPr lang="en-US" sz="2800" dirty="0">
              <a:solidFill>
                <a:srgbClr val="DDD9C3"/>
              </a:solidFill>
              <a:latin typeface="Gill Sans"/>
              <a:cs typeface="Gill Sans"/>
            </a:endParaRPr>
          </a:p>
          <a:p>
            <a:pPr algn="ctr"/>
            <a:endParaRPr lang="en-US" sz="2800" dirty="0" smtClean="0">
              <a:solidFill>
                <a:srgbClr val="DDD9C3"/>
              </a:solidFill>
              <a:latin typeface="Gill Sans"/>
              <a:cs typeface="Gill Sans"/>
            </a:endParaRPr>
          </a:p>
          <a:p>
            <a:pPr algn="ctr"/>
            <a:r>
              <a:rPr lang="en-US" sz="2800" dirty="0" smtClean="0">
                <a:solidFill>
                  <a:srgbClr val="DDD9C3"/>
                </a:solidFill>
                <a:latin typeface="Gill Sans"/>
                <a:cs typeface="Gill Sans"/>
              </a:rPr>
              <a:t>ii) Population </a:t>
            </a:r>
            <a:r>
              <a:rPr lang="en-US" sz="2800" dirty="0">
                <a:solidFill>
                  <a:srgbClr val="DDD9C3"/>
                </a:solidFill>
                <a:latin typeface="Gill Sans"/>
                <a:cs typeface="Gill Sans"/>
              </a:rPr>
              <a:t>and inclusive wealth</a:t>
            </a:r>
            <a:endParaRPr lang="en-US" sz="2800" dirty="0" smtClean="0">
              <a:solidFill>
                <a:srgbClr val="DDD9C3"/>
              </a:solidFill>
              <a:latin typeface="Gill Sans"/>
              <a:cs typeface="Gill Sans"/>
            </a:endParaRPr>
          </a:p>
        </p:txBody>
      </p:sp>
      <p:pic>
        <p:nvPicPr>
          <p:cNvPr id="7" name="Picture 6"/>
          <p:cNvPicPr>
            <a:picLocks noChangeAspect="1"/>
          </p:cNvPicPr>
          <p:nvPr/>
        </p:nvPicPr>
        <p:blipFill rotWithShape="1">
          <a:blip r:embed="rId3">
            <a:alphaModFix amt="85000"/>
          </a:blip>
          <a:srcRect b="11855"/>
          <a:stretch/>
        </p:blipFill>
        <p:spPr>
          <a:xfrm>
            <a:off x="1968500" y="4469632"/>
            <a:ext cx="5321300" cy="1794097"/>
          </a:xfrm>
          <a:prstGeom prst="rect">
            <a:avLst/>
          </a:prstGeom>
          <a:ln>
            <a:solidFill>
              <a:srgbClr val="DDD9C3"/>
            </a:solidFill>
          </a:ln>
        </p:spPr>
      </p:pic>
    </p:spTree>
    <p:extLst>
      <p:ext uri="{BB962C8B-B14F-4D97-AF65-F5344CB8AC3E}">
        <p14:creationId xmlns:p14="http://schemas.microsoft.com/office/powerpoint/2010/main" val="39439276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r="4413"/>
          <a:stretch/>
        </p:blipFill>
        <p:spPr bwMode="auto">
          <a:xfrm>
            <a:off x="215901" y="578208"/>
            <a:ext cx="2811201" cy="3560343"/>
          </a:xfrm>
          <a:prstGeom prst="rect">
            <a:avLst/>
          </a:prstGeom>
          <a:noFill/>
          <a:ln w="9525">
            <a:solidFill>
              <a:srgbClr val="DDD9C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extBox 3"/>
          <p:cNvSpPr txBox="1"/>
          <p:nvPr/>
        </p:nvSpPr>
        <p:spPr>
          <a:xfrm>
            <a:off x="529193" y="0"/>
            <a:ext cx="2307443" cy="584776"/>
          </a:xfrm>
          <a:prstGeom prst="rect">
            <a:avLst/>
          </a:prstGeom>
          <a:noFill/>
        </p:spPr>
        <p:txBody>
          <a:bodyPr wrap="none" rtlCol="0">
            <a:spAutoFit/>
          </a:bodyPr>
          <a:lstStyle/>
          <a:p>
            <a:pPr algn="ctr"/>
            <a:r>
              <a:rPr lang="en-US" sz="3200" dirty="0">
                <a:solidFill>
                  <a:srgbClr val="FFFFFF"/>
                </a:solidFill>
                <a:latin typeface="Gill Sans"/>
                <a:cs typeface="Gill Sans"/>
              </a:rPr>
              <a:t>Ruth </a:t>
            </a:r>
            <a:r>
              <a:rPr lang="en-US" sz="3200" dirty="0" err="1" smtClean="0">
                <a:solidFill>
                  <a:srgbClr val="FFFFFF"/>
                </a:solidFill>
                <a:latin typeface="Gill Sans"/>
                <a:cs typeface="Gill Sans"/>
              </a:rPr>
              <a:t>Defries</a:t>
            </a:r>
            <a:endParaRPr lang="en-US" sz="3200" dirty="0">
              <a:solidFill>
                <a:srgbClr val="FFFFFF"/>
              </a:solidFill>
              <a:latin typeface="Gill Sans"/>
              <a:cs typeface="Gill Sans"/>
            </a:endParaRPr>
          </a:p>
        </p:txBody>
      </p:sp>
      <p:sp>
        <p:nvSpPr>
          <p:cNvPr id="5" name="TextBox 4"/>
          <p:cNvSpPr txBox="1"/>
          <p:nvPr/>
        </p:nvSpPr>
        <p:spPr>
          <a:xfrm>
            <a:off x="3136900" y="765166"/>
            <a:ext cx="6007100" cy="1015663"/>
          </a:xfrm>
          <a:prstGeom prst="rect">
            <a:avLst/>
          </a:prstGeom>
          <a:noFill/>
        </p:spPr>
        <p:txBody>
          <a:bodyPr wrap="square" rtlCol="0">
            <a:spAutoFit/>
          </a:bodyPr>
          <a:lstStyle/>
          <a:p>
            <a:pPr algn="ctr"/>
            <a:r>
              <a:rPr lang="en-US" sz="3200" dirty="0" smtClean="0">
                <a:solidFill>
                  <a:schemeClr val="bg2">
                    <a:lumMod val="90000"/>
                  </a:schemeClr>
                </a:solidFill>
                <a:latin typeface="Gill Sans"/>
                <a:cs typeface="Gill Sans"/>
              </a:rPr>
              <a:t>Complex System Dynamics</a:t>
            </a:r>
            <a:endParaRPr lang="en-US" sz="2800" dirty="0" smtClean="0">
              <a:solidFill>
                <a:schemeClr val="bg2">
                  <a:lumMod val="90000"/>
                </a:schemeClr>
              </a:solidFill>
              <a:latin typeface="Gill Sans"/>
              <a:cs typeface="Gill Sans"/>
            </a:endParaRPr>
          </a:p>
          <a:p>
            <a:pPr algn="ctr"/>
            <a:r>
              <a:rPr lang="en-US" sz="2800" dirty="0" smtClean="0">
                <a:solidFill>
                  <a:schemeClr val="bg2">
                    <a:lumMod val="90000"/>
                  </a:schemeClr>
                </a:solidFill>
                <a:latin typeface="Gill Sans"/>
                <a:cs typeface="Gill Sans"/>
              </a:rPr>
              <a:t>Cross-scale dynamics in time and space</a:t>
            </a:r>
            <a:endParaRPr lang="en-US" sz="2800" dirty="0">
              <a:solidFill>
                <a:schemeClr val="bg2">
                  <a:lumMod val="90000"/>
                </a:schemeClr>
              </a:solidFill>
              <a:latin typeface="Gill Sans"/>
              <a:cs typeface="Gill Sans"/>
            </a:endParaRPr>
          </a:p>
        </p:txBody>
      </p:sp>
      <p:pic>
        <p:nvPicPr>
          <p:cNvPr id="6" name="Picture 5"/>
          <p:cNvPicPr>
            <a:picLocks noChangeAspect="1"/>
          </p:cNvPicPr>
          <p:nvPr/>
        </p:nvPicPr>
        <p:blipFill>
          <a:blip r:embed="rId4"/>
          <a:stretch>
            <a:fillRect/>
          </a:stretch>
        </p:blipFill>
        <p:spPr>
          <a:xfrm>
            <a:off x="5957126" y="2910615"/>
            <a:ext cx="2852711" cy="3419816"/>
          </a:xfrm>
          <a:prstGeom prst="rect">
            <a:avLst/>
          </a:prstGeom>
          <a:ln>
            <a:solidFill>
              <a:srgbClr val="DDD9C3"/>
            </a:solidFill>
          </a:ln>
        </p:spPr>
      </p:pic>
      <p:sp>
        <p:nvSpPr>
          <p:cNvPr id="7" name="TextBox 6"/>
          <p:cNvSpPr txBox="1"/>
          <p:nvPr/>
        </p:nvSpPr>
        <p:spPr>
          <a:xfrm>
            <a:off x="6189785" y="6227166"/>
            <a:ext cx="2443898" cy="584776"/>
          </a:xfrm>
          <a:prstGeom prst="rect">
            <a:avLst/>
          </a:prstGeom>
          <a:noFill/>
        </p:spPr>
        <p:txBody>
          <a:bodyPr wrap="none" rtlCol="0">
            <a:spAutoFit/>
          </a:bodyPr>
          <a:lstStyle/>
          <a:p>
            <a:pPr algn="ctr"/>
            <a:r>
              <a:rPr lang="en-US" sz="3200" dirty="0" smtClean="0">
                <a:solidFill>
                  <a:srgbClr val="FFFFFF"/>
                </a:solidFill>
                <a:latin typeface="Gill Sans"/>
                <a:cs typeface="Gill Sans"/>
              </a:rPr>
              <a:t>Maria </a:t>
            </a:r>
            <a:r>
              <a:rPr lang="en-US" sz="3200" dirty="0" err="1" smtClean="0">
                <a:solidFill>
                  <a:srgbClr val="FFFFFF"/>
                </a:solidFill>
                <a:latin typeface="Gill Sans"/>
                <a:cs typeface="Gill Sans"/>
              </a:rPr>
              <a:t>Uriarte</a:t>
            </a:r>
            <a:endParaRPr lang="en-US" sz="3200" dirty="0">
              <a:solidFill>
                <a:srgbClr val="FFFFFF"/>
              </a:solidFill>
              <a:latin typeface="Gill Sans"/>
              <a:cs typeface="Gill Sans"/>
            </a:endParaRPr>
          </a:p>
        </p:txBody>
      </p:sp>
      <p:grpSp>
        <p:nvGrpSpPr>
          <p:cNvPr id="19" name="Group 18"/>
          <p:cNvGrpSpPr/>
          <p:nvPr/>
        </p:nvGrpSpPr>
        <p:grpSpPr>
          <a:xfrm>
            <a:off x="1302114" y="4392744"/>
            <a:ext cx="2231642" cy="2319998"/>
            <a:chOff x="1302114" y="4392744"/>
            <a:chExt cx="2231642" cy="2319998"/>
          </a:xfrm>
        </p:grpSpPr>
        <p:sp>
          <p:nvSpPr>
            <p:cNvPr id="18" name="TextBox 17"/>
            <p:cNvSpPr txBox="1"/>
            <p:nvPr/>
          </p:nvSpPr>
          <p:spPr>
            <a:xfrm>
              <a:off x="1302114" y="4392744"/>
              <a:ext cx="2231642" cy="338554"/>
            </a:xfrm>
            <a:prstGeom prst="rect">
              <a:avLst/>
            </a:prstGeom>
            <a:solidFill>
              <a:srgbClr val="FFFFFF"/>
            </a:solidFill>
          </p:spPr>
          <p:txBody>
            <a:bodyPr wrap="square" rtlCol="0">
              <a:spAutoFit/>
            </a:bodyPr>
            <a:lstStyle/>
            <a:p>
              <a:pPr algn="ctr"/>
              <a:r>
                <a:rPr lang="en-US" sz="1600" dirty="0" smtClean="0">
                  <a:latin typeface="Gill Sans"/>
                  <a:cs typeface="Gill Sans"/>
                </a:rPr>
                <a:t>Critical Transitions</a:t>
              </a:r>
              <a:endParaRPr lang="en-US" sz="1600" dirty="0">
                <a:latin typeface="Gill Sans"/>
                <a:cs typeface="Gill Sans"/>
              </a:endParaRPr>
            </a:p>
          </p:txBody>
        </p:sp>
        <p:sp>
          <p:nvSpPr>
            <p:cNvPr id="9" name="TextBox 8"/>
            <p:cNvSpPr txBox="1"/>
            <p:nvPr/>
          </p:nvSpPr>
          <p:spPr>
            <a:xfrm>
              <a:off x="1302114" y="6437763"/>
              <a:ext cx="2231642" cy="274979"/>
            </a:xfrm>
            <a:prstGeom prst="rect">
              <a:avLst/>
            </a:prstGeom>
            <a:solidFill>
              <a:srgbClr val="FFFFFF"/>
            </a:solidFill>
          </p:spPr>
          <p:txBody>
            <a:bodyPr wrap="square" rtlCol="0">
              <a:spAutoFit/>
            </a:bodyPr>
            <a:lstStyle/>
            <a:p>
              <a:pPr algn="r"/>
              <a:r>
                <a:rPr lang="en-US" sz="1200" dirty="0" err="1" smtClean="0">
                  <a:solidFill>
                    <a:srgbClr val="4A452A"/>
                  </a:solidFill>
                  <a:latin typeface="Chalkboard"/>
                  <a:cs typeface="Chalkboard"/>
                </a:rPr>
                <a:t>Scheffer</a:t>
              </a:r>
              <a:r>
                <a:rPr lang="en-US" sz="1200" dirty="0" smtClean="0">
                  <a:solidFill>
                    <a:srgbClr val="4A452A"/>
                  </a:solidFill>
                  <a:latin typeface="Chalkboard"/>
                  <a:cs typeface="Chalkboard"/>
                </a:rPr>
                <a:t> et al 2009                   </a:t>
              </a:r>
              <a:endParaRPr lang="en-US" sz="1200" dirty="0">
                <a:solidFill>
                  <a:srgbClr val="4A452A"/>
                </a:solidFill>
                <a:latin typeface="Chalkboard"/>
                <a:cs typeface="Chalkboard"/>
              </a:endParaRPr>
            </a:p>
          </p:txBody>
        </p:sp>
        <p:pic>
          <p:nvPicPr>
            <p:cNvPr id="11" name="Picture 10"/>
            <p:cNvPicPr>
              <a:picLocks noChangeAspect="1"/>
            </p:cNvPicPr>
            <p:nvPr/>
          </p:nvPicPr>
          <p:blipFill>
            <a:blip r:embed="rId5"/>
            <a:stretch>
              <a:fillRect/>
            </a:stretch>
          </p:blipFill>
          <p:spPr>
            <a:xfrm>
              <a:off x="1302114" y="4651005"/>
              <a:ext cx="2231642" cy="1856289"/>
            </a:xfrm>
            <a:prstGeom prst="rect">
              <a:avLst/>
            </a:prstGeom>
          </p:spPr>
        </p:pic>
      </p:grpSp>
      <p:grpSp>
        <p:nvGrpSpPr>
          <p:cNvPr id="20" name="Group 19"/>
          <p:cNvGrpSpPr/>
          <p:nvPr/>
        </p:nvGrpSpPr>
        <p:grpSpPr>
          <a:xfrm>
            <a:off x="3767170" y="2910615"/>
            <a:ext cx="1837660" cy="3802127"/>
            <a:chOff x="3678270" y="2910615"/>
            <a:chExt cx="1837660" cy="3802127"/>
          </a:xfrm>
        </p:grpSpPr>
        <p:sp>
          <p:nvSpPr>
            <p:cNvPr id="10" name="TextBox 9"/>
            <p:cNvSpPr txBox="1"/>
            <p:nvPr/>
          </p:nvSpPr>
          <p:spPr>
            <a:xfrm>
              <a:off x="3678270" y="6435743"/>
              <a:ext cx="1837660" cy="276999"/>
            </a:xfrm>
            <a:prstGeom prst="rect">
              <a:avLst/>
            </a:prstGeom>
            <a:solidFill>
              <a:srgbClr val="FFFFFF"/>
            </a:solidFill>
          </p:spPr>
          <p:txBody>
            <a:bodyPr wrap="square" rtlCol="0">
              <a:spAutoFit/>
            </a:bodyPr>
            <a:lstStyle/>
            <a:p>
              <a:pPr algn="r"/>
              <a:r>
                <a:rPr lang="en-US" sz="1200" dirty="0" smtClean="0">
                  <a:solidFill>
                    <a:schemeClr val="bg2">
                      <a:lumMod val="25000"/>
                    </a:schemeClr>
                  </a:solidFill>
                  <a:latin typeface="Chalkboard"/>
                  <a:cs typeface="Chalkboard"/>
                </a:rPr>
                <a:t>Cash et al 2005</a:t>
              </a:r>
              <a:endParaRPr lang="en-US" sz="1200" dirty="0">
                <a:solidFill>
                  <a:schemeClr val="bg2">
                    <a:lumMod val="25000"/>
                  </a:schemeClr>
                </a:solidFill>
                <a:latin typeface="Chalkboard"/>
                <a:cs typeface="Chalkboard"/>
              </a:endParaRPr>
            </a:p>
          </p:txBody>
        </p:sp>
        <p:pic>
          <p:nvPicPr>
            <p:cNvPr id="8" name="Picture 7"/>
            <p:cNvPicPr>
              <a:picLocks noChangeAspect="1"/>
            </p:cNvPicPr>
            <p:nvPr/>
          </p:nvPicPr>
          <p:blipFill>
            <a:blip r:embed="rId6"/>
            <a:stretch>
              <a:fillRect/>
            </a:stretch>
          </p:blipFill>
          <p:spPr>
            <a:xfrm>
              <a:off x="3678270" y="2910615"/>
              <a:ext cx="1837660" cy="3580812"/>
            </a:xfrm>
            <a:prstGeom prst="rect">
              <a:avLst/>
            </a:prstGeom>
          </p:spPr>
        </p:pic>
        <p:sp>
          <p:nvSpPr>
            <p:cNvPr id="12" name="TextBox 11"/>
            <p:cNvSpPr txBox="1"/>
            <p:nvPr/>
          </p:nvSpPr>
          <p:spPr>
            <a:xfrm>
              <a:off x="3737672" y="2946390"/>
              <a:ext cx="1744092" cy="276999"/>
            </a:xfrm>
            <a:prstGeom prst="rect">
              <a:avLst/>
            </a:prstGeom>
            <a:solidFill>
              <a:srgbClr val="FFFFFF"/>
            </a:solidFill>
          </p:spPr>
          <p:txBody>
            <a:bodyPr wrap="none" lIns="0" tIns="0" rIns="0" bIns="0" rtlCol="0">
              <a:spAutoFit/>
            </a:bodyPr>
            <a:lstStyle/>
            <a:p>
              <a:r>
                <a:rPr lang="en-US" dirty="0" smtClean="0">
                  <a:latin typeface="Gill Sans"/>
                  <a:cs typeface="Gill Sans"/>
                </a:rPr>
                <a:t>Jurisdictional scale</a:t>
              </a:r>
              <a:endParaRPr lang="en-US" dirty="0">
                <a:latin typeface="Gill Sans"/>
                <a:cs typeface="Gill Sans"/>
              </a:endParaRPr>
            </a:p>
          </p:txBody>
        </p:sp>
        <p:sp>
          <p:nvSpPr>
            <p:cNvPr id="13" name="TextBox 12"/>
            <p:cNvSpPr txBox="1"/>
            <p:nvPr/>
          </p:nvSpPr>
          <p:spPr>
            <a:xfrm>
              <a:off x="3952304" y="3255177"/>
              <a:ext cx="1321776" cy="246221"/>
            </a:xfrm>
            <a:prstGeom prst="rect">
              <a:avLst/>
            </a:prstGeom>
            <a:solidFill>
              <a:srgbClr val="FFFFFF"/>
            </a:solidFill>
          </p:spPr>
          <p:txBody>
            <a:bodyPr wrap="none" lIns="0" tIns="0" rIns="0" bIns="0" rtlCol="0">
              <a:spAutoFit/>
            </a:bodyPr>
            <a:lstStyle/>
            <a:p>
              <a:r>
                <a:rPr lang="en-US" sz="1600" dirty="0" smtClean="0">
                  <a:latin typeface="Gill Sans"/>
                  <a:cs typeface="Gill Sans"/>
                </a:rPr>
                <a:t>Administrations</a:t>
              </a:r>
              <a:endParaRPr lang="en-US" sz="1600" dirty="0">
                <a:latin typeface="Gill Sans"/>
                <a:cs typeface="Gill Sans"/>
              </a:endParaRPr>
            </a:p>
          </p:txBody>
        </p:sp>
        <p:sp>
          <p:nvSpPr>
            <p:cNvPr id="14" name="TextBox 13"/>
            <p:cNvSpPr txBox="1"/>
            <p:nvPr/>
          </p:nvSpPr>
          <p:spPr>
            <a:xfrm>
              <a:off x="3737672" y="3769219"/>
              <a:ext cx="875089" cy="369332"/>
            </a:xfrm>
            <a:prstGeom prst="rect">
              <a:avLst/>
            </a:prstGeom>
            <a:solidFill>
              <a:srgbClr val="FFFFFF"/>
            </a:solidFill>
          </p:spPr>
          <p:txBody>
            <a:bodyPr wrap="none" lIns="0" tIns="0" rIns="0" bIns="0" rtlCol="0">
              <a:spAutoFit/>
            </a:bodyPr>
            <a:lstStyle/>
            <a:p>
              <a:pPr algn="r"/>
              <a:r>
                <a:rPr lang="en-US" sz="1200" dirty="0" smtClean="0">
                  <a:latin typeface="Gill Sans"/>
                  <a:cs typeface="Gill Sans"/>
                </a:rPr>
                <a:t>Inter-</a:t>
              </a:r>
            </a:p>
            <a:p>
              <a:pPr algn="r"/>
              <a:r>
                <a:rPr lang="en-US" sz="1200" dirty="0" smtClean="0">
                  <a:latin typeface="Gill Sans"/>
                  <a:cs typeface="Gill Sans"/>
                </a:rPr>
                <a:t>governmental</a:t>
              </a:r>
              <a:endParaRPr lang="en-US" sz="1200" dirty="0">
                <a:latin typeface="Gill Sans"/>
                <a:cs typeface="Gill Sans"/>
              </a:endParaRPr>
            </a:p>
          </p:txBody>
        </p:sp>
        <p:sp>
          <p:nvSpPr>
            <p:cNvPr id="15" name="TextBox 14"/>
            <p:cNvSpPr txBox="1"/>
            <p:nvPr/>
          </p:nvSpPr>
          <p:spPr>
            <a:xfrm>
              <a:off x="3986172" y="4597341"/>
              <a:ext cx="529818" cy="184666"/>
            </a:xfrm>
            <a:prstGeom prst="rect">
              <a:avLst/>
            </a:prstGeom>
            <a:solidFill>
              <a:srgbClr val="FFFFFF"/>
            </a:solidFill>
          </p:spPr>
          <p:txBody>
            <a:bodyPr wrap="none" lIns="0" tIns="0" rIns="0" bIns="0" rtlCol="0">
              <a:spAutoFit/>
            </a:bodyPr>
            <a:lstStyle/>
            <a:p>
              <a:r>
                <a:rPr lang="en-US" sz="1200" dirty="0" smtClean="0">
                  <a:latin typeface="Gill Sans"/>
                  <a:cs typeface="Gill Sans"/>
                </a:rPr>
                <a:t>National</a:t>
              </a:r>
              <a:endParaRPr lang="en-US" sz="1200" dirty="0">
                <a:latin typeface="Gill Sans"/>
                <a:cs typeface="Gill Sans"/>
              </a:endParaRPr>
            </a:p>
          </p:txBody>
        </p:sp>
        <p:sp>
          <p:nvSpPr>
            <p:cNvPr id="16" name="TextBox 15"/>
            <p:cNvSpPr txBox="1"/>
            <p:nvPr/>
          </p:nvSpPr>
          <p:spPr>
            <a:xfrm>
              <a:off x="3964405" y="5223875"/>
              <a:ext cx="609392" cy="184666"/>
            </a:xfrm>
            <a:prstGeom prst="rect">
              <a:avLst/>
            </a:prstGeom>
            <a:solidFill>
              <a:srgbClr val="FFFFFF"/>
            </a:solidFill>
          </p:spPr>
          <p:txBody>
            <a:bodyPr wrap="none" lIns="0" tIns="0" rIns="0" bIns="0" rtlCol="0">
              <a:spAutoFit/>
            </a:bodyPr>
            <a:lstStyle/>
            <a:p>
              <a:r>
                <a:rPr lang="en-US" sz="1200" dirty="0" smtClean="0">
                  <a:latin typeface="Gill Sans"/>
                  <a:cs typeface="Gill Sans"/>
                </a:rPr>
                <a:t>Provincial</a:t>
              </a:r>
              <a:endParaRPr lang="en-US" sz="1200" dirty="0">
                <a:latin typeface="Gill Sans"/>
                <a:cs typeface="Gill Sans"/>
              </a:endParaRPr>
            </a:p>
          </p:txBody>
        </p:sp>
        <p:sp>
          <p:nvSpPr>
            <p:cNvPr id="17" name="TextBox 16"/>
            <p:cNvSpPr txBox="1"/>
            <p:nvPr/>
          </p:nvSpPr>
          <p:spPr>
            <a:xfrm>
              <a:off x="3986435" y="5875811"/>
              <a:ext cx="577757" cy="184666"/>
            </a:xfrm>
            <a:prstGeom prst="rect">
              <a:avLst/>
            </a:prstGeom>
            <a:solidFill>
              <a:srgbClr val="FFFFFF"/>
            </a:solidFill>
          </p:spPr>
          <p:txBody>
            <a:bodyPr wrap="none" lIns="0" tIns="0" rIns="0" bIns="0" rtlCol="0">
              <a:spAutoFit/>
            </a:bodyPr>
            <a:lstStyle/>
            <a:p>
              <a:r>
                <a:rPr lang="en-US" sz="1200" dirty="0" smtClean="0">
                  <a:latin typeface="Gill Sans"/>
                  <a:cs typeface="Gill Sans"/>
                </a:rPr>
                <a:t>Localities</a:t>
              </a:r>
              <a:endParaRPr lang="en-US" sz="1200" dirty="0">
                <a:latin typeface="Gill Sans"/>
                <a:cs typeface="Gill Sans"/>
              </a:endParaRPr>
            </a:p>
          </p:txBody>
        </p:sp>
      </p:grpSp>
    </p:spTree>
    <p:extLst>
      <p:ext uri="{BB962C8B-B14F-4D97-AF65-F5344CB8AC3E}">
        <p14:creationId xmlns:p14="http://schemas.microsoft.com/office/powerpoint/2010/main" val="3041149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39399"/>
          <a:stretch/>
        </p:blipFill>
        <p:spPr>
          <a:xfrm>
            <a:off x="373700" y="0"/>
            <a:ext cx="8487459" cy="6858000"/>
          </a:xfrm>
          <a:prstGeom prst="rect">
            <a:avLst/>
          </a:prstGeom>
        </p:spPr>
      </p:pic>
      <p:sp>
        <p:nvSpPr>
          <p:cNvPr id="2" name="TextBox 1"/>
          <p:cNvSpPr txBox="1"/>
          <p:nvPr/>
        </p:nvSpPr>
        <p:spPr>
          <a:xfrm>
            <a:off x="760837" y="3397895"/>
            <a:ext cx="1723549" cy="584776"/>
          </a:xfrm>
          <a:prstGeom prst="rect">
            <a:avLst/>
          </a:prstGeom>
          <a:solidFill>
            <a:srgbClr val="0D0D0D">
              <a:alpha val="48000"/>
            </a:srgbClr>
          </a:solidFill>
        </p:spPr>
        <p:txBody>
          <a:bodyPr wrap="none" rtlCol="0">
            <a:spAutoFit/>
          </a:bodyPr>
          <a:lstStyle/>
          <a:p>
            <a:r>
              <a:rPr lang="en-US" sz="3200" dirty="0" smtClean="0">
                <a:solidFill>
                  <a:srgbClr val="FFFFFF"/>
                </a:solidFill>
                <a:latin typeface="Gill Sans"/>
                <a:cs typeface="Gill Sans"/>
              </a:rPr>
              <a:t>Jon Foley</a:t>
            </a:r>
            <a:endParaRPr lang="en-US" sz="3200" dirty="0">
              <a:solidFill>
                <a:srgbClr val="FFFFFF"/>
              </a:solidFill>
              <a:latin typeface="Gill Sans"/>
              <a:cs typeface="Gill Sans"/>
            </a:endParaRPr>
          </a:p>
        </p:txBody>
      </p:sp>
      <p:sp>
        <p:nvSpPr>
          <p:cNvPr id="4" name="TextBox 3"/>
          <p:cNvSpPr txBox="1"/>
          <p:nvPr/>
        </p:nvSpPr>
        <p:spPr>
          <a:xfrm>
            <a:off x="6536574" y="3584063"/>
            <a:ext cx="2208457" cy="584776"/>
          </a:xfrm>
          <a:prstGeom prst="rect">
            <a:avLst/>
          </a:prstGeom>
          <a:solidFill>
            <a:srgbClr val="0D0D0D">
              <a:alpha val="43000"/>
            </a:srgbClr>
          </a:solidFill>
        </p:spPr>
        <p:txBody>
          <a:bodyPr wrap="none" rtlCol="0">
            <a:spAutoFit/>
          </a:bodyPr>
          <a:lstStyle/>
          <a:p>
            <a:r>
              <a:rPr lang="en-US" sz="3200" dirty="0" smtClean="0">
                <a:solidFill>
                  <a:srgbClr val="FFFFFF"/>
                </a:solidFill>
                <a:latin typeface="Gill Sans"/>
                <a:cs typeface="Gill Sans"/>
              </a:rPr>
              <a:t>Dave </a:t>
            </a:r>
            <a:r>
              <a:rPr lang="en-US" sz="3200" dirty="0" err="1" smtClean="0">
                <a:solidFill>
                  <a:srgbClr val="FFFFFF"/>
                </a:solidFill>
                <a:latin typeface="Gill Sans"/>
                <a:cs typeface="Gill Sans"/>
              </a:rPr>
              <a:t>Tilman</a:t>
            </a:r>
            <a:endParaRPr lang="en-US" sz="3200" dirty="0">
              <a:solidFill>
                <a:srgbClr val="FFFFFF"/>
              </a:solidFill>
              <a:latin typeface="Gill Sans"/>
              <a:cs typeface="Gill Sans"/>
            </a:endParaRPr>
          </a:p>
        </p:txBody>
      </p:sp>
      <p:sp>
        <p:nvSpPr>
          <p:cNvPr id="5" name="TextBox 4"/>
          <p:cNvSpPr txBox="1"/>
          <p:nvPr/>
        </p:nvSpPr>
        <p:spPr>
          <a:xfrm>
            <a:off x="4127500" y="0"/>
            <a:ext cx="5016500" cy="1815882"/>
          </a:xfrm>
          <a:prstGeom prst="rect">
            <a:avLst/>
          </a:prstGeom>
          <a:solidFill>
            <a:schemeClr val="tx1">
              <a:lumMod val="95000"/>
              <a:lumOff val="5000"/>
              <a:alpha val="62000"/>
            </a:schemeClr>
          </a:solidFill>
        </p:spPr>
        <p:txBody>
          <a:bodyPr wrap="square" rtlCol="0">
            <a:spAutoFit/>
          </a:bodyPr>
          <a:lstStyle/>
          <a:p>
            <a:r>
              <a:rPr lang="en-US" sz="2800" dirty="0" smtClean="0">
                <a:solidFill>
                  <a:srgbClr val="DDD9C3"/>
                </a:solidFill>
                <a:latin typeface="Gill Sans"/>
                <a:cs typeface="Gill Sans"/>
              </a:rPr>
              <a:t>Grand Challenge I: </a:t>
            </a:r>
          </a:p>
          <a:p>
            <a:r>
              <a:rPr lang="en-US" sz="2800" dirty="0" smtClean="0">
                <a:solidFill>
                  <a:srgbClr val="DDD9C3"/>
                </a:solidFill>
                <a:latin typeface="Gill Sans"/>
                <a:cs typeface="Gill Sans"/>
              </a:rPr>
              <a:t>Feeding 9 billion people while sustaining the Earth’s life support systems </a:t>
            </a:r>
            <a:endParaRPr lang="en-US" sz="2800" dirty="0">
              <a:solidFill>
                <a:srgbClr val="DDD9C3"/>
              </a:solidFill>
              <a:latin typeface="Gill Sans"/>
              <a:cs typeface="Gill Sans"/>
            </a:endParaRPr>
          </a:p>
        </p:txBody>
      </p:sp>
    </p:spTree>
    <p:extLst>
      <p:ext uri="{BB962C8B-B14F-4D97-AF65-F5344CB8AC3E}">
        <p14:creationId xmlns:p14="http://schemas.microsoft.com/office/powerpoint/2010/main" val="4066575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Date Placeholder 3"/>
          <p:cNvSpPr txBox="1">
            <a:spLocks noGrp="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6D4F97-4407-4248-B723-60420D1C1B8F}" type="datetime1">
              <a:rPr lang="sv-SE" sz="1400">
                <a:latin typeface="Times" charset="0"/>
                <a:ea typeface="MS PGothic" charset="0"/>
                <a:cs typeface="MS PGothic" charset="0"/>
              </a:rPr>
              <a:pPr/>
              <a:t>2012-03-03</a:t>
            </a:fld>
            <a:endParaRPr lang="sv-SE" sz="1400">
              <a:latin typeface="Times" charset="0"/>
              <a:ea typeface="MS PGothic" charset="0"/>
              <a:cs typeface="MS PGothic" charset="0"/>
            </a:endParaRPr>
          </a:p>
        </p:txBody>
      </p:sp>
      <p:sp>
        <p:nvSpPr>
          <p:cNvPr id="5122" name="Footer Placeholder 4"/>
          <p:cNvSpPr txBox="1">
            <a:spLocks noGrp="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sv-SE" sz="1400">
                <a:latin typeface="Times" charset="0"/>
                <a:ea typeface="MS PGothic" charset="0"/>
                <a:cs typeface="MS PGothic" charset="0"/>
              </a:rPr>
              <a:t>Johan Rockström and Carl Folke, Stockholm Resilience Centre</a:t>
            </a:r>
          </a:p>
        </p:txBody>
      </p:sp>
      <p:sp>
        <p:nvSpPr>
          <p:cNvPr id="32772" name="Rectangle 2"/>
          <p:cNvSpPr>
            <a:spLocks noGrp="1" noChangeArrowheads="1"/>
          </p:cNvSpPr>
          <p:nvPr>
            <p:ph type="title" idx="4294967295"/>
          </p:nvPr>
        </p:nvSpPr>
        <p:spPr/>
        <p:txBody>
          <a:bodyPr/>
          <a:lstStyle/>
          <a:p>
            <a:pPr eaLnBrk="1" hangingPunct="1">
              <a:defRPr/>
            </a:pPr>
            <a:endParaRPr lang="en-US" smtClean="0">
              <a:cs typeface="+mj-cs"/>
            </a:endParaRPr>
          </a:p>
        </p:txBody>
      </p:sp>
      <p:pic>
        <p:nvPicPr>
          <p:cNvPr id="32773" name="Picture 3" descr="pic11020"/>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427227221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6" name="TextBox 5"/>
          <p:cNvSpPr txBox="1"/>
          <p:nvPr/>
        </p:nvSpPr>
        <p:spPr>
          <a:xfrm>
            <a:off x="90075" y="126524"/>
            <a:ext cx="4926425" cy="1815882"/>
          </a:xfrm>
          <a:prstGeom prst="rect">
            <a:avLst/>
          </a:prstGeom>
          <a:noFill/>
        </p:spPr>
        <p:txBody>
          <a:bodyPr wrap="square" rtlCol="0">
            <a:spAutoFit/>
          </a:bodyPr>
          <a:lstStyle/>
          <a:p>
            <a:r>
              <a:rPr lang="en-US" sz="2800" dirty="0" smtClean="0">
                <a:solidFill>
                  <a:srgbClr val="DDD9C3"/>
                </a:solidFill>
                <a:latin typeface="Gill Sans"/>
                <a:cs typeface="Gill Sans"/>
              </a:rPr>
              <a:t>Grand Challenge 2: </a:t>
            </a:r>
          </a:p>
          <a:p>
            <a:r>
              <a:rPr lang="en-US" sz="2800" dirty="0" smtClean="0">
                <a:solidFill>
                  <a:srgbClr val="DDD9C3"/>
                </a:solidFill>
                <a:latin typeface="Gill Sans"/>
                <a:cs typeface="Gill Sans"/>
              </a:rPr>
              <a:t>Sustainable landscapes </a:t>
            </a:r>
            <a:r>
              <a:rPr lang="en-US" sz="2800" dirty="0">
                <a:solidFill>
                  <a:srgbClr val="DDD9C3"/>
                </a:solidFill>
                <a:latin typeface="Gill Sans"/>
                <a:cs typeface="Gill Sans"/>
              </a:rPr>
              <a:t>for </a:t>
            </a:r>
            <a:r>
              <a:rPr lang="en-US" sz="2800" dirty="0" smtClean="0">
                <a:solidFill>
                  <a:srgbClr val="DDD9C3"/>
                </a:solidFill>
                <a:latin typeface="Gill Sans"/>
                <a:cs typeface="Gill Sans"/>
              </a:rPr>
              <a:t>mitigating </a:t>
            </a:r>
            <a:r>
              <a:rPr lang="en-US" sz="2800" dirty="0">
                <a:solidFill>
                  <a:srgbClr val="DDD9C3"/>
                </a:solidFill>
                <a:latin typeface="Gill Sans"/>
                <a:cs typeface="Gill Sans"/>
              </a:rPr>
              <a:t>and </a:t>
            </a:r>
            <a:r>
              <a:rPr lang="en-US" sz="2800" dirty="0" smtClean="0">
                <a:solidFill>
                  <a:srgbClr val="DDD9C3"/>
                </a:solidFill>
                <a:latin typeface="Gill Sans"/>
                <a:cs typeface="Gill Sans"/>
              </a:rPr>
              <a:t>adapting </a:t>
            </a:r>
            <a:r>
              <a:rPr lang="en-US" sz="2800" dirty="0">
                <a:solidFill>
                  <a:srgbClr val="DDD9C3"/>
                </a:solidFill>
                <a:latin typeface="Gill Sans"/>
                <a:cs typeface="Gill Sans"/>
              </a:rPr>
              <a:t>to </a:t>
            </a:r>
            <a:r>
              <a:rPr lang="en-US" sz="2800" dirty="0" smtClean="0">
                <a:solidFill>
                  <a:srgbClr val="DDD9C3"/>
                </a:solidFill>
                <a:latin typeface="Gill Sans"/>
                <a:cs typeface="Gill Sans"/>
              </a:rPr>
              <a:t>global environmental change</a:t>
            </a:r>
            <a:endParaRPr lang="en-US" sz="2800" dirty="0">
              <a:solidFill>
                <a:srgbClr val="DDD9C3"/>
              </a:solidFill>
              <a:latin typeface="Gill Sans"/>
              <a:cs typeface="Gill Sans"/>
            </a:endParaRPr>
          </a:p>
        </p:txBody>
      </p:sp>
      <p:pic>
        <p:nvPicPr>
          <p:cNvPr id="7" name="Picture 6"/>
          <p:cNvPicPr>
            <a:picLocks noChangeAspect="1"/>
          </p:cNvPicPr>
          <p:nvPr/>
        </p:nvPicPr>
        <p:blipFill>
          <a:blip r:embed="rId3"/>
          <a:stretch>
            <a:fillRect/>
          </a:stretch>
        </p:blipFill>
        <p:spPr>
          <a:xfrm>
            <a:off x="756265" y="2373489"/>
            <a:ext cx="3098264" cy="3132690"/>
          </a:xfrm>
          <a:prstGeom prst="rect">
            <a:avLst/>
          </a:prstGeom>
          <a:ln>
            <a:solidFill>
              <a:srgbClr val="DDD9C3"/>
            </a:solidFill>
          </a:ln>
        </p:spPr>
      </p:pic>
      <p:sp>
        <p:nvSpPr>
          <p:cNvPr id="10" name="TextBox 9"/>
          <p:cNvSpPr txBox="1"/>
          <p:nvPr/>
        </p:nvSpPr>
        <p:spPr>
          <a:xfrm>
            <a:off x="1075529" y="5797326"/>
            <a:ext cx="2502608" cy="584776"/>
          </a:xfrm>
          <a:prstGeom prst="rect">
            <a:avLst/>
          </a:prstGeom>
          <a:noFill/>
        </p:spPr>
        <p:txBody>
          <a:bodyPr wrap="none" rtlCol="0">
            <a:spAutoFit/>
          </a:bodyPr>
          <a:lstStyle/>
          <a:p>
            <a:r>
              <a:rPr lang="en-US" sz="3200" dirty="0" smtClean="0">
                <a:solidFill>
                  <a:srgbClr val="FFFFFF"/>
                </a:solidFill>
                <a:latin typeface="Gill Sans"/>
                <a:cs typeface="Gill Sans"/>
              </a:rPr>
              <a:t>Billie Turner II</a:t>
            </a:r>
            <a:endParaRPr lang="en-US" sz="3200" dirty="0">
              <a:solidFill>
                <a:srgbClr val="FFFFFF"/>
              </a:solidFill>
              <a:latin typeface="Gill Sans"/>
              <a:cs typeface="Gill Sans"/>
            </a:endParaRPr>
          </a:p>
        </p:txBody>
      </p:sp>
      <p:pic>
        <p:nvPicPr>
          <p:cNvPr id="11" name="Picture 2" descr="C:\Users\Bturner4\Documents\Photocourses+\Photos\AZ\Scottsdal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6191" y="126524"/>
            <a:ext cx="3154709" cy="1896042"/>
          </a:xfrm>
          <a:prstGeom prst="rect">
            <a:avLst/>
          </a:prstGeom>
          <a:noFill/>
          <a:effectLst>
            <a:glow rad="63500">
              <a:schemeClr val="accent1">
                <a:satMod val="175000"/>
                <a:alpha val="40000"/>
              </a:schemeClr>
            </a:glow>
            <a:outerShdw blurRad="50800" dist="38100" dir="2700000" algn="tl" rotWithShape="0">
              <a:prstClr val="black">
                <a:alpha val="40000"/>
              </a:prst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2" name="Picture 4" descr="http://azfoo.net/places/sky/17May2004/14_DesertFarmlan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191" y="2116191"/>
            <a:ext cx="3154709" cy="2366032"/>
          </a:xfrm>
          <a:prstGeom prst="rect">
            <a:avLst/>
          </a:prstGeom>
          <a:noFill/>
          <a:effectLst>
            <a:glow rad="63500">
              <a:schemeClr val="accent1">
                <a:satMod val="175000"/>
                <a:alpha val="40000"/>
              </a:schemeClr>
            </a:glow>
            <a:outerShdw blurRad="50800" dist="38100" dir="2700000" algn="tl" rotWithShape="0">
              <a:prstClr val="black">
                <a:alpha val="40000"/>
              </a:prst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3" name="Picture 6" descr="http://www.dendronautics.com/USERIMAGES/canopy-img008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6191" y="4592904"/>
            <a:ext cx="3154709" cy="2095396"/>
          </a:xfrm>
          <a:prstGeom prst="rect">
            <a:avLst/>
          </a:prstGeom>
          <a:noFill/>
          <a:effectLst>
            <a:glow rad="63500">
              <a:schemeClr val="accent1">
                <a:satMod val="175000"/>
                <a:alpha val="40000"/>
              </a:schemeClr>
            </a:glow>
            <a:outerShdw blurRad="50800" dist="38100" dir="2700000" algn="tl" rotWithShape="0">
              <a:prstClr val="black">
                <a:alpha val="40000"/>
              </a:prst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707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85938"/>
            <a:ext cx="8229600" cy="1143000"/>
          </a:xfrm>
        </p:spPr>
        <p:txBody>
          <a:bodyPr>
            <a:normAutofit fontScale="90000"/>
          </a:bodyPr>
          <a:lstStyle/>
          <a:p>
            <a:r>
              <a:rPr lang="en-US" dirty="0" smtClean="0">
                <a:solidFill>
                  <a:srgbClr val="FFFFFF"/>
                </a:solidFill>
                <a:latin typeface="Gill Sans"/>
                <a:cs typeface="Gill Sans"/>
              </a:rPr>
              <a:t>Is an interdisciplinary, cross-institution, cross-cultural course more than the sum of its parts?</a:t>
            </a:r>
            <a:endParaRPr lang="en-US" dirty="0">
              <a:solidFill>
                <a:srgbClr val="FFFFFF"/>
              </a:solidFill>
              <a:latin typeface="Gill Sans"/>
              <a:cs typeface="Gill Sans"/>
            </a:endParaRPr>
          </a:p>
        </p:txBody>
      </p:sp>
      <p:graphicFrame>
        <p:nvGraphicFramePr>
          <p:cNvPr id="4" name="Object 8"/>
          <p:cNvGraphicFramePr>
            <a:graphicFrameLocks noChangeAspect="1"/>
          </p:cNvGraphicFramePr>
          <p:nvPr>
            <p:extLst>
              <p:ext uri="{D42A27DB-BD31-4B8C-83A1-F6EECF244321}">
                <p14:modId xmlns:p14="http://schemas.microsoft.com/office/powerpoint/2010/main" val="2400259414"/>
              </p:ext>
            </p:extLst>
          </p:nvPr>
        </p:nvGraphicFramePr>
        <p:xfrm>
          <a:off x="3062288" y="4006850"/>
          <a:ext cx="3246437" cy="1782763"/>
        </p:xfrm>
        <a:graphic>
          <a:graphicData uri="http://schemas.openxmlformats.org/presentationml/2006/ole">
            <mc:AlternateContent xmlns:mc="http://schemas.openxmlformats.org/markup-compatibility/2006">
              <mc:Choice xmlns:v="urn:schemas-microsoft-com:vml" Requires="v">
                <p:oleObj spid="_x0000_s1058" name="Equation" r:id="rId4" imgW="825500" imgH="457200" progId="Equation.3">
                  <p:embed/>
                </p:oleObj>
              </mc:Choice>
              <mc:Fallback>
                <p:oleObj name="Equation" r:id="rId4" imgW="825500" imgH="457200" progId="Equation.3">
                  <p:embed/>
                  <p:pic>
                    <p:nvPicPr>
                      <p:cNvPr id="0" name=""/>
                      <p:cNvPicPr>
                        <a:picLocks noChangeAspect="1" noChangeArrowheads="1"/>
                      </p:cNvPicPr>
                      <p:nvPr/>
                    </p:nvPicPr>
                    <p:blipFill>
                      <a:blip r:embed="rId5"/>
                      <a:srcRect/>
                      <a:stretch>
                        <a:fillRect/>
                      </a:stretch>
                    </p:blipFill>
                    <p:spPr bwMode="auto">
                      <a:xfrm>
                        <a:off x="3062288" y="4006850"/>
                        <a:ext cx="3246437" cy="178276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738558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25" r="10338"/>
          <a:stretch/>
        </p:blipFill>
        <p:spPr>
          <a:xfrm>
            <a:off x="1" y="0"/>
            <a:ext cx="9241444" cy="6858000"/>
          </a:xfrm>
          <a:prstGeom prst="rect">
            <a:avLst/>
          </a:prstGeom>
        </p:spPr>
      </p:pic>
      <p:sp>
        <p:nvSpPr>
          <p:cNvPr id="7" name="TextBox 6"/>
          <p:cNvSpPr txBox="1"/>
          <p:nvPr/>
        </p:nvSpPr>
        <p:spPr>
          <a:xfrm>
            <a:off x="1" y="560196"/>
            <a:ext cx="8739893" cy="584776"/>
          </a:xfrm>
          <a:prstGeom prst="rect">
            <a:avLst/>
          </a:prstGeom>
          <a:solidFill>
            <a:srgbClr val="1E1C11">
              <a:alpha val="59000"/>
            </a:srgbClr>
          </a:solidFill>
        </p:spPr>
        <p:txBody>
          <a:bodyPr wrap="none" rtlCol="0" anchor="ctr" anchorCtr="0">
            <a:spAutoFit/>
          </a:bodyPr>
          <a:lstStyle/>
          <a:p>
            <a:r>
              <a:rPr lang="en-US" sz="3200" dirty="0" smtClean="0">
                <a:solidFill>
                  <a:srgbClr val="FFFFFF"/>
                </a:solidFill>
                <a:latin typeface="Gill Sans"/>
                <a:cs typeface="Gill Sans"/>
              </a:rPr>
              <a:t>Insight </a:t>
            </a:r>
            <a:r>
              <a:rPr lang="en-US" sz="3200" dirty="0">
                <a:solidFill>
                  <a:srgbClr val="FFFFFF"/>
                </a:solidFill>
                <a:latin typeface="Gill Sans"/>
                <a:cs typeface="Gill Sans"/>
              </a:rPr>
              <a:t>#</a:t>
            </a:r>
            <a:r>
              <a:rPr lang="en-US" sz="3200" dirty="0" smtClean="0">
                <a:solidFill>
                  <a:srgbClr val="FFFFFF"/>
                </a:solidFill>
                <a:latin typeface="Gill Sans"/>
                <a:cs typeface="Gill Sans"/>
              </a:rPr>
              <a:t>1: Finding </a:t>
            </a:r>
            <a:r>
              <a:rPr lang="en-US" sz="3200" dirty="0">
                <a:solidFill>
                  <a:srgbClr val="FFFFFF"/>
                </a:solidFill>
                <a:latin typeface="Gill Sans"/>
                <a:cs typeface="Gill Sans"/>
              </a:rPr>
              <a:t>common ground across </a:t>
            </a:r>
            <a:r>
              <a:rPr lang="en-US" sz="3200" dirty="0" smtClean="0">
                <a:solidFill>
                  <a:srgbClr val="FFFFFF"/>
                </a:solidFill>
                <a:latin typeface="Gill Sans"/>
                <a:cs typeface="Gill Sans"/>
              </a:rPr>
              <a:t>contexts</a:t>
            </a:r>
            <a:endParaRPr lang="en-US" sz="3200" dirty="0"/>
          </a:p>
        </p:txBody>
      </p:sp>
    </p:spTree>
    <p:extLst>
      <p:ext uri="{BB962C8B-B14F-4D97-AF65-F5344CB8AC3E}">
        <p14:creationId xmlns:p14="http://schemas.microsoft.com/office/powerpoint/2010/main" val="2504506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66897"/>
            <a:ext cx="9144000" cy="12192000"/>
          </a:xfrm>
          <a:prstGeom prst="rect">
            <a:avLst/>
          </a:prstGeom>
        </p:spPr>
      </p:pic>
      <p:pic>
        <p:nvPicPr>
          <p:cNvPr id="2" name="Picture 1"/>
          <p:cNvPicPr>
            <a:picLocks noChangeAspect="1"/>
          </p:cNvPicPr>
          <p:nvPr/>
        </p:nvPicPr>
        <p:blipFill rotWithShape="1">
          <a:blip r:embed="rId3"/>
          <a:srcRect t="49128" b="36057"/>
          <a:stretch/>
        </p:blipFill>
        <p:spPr>
          <a:xfrm>
            <a:off x="0" y="5901756"/>
            <a:ext cx="9144000" cy="1016001"/>
          </a:xfrm>
          <a:prstGeom prst="rect">
            <a:avLst/>
          </a:prstGeom>
        </p:spPr>
      </p:pic>
    </p:spTree>
    <p:extLst>
      <p:ext uri="{BB962C8B-B14F-4D97-AF65-F5344CB8AC3E}">
        <p14:creationId xmlns:p14="http://schemas.microsoft.com/office/powerpoint/2010/main" val="12052235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4498" r="17157" b="18082"/>
          <a:stretch/>
        </p:blipFill>
        <p:spPr>
          <a:xfrm>
            <a:off x="0" y="0"/>
            <a:ext cx="8804128" cy="6170706"/>
          </a:xfrm>
          <a:prstGeom prst="rect">
            <a:avLst/>
          </a:prstGeom>
        </p:spPr>
      </p:pic>
      <p:pic>
        <p:nvPicPr>
          <p:cNvPr id="5" name="Picture 4"/>
          <p:cNvPicPr>
            <a:picLocks noChangeAspect="1"/>
          </p:cNvPicPr>
          <p:nvPr/>
        </p:nvPicPr>
        <p:blipFill rotWithShape="1">
          <a:blip r:embed="rId4"/>
          <a:srcRect l="23366" t="26144" b="22658"/>
          <a:stretch/>
        </p:blipFill>
        <p:spPr>
          <a:xfrm>
            <a:off x="3735295" y="4147880"/>
            <a:ext cx="5408705" cy="2710119"/>
          </a:xfrm>
          <a:prstGeom prst="rect">
            <a:avLst/>
          </a:prstGeom>
          <a:ln w="28575" cmpd="sng">
            <a:solidFill>
              <a:srgbClr val="FFFFFF"/>
            </a:solidFill>
          </a:ln>
        </p:spPr>
      </p:pic>
      <p:sp>
        <p:nvSpPr>
          <p:cNvPr id="2" name="TextBox 1"/>
          <p:cNvSpPr txBox="1"/>
          <p:nvPr/>
        </p:nvSpPr>
        <p:spPr>
          <a:xfrm>
            <a:off x="817260" y="4336982"/>
            <a:ext cx="2742007" cy="523220"/>
          </a:xfrm>
          <a:prstGeom prst="rect">
            <a:avLst/>
          </a:prstGeom>
          <a:solidFill>
            <a:schemeClr val="tx1">
              <a:alpha val="58000"/>
            </a:schemeClr>
          </a:solidFill>
        </p:spPr>
        <p:txBody>
          <a:bodyPr wrap="none" rtlCol="0">
            <a:spAutoFit/>
          </a:bodyPr>
          <a:lstStyle/>
          <a:p>
            <a:r>
              <a:rPr lang="en-US" sz="2800" dirty="0" smtClean="0">
                <a:solidFill>
                  <a:srgbClr val="FFFFFF"/>
                </a:solidFill>
                <a:latin typeface="Gill Sans"/>
                <a:cs typeface="Gill Sans"/>
              </a:rPr>
              <a:t>Patricia </a:t>
            </a:r>
            <a:r>
              <a:rPr lang="en-US" sz="2800" dirty="0" err="1" smtClean="0">
                <a:solidFill>
                  <a:srgbClr val="FFFFFF"/>
                </a:solidFill>
                <a:latin typeface="Gill Sans"/>
                <a:cs typeface="Gill Sans"/>
              </a:rPr>
              <a:t>Balvanera</a:t>
            </a:r>
            <a:endParaRPr lang="en-US" sz="2800" dirty="0">
              <a:solidFill>
                <a:srgbClr val="FFFFFF"/>
              </a:solidFill>
              <a:latin typeface="Gill Sans"/>
              <a:cs typeface="Gill Sans"/>
            </a:endParaRPr>
          </a:p>
        </p:txBody>
      </p:sp>
      <p:sp>
        <p:nvSpPr>
          <p:cNvPr id="4" name="TextBox 3"/>
          <p:cNvSpPr txBox="1"/>
          <p:nvPr/>
        </p:nvSpPr>
        <p:spPr>
          <a:xfrm>
            <a:off x="3948871" y="1521124"/>
            <a:ext cx="2182884" cy="523220"/>
          </a:xfrm>
          <a:prstGeom prst="rect">
            <a:avLst/>
          </a:prstGeom>
          <a:solidFill>
            <a:srgbClr val="000000">
              <a:alpha val="61000"/>
            </a:srgbClr>
          </a:solidFill>
        </p:spPr>
        <p:txBody>
          <a:bodyPr wrap="none" rtlCol="0">
            <a:spAutoFit/>
          </a:bodyPr>
          <a:lstStyle/>
          <a:p>
            <a:r>
              <a:rPr lang="en-US" sz="2800" dirty="0" smtClean="0">
                <a:solidFill>
                  <a:srgbClr val="FFFFFF"/>
                </a:solidFill>
                <a:latin typeface="Gill Sans"/>
                <a:cs typeface="Gill Sans"/>
              </a:rPr>
              <a:t>Omar </a:t>
            </a:r>
            <a:r>
              <a:rPr lang="en-US" sz="2800" dirty="0" err="1" smtClean="0">
                <a:solidFill>
                  <a:srgbClr val="FFFFFF"/>
                </a:solidFill>
                <a:latin typeface="Gill Sans"/>
                <a:cs typeface="Gill Sans"/>
              </a:rPr>
              <a:t>Masera</a:t>
            </a:r>
            <a:endParaRPr lang="en-US" sz="2800" dirty="0">
              <a:solidFill>
                <a:srgbClr val="FFFFFF"/>
              </a:solidFill>
              <a:latin typeface="Gill Sans"/>
              <a:cs typeface="Gill Sans"/>
            </a:endParaRPr>
          </a:p>
        </p:txBody>
      </p:sp>
    </p:spTree>
    <p:extLst>
      <p:ext uri="{BB962C8B-B14F-4D97-AF65-F5344CB8AC3E}">
        <p14:creationId xmlns:p14="http://schemas.microsoft.com/office/powerpoint/2010/main" val="35647301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108002585"/>
              </p:ext>
            </p:extLst>
          </p:nvPr>
        </p:nvGraphicFramePr>
        <p:xfrm>
          <a:off x="88900" y="1651000"/>
          <a:ext cx="4542366" cy="388196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556254" y="5523468"/>
            <a:ext cx="1967205" cy="369332"/>
          </a:xfrm>
          <a:prstGeom prst="rect">
            <a:avLst/>
          </a:prstGeom>
          <a:noFill/>
        </p:spPr>
        <p:txBody>
          <a:bodyPr wrap="none" rtlCol="0">
            <a:spAutoFit/>
          </a:bodyPr>
          <a:lstStyle/>
          <a:p>
            <a:r>
              <a:rPr lang="en-US" dirty="0" smtClean="0">
                <a:solidFill>
                  <a:srgbClr val="0000FF"/>
                </a:solidFill>
                <a:latin typeface="Chalkboard"/>
                <a:cs typeface="Chalkboard"/>
              </a:rPr>
              <a:t>(Food production)</a:t>
            </a:r>
            <a:endParaRPr lang="en-US" dirty="0">
              <a:solidFill>
                <a:srgbClr val="0000FF"/>
              </a:solidFill>
              <a:latin typeface="Chalkboard"/>
              <a:cs typeface="Chalkboard"/>
            </a:endParaRPr>
          </a:p>
        </p:txBody>
      </p:sp>
      <p:sp>
        <p:nvSpPr>
          <p:cNvPr id="14" name="TextBox 13"/>
          <p:cNvSpPr txBox="1"/>
          <p:nvPr/>
        </p:nvSpPr>
        <p:spPr>
          <a:xfrm>
            <a:off x="4631267" y="1910228"/>
            <a:ext cx="4271434" cy="1384995"/>
          </a:xfrm>
          <a:prstGeom prst="rect">
            <a:avLst/>
          </a:prstGeom>
          <a:noFill/>
        </p:spPr>
        <p:txBody>
          <a:bodyPr wrap="square" rtlCol="0">
            <a:spAutoFit/>
          </a:bodyPr>
          <a:lstStyle/>
          <a:p>
            <a:r>
              <a:rPr lang="en-US" sz="2800" dirty="0">
                <a:solidFill>
                  <a:srgbClr val="0000FF"/>
                </a:solidFill>
                <a:latin typeface="Gill Sans"/>
                <a:cs typeface="Gill Sans"/>
              </a:rPr>
              <a:t>B</a:t>
            </a:r>
            <a:r>
              <a:rPr lang="en-US" sz="2800" dirty="0" smtClean="0">
                <a:solidFill>
                  <a:srgbClr val="0000FF"/>
                </a:solidFill>
                <a:latin typeface="Gill Sans"/>
                <a:cs typeface="Gill Sans"/>
              </a:rPr>
              <a:t>iophysical constraints create trade-offs between ecosystem services</a:t>
            </a:r>
            <a:endParaRPr lang="en-US" sz="2800" dirty="0">
              <a:solidFill>
                <a:srgbClr val="0000FF"/>
              </a:solidFill>
              <a:latin typeface="Gill Sans"/>
              <a:cs typeface="Gill Sans"/>
            </a:endParaRPr>
          </a:p>
        </p:txBody>
      </p:sp>
    </p:spTree>
    <p:extLst>
      <p:ext uri="{BB962C8B-B14F-4D97-AF65-F5344CB8AC3E}">
        <p14:creationId xmlns:p14="http://schemas.microsoft.com/office/powerpoint/2010/main" val="1752919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960977"/>
              </p:ext>
            </p:extLst>
          </p:nvPr>
        </p:nvGraphicFramePr>
        <p:xfrm>
          <a:off x="88900" y="1651000"/>
          <a:ext cx="4542366" cy="38819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649251353"/>
              </p:ext>
            </p:extLst>
          </p:nvPr>
        </p:nvGraphicFramePr>
        <p:xfrm>
          <a:off x="4453466" y="1638301"/>
          <a:ext cx="4550834" cy="389466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12800" y="281683"/>
            <a:ext cx="7493000" cy="1077218"/>
          </a:xfrm>
          <a:prstGeom prst="rect">
            <a:avLst/>
          </a:prstGeom>
          <a:noFill/>
        </p:spPr>
        <p:txBody>
          <a:bodyPr wrap="square" rtlCol="0">
            <a:spAutoFit/>
          </a:bodyPr>
          <a:lstStyle/>
          <a:p>
            <a:pPr algn="ctr"/>
            <a:r>
              <a:rPr lang="en-US" sz="3200" dirty="0" smtClean="0">
                <a:latin typeface="Gill Sans"/>
                <a:cs typeface="Gill Sans"/>
              </a:rPr>
              <a:t>Biophysical constraints can change with context and scale</a:t>
            </a:r>
            <a:endParaRPr lang="en-US" sz="3200" dirty="0">
              <a:latin typeface="Gill Sans"/>
              <a:cs typeface="Gill Sans"/>
            </a:endParaRPr>
          </a:p>
        </p:txBody>
      </p:sp>
      <p:sp>
        <p:nvSpPr>
          <p:cNvPr id="9" name="TextBox 8"/>
          <p:cNvSpPr txBox="1"/>
          <p:nvPr/>
        </p:nvSpPr>
        <p:spPr>
          <a:xfrm>
            <a:off x="1594726" y="1453635"/>
            <a:ext cx="1928733" cy="369332"/>
          </a:xfrm>
          <a:prstGeom prst="rect">
            <a:avLst/>
          </a:prstGeom>
          <a:noFill/>
        </p:spPr>
        <p:txBody>
          <a:bodyPr wrap="none" rtlCol="0">
            <a:spAutoFit/>
          </a:bodyPr>
          <a:lstStyle/>
          <a:p>
            <a:r>
              <a:rPr lang="en-US" dirty="0" smtClean="0">
                <a:solidFill>
                  <a:srgbClr val="0000FF"/>
                </a:solidFill>
                <a:latin typeface="Chalkboard"/>
                <a:cs typeface="Chalkboard"/>
              </a:rPr>
              <a:t>Southern Mexico</a:t>
            </a:r>
            <a:endParaRPr lang="en-US" dirty="0">
              <a:solidFill>
                <a:srgbClr val="0000FF"/>
              </a:solidFill>
              <a:latin typeface="Chalkboard"/>
              <a:cs typeface="Chalkboard"/>
            </a:endParaRPr>
          </a:p>
        </p:txBody>
      </p:sp>
      <p:sp>
        <p:nvSpPr>
          <p:cNvPr id="10" name="TextBox 9"/>
          <p:cNvSpPr txBox="1"/>
          <p:nvPr/>
        </p:nvSpPr>
        <p:spPr>
          <a:xfrm>
            <a:off x="6405350" y="1440935"/>
            <a:ext cx="1213849" cy="369332"/>
          </a:xfrm>
          <a:prstGeom prst="rect">
            <a:avLst/>
          </a:prstGeom>
          <a:noFill/>
        </p:spPr>
        <p:txBody>
          <a:bodyPr wrap="none" rtlCol="0">
            <a:spAutoFit/>
          </a:bodyPr>
          <a:lstStyle/>
          <a:p>
            <a:r>
              <a:rPr lang="en-US" dirty="0" smtClean="0">
                <a:solidFill>
                  <a:srgbClr val="0000FF"/>
                </a:solidFill>
                <a:latin typeface="Chalkboard"/>
                <a:cs typeface="Chalkboard"/>
              </a:rPr>
              <a:t>Minnesota</a:t>
            </a:r>
            <a:endParaRPr lang="en-US" dirty="0">
              <a:solidFill>
                <a:srgbClr val="0000FF"/>
              </a:solidFill>
              <a:latin typeface="Chalkboard"/>
              <a:cs typeface="Chalkboard"/>
            </a:endParaRPr>
          </a:p>
        </p:txBody>
      </p:sp>
      <p:sp>
        <p:nvSpPr>
          <p:cNvPr id="12" name="TextBox 11"/>
          <p:cNvSpPr txBox="1"/>
          <p:nvPr/>
        </p:nvSpPr>
        <p:spPr>
          <a:xfrm>
            <a:off x="1556254" y="5523468"/>
            <a:ext cx="1967205" cy="369332"/>
          </a:xfrm>
          <a:prstGeom prst="rect">
            <a:avLst/>
          </a:prstGeom>
          <a:noFill/>
        </p:spPr>
        <p:txBody>
          <a:bodyPr wrap="none" rtlCol="0">
            <a:spAutoFit/>
          </a:bodyPr>
          <a:lstStyle/>
          <a:p>
            <a:r>
              <a:rPr lang="en-US" dirty="0" smtClean="0">
                <a:solidFill>
                  <a:srgbClr val="0000FF"/>
                </a:solidFill>
                <a:latin typeface="Chalkboard"/>
                <a:cs typeface="Chalkboard"/>
              </a:rPr>
              <a:t>(Food production)</a:t>
            </a:r>
            <a:endParaRPr lang="en-US" dirty="0">
              <a:solidFill>
                <a:srgbClr val="0000FF"/>
              </a:solidFill>
              <a:latin typeface="Chalkboard"/>
              <a:cs typeface="Chalkboard"/>
            </a:endParaRPr>
          </a:p>
        </p:txBody>
      </p:sp>
      <p:sp>
        <p:nvSpPr>
          <p:cNvPr id="13" name="TextBox 12"/>
          <p:cNvSpPr txBox="1"/>
          <p:nvPr/>
        </p:nvSpPr>
        <p:spPr>
          <a:xfrm>
            <a:off x="5899654" y="5532967"/>
            <a:ext cx="1967205" cy="369332"/>
          </a:xfrm>
          <a:prstGeom prst="rect">
            <a:avLst/>
          </a:prstGeom>
          <a:noFill/>
        </p:spPr>
        <p:txBody>
          <a:bodyPr wrap="none" rtlCol="0">
            <a:spAutoFit/>
          </a:bodyPr>
          <a:lstStyle/>
          <a:p>
            <a:r>
              <a:rPr lang="en-US" dirty="0" smtClean="0">
                <a:solidFill>
                  <a:srgbClr val="0000FF"/>
                </a:solidFill>
                <a:latin typeface="Chalkboard"/>
                <a:cs typeface="Chalkboard"/>
              </a:rPr>
              <a:t>(Food production)</a:t>
            </a:r>
            <a:endParaRPr lang="en-US" dirty="0">
              <a:solidFill>
                <a:srgbClr val="0000FF"/>
              </a:solidFill>
              <a:latin typeface="Chalkboard"/>
              <a:cs typeface="Chalkboard"/>
            </a:endParaRPr>
          </a:p>
        </p:txBody>
      </p:sp>
    </p:spTree>
    <p:extLst>
      <p:ext uri="{BB962C8B-B14F-4D97-AF65-F5344CB8AC3E}">
        <p14:creationId xmlns:p14="http://schemas.microsoft.com/office/powerpoint/2010/main" val="1790406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143201802"/>
              </p:ext>
            </p:extLst>
          </p:nvPr>
        </p:nvGraphicFramePr>
        <p:xfrm>
          <a:off x="88900" y="1663701"/>
          <a:ext cx="4542366" cy="38819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577377116"/>
              </p:ext>
            </p:extLst>
          </p:nvPr>
        </p:nvGraphicFramePr>
        <p:xfrm>
          <a:off x="4402666" y="1663701"/>
          <a:ext cx="4555067" cy="387773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18016" y="281683"/>
            <a:ext cx="8826500" cy="584776"/>
          </a:xfrm>
          <a:prstGeom prst="rect">
            <a:avLst/>
          </a:prstGeom>
          <a:noFill/>
        </p:spPr>
        <p:txBody>
          <a:bodyPr wrap="square" rtlCol="0">
            <a:spAutoFit/>
          </a:bodyPr>
          <a:lstStyle/>
          <a:p>
            <a:pPr algn="ctr"/>
            <a:r>
              <a:rPr lang="en-US" sz="3200" dirty="0" smtClean="0">
                <a:latin typeface="Gill Sans"/>
                <a:cs typeface="Gill Sans"/>
              </a:rPr>
              <a:t>Values can also change with context and scale</a:t>
            </a:r>
            <a:endParaRPr lang="en-US" sz="3200" dirty="0">
              <a:latin typeface="Gill Sans"/>
              <a:cs typeface="Gill Sans"/>
            </a:endParaRPr>
          </a:p>
        </p:txBody>
      </p:sp>
      <p:sp>
        <p:nvSpPr>
          <p:cNvPr id="8" name="TextBox 7"/>
          <p:cNvSpPr txBox="1"/>
          <p:nvPr/>
        </p:nvSpPr>
        <p:spPr>
          <a:xfrm>
            <a:off x="1722966" y="1479035"/>
            <a:ext cx="1928733" cy="369332"/>
          </a:xfrm>
          <a:prstGeom prst="rect">
            <a:avLst/>
          </a:prstGeom>
          <a:noFill/>
        </p:spPr>
        <p:txBody>
          <a:bodyPr wrap="none" rtlCol="0">
            <a:spAutoFit/>
          </a:bodyPr>
          <a:lstStyle/>
          <a:p>
            <a:r>
              <a:rPr lang="en-US" dirty="0" smtClean="0">
                <a:solidFill>
                  <a:srgbClr val="0000FF"/>
                </a:solidFill>
                <a:latin typeface="Chalkboard"/>
                <a:cs typeface="Chalkboard"/>
              </a:rPr>
              <a:t>Local Community</a:t>
            </a:r>
            <a:endParaRPr lang="en-US" dirty="0">
              <a:solidFill>
                <a:srgbClr val="0000FF"/>
              </a:solidFill>
              <a:latin typeface="Chalkboard"/>
              <a:cs typeface="Chalkboard"/>
            </a:endParaRPr>
          </a:p>
        </p:txBody>
      </p:sp>
      <p:sp>
        <p:nvSpPr>
          <p:cNvPr id="9" name="TextBox 8"/>
          <p:cNvSpPr txBox="1"/>
          <p:nvPr/>
        </p:nvSpPr>
        <p:spPr>
          <a:xfrm>
            <a:off x="5818046" y="1466335"/>
            <a:ext cx="2364750" cy="369332"/>
          </a:xfrm>
          <a:prstGeom prst="rect">
            <a:avLst/>
          </a:prstGeom>
          <a:noFill/>
        </p:spPr>
        <p:txBody>
          <a:bodyPr wrap="none" rtlCol="0">
            <a:spAutoFit/>
          </a:bodyPr>
          <a:lstStyle/>
          <a:p>
            <a:r>
              <a:rPr lang="en-US" dirty="0" smtClean="0">
                <a:solidFill>
                  <a:srgbClr val="0000FF"/>
                </a:solidFill>
                <a:latin typeface="Chalkboard"/>
                <a:cs typeface="Chalkboard"/>
              </a:rPr>
              <a:t>National Government</a:t>
            </a:r>
            <a:endParaRPr lang="en-US" dirty="0">
              <a:solidFill>
                <a:srgbClr val="0000FF"/>
              </a:solidFill>
              <a:latin typeface="Chalkboard"/>
              <a:cs typeface="Chalkboard"/>
            </a:endParaRPr>
          </a:p>
        </p:txBody>
      </p:sp>
      <p:sp>
        <p:nvSpPr>
          <p:cNvPr id="12" name="TextBox 11"/>
          <p:cNvSpPr txBox="1"/>
          <p:nvPr/>
        </p:nvSpPr>
        <p:spPr>
          <a:xfrm rot="798805">
            <a:off x="2111999" y="2450067"/>
            <a:ext cx="1799982" cy="369332"/>
          </a:xfrm>
          <a:prstGeom prst="rect">
            <a:avLst/>
          </a:prstGeom>
          <a:noFill/>
        </p:spPr>
        <p:txBody>
          <a:bodyPr wrap="none" rtlCol="0">
            <a:spAutoFit/>
          </a:bodyPr>
          <a:lstStyle/>
          <a:p>
            <a:r>
              <a:rPr lang="en-US" dirty="0" smtClean="0">
                <a:latin typeface="Chalkboard"/>
                <a:cs typeface="Chalkboard"/>
              </a:rPr>
              <a:t>High well-being</a:t>
            </a:r>
            <a:endParaRPr lang="en-US" dirty="0">
              <a:latin typeface="Chalkboard"/>
              <a:cs typeface="Chalkboard"/>
            </a:endParaRPr>
          </a:p>
        </p:txBody>
      </p:sp>
      <p:sp>
        <p:nvSpPr>
          <p:cNvPr id="13" name="TextBox 12"/>
          <p:cNvSpPr txBox="1"/>
          <p:nvPr/>
        </p:nvSpPr>
        <p:spPr>
          <a:xfrm rot="958156">
            <a:off x="1917612" y="4012167"/>
            <a:ext cx="1749992" cy="369332"/>
          </a:xfrm>
          <a:prstGeom prst="rect">
            <a:avLst/>
          </a:prstGeom>
          <a:noFill/>
        </p:spPr>
        <p:txBody>
          <a:bodyPr wrap="none" rtlCol="0">
            <a:spAutoFit/>
          </a:bodyPr>
          <a:lstStyle/>
          <a:p>
            <a:r>
              <a:rPr lang="en-US" dirty="0" smtClean="0">
                <a:latin typeface="Chalkboard"/>
                <a:cs typeface="Chalkboard"/>
              </a:rPr>
              <a:t>Low well-being</a:t>
            </a:r>
            <a:endParaRPr lang="en-US" dirty="0">
              <a:latin typeface="Chalkboard"/>
              <a:cs typeface="Chalkboard"/>
            </a:endParaRPr>
          </a:p>
        </p:txBody>
      </p:sp>
    </p:spTree>
    <p:extLst>
      <p:ext uri="{BB962C8B-B14F-4D97-AF65-F5344CB8AC3E}">
        <p14:creationId xmlns:p14="http://schemas.microsoft.com/office/powerpoint/2010/main" val="180305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830655641"/>
              </p:ext>
            </p:extLst>
          </p:nvPr>
        </p:nvGraphicFramePr>
        <p:xfrm>
          <a:off x="4402666" y="1667933"/>
          <a:ext cx="4555067" cy="38777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202357296"/>
              </p:ext>
            </p:extLst>
          </p:nvPr>
        </p:nvGraphicFramePr>
        <p:xfrm>
          <a:off x="88900" y="1651000"/>
          <a:ext cx="4550834" cy="3894666"/>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Arrow Connector 12"/>
          <p:cNvCxnSpPr/>
          <p:nvPr/>
        </p:nvCxnSpPr>
        <p:spPr>
          <a:xfrm>
            <a:off x="7828658" y="2688838"/>
            <a:ext cx="1" cy="546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558159" y="2273300"/>
            <a:ext cx="1" cy="428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281683"/>
            <a:ext cx="9144000" cy="1077218"/>
          </a:xfrm>
          <a:prstGeom prst="rect">
            <a:avLst/>
          </a:prstGeom>
          <a:noFill/>
        </p:spPr>
        <p:txBody>
          <a:bodyPr wrap="square" rtlCol="0">
            <a:spAutoFit/>
          </a:bodyPr>
          <a:lstStyle/>
          <a:p>
            <a:pPr algn="ctr"/>
            <a:r>
              <a:rPr lang="en-US" sz="3200" dirty="0" smtClean="0">
                <a:latin typeface="Gill Sans"/>
                <a:cs typeface="Gill Sans"/>
              </a:rPr>
              <a:t>Efficient decisions about ecosystem service trade-offs reflect the intersection of constraints and values</a:t>
            </a:r>
            <a:endParaRPr lang="en-US" sz="3200" dirty="0">
              <a:latin typeface="Gill Sans"/>
              <a:cs typeface="Gill Sans"/>
            </a:endParaRPr>
          </a:p>
        </p:txBody>
      </p:sp>
    </p:spTree>
    <p:extLst>
      <p:ext uri="{BB962C8B-B14F-4D97-AF65-F5344CB8AC3E}">
        <p14:creationId xmlns:p14="http://schemas.microsoft.com/office/powerpoint/2010/main" val="1906132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164533616"/>
              </p:ext>
            </p:extLst>
          </p:nvPr>
        </p:nvGraphicFramePr>
        <p:xfrm>
          <a:off x="97368" y="1651000"/>
          <a:ext cx="4542366" cy="38819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3433651667"/>
              </p:ext>
            </p:extLst>
          </p:nvPr>
        </p:nvGraphicFramePr>
        <p:xfrm>
          <a:off x="4402666" y="1667933"/>
          <a:ext cx="4555067" cy="3877733"/>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Arrow Connector 12"/>
          <p:cNvCxnSpPr/>
          <p:nvPr/>
        </p:nvCxnSpPr>
        <p:spPr>
          <a:xfrm>
            <a:off x="7879458" y="2701538"/>
            <a:ext cx="1" cy="546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253359" y="2908300"/>
            <a:ext cx="1" cy="428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18016" y="281683"/>
            <a:ext cx="8826500" cy="584776"/>
          </a:xfrm>
          <a:prstGeom prst="rect">
            <a:avLst/>
          </a:prstGeom>
          <a:noFill/>
        </p:spPr>
        <p:txBody>
          <a:bodyPr wrap="square" rtlCol="0">
            <a:spAutoFit/>
          </a:bodyPr>
          <a:lstStyle/>
          <a:p>
            <a:pPr algn="ctr"/>
            <a:r>
              <a:rPr lang="en-US" sz="3200" dirty="0" smtClean="0">
                <a:latin typeface="Gill Sans"/>
                <a:cs typeface="Gill Sans"/>
              </a:rPr>
              <a:t>Well-being reflects both constraints and values</a:t>
            </a:r>
            <a:endParaRPr lang="en-US" sz="3200" dirty="0">
              <a:latin typeface="Gill Sans"/>
              <a:cs typeface="Gill Sans"/>
            </a:endParaRPr>
          </a:p>
        </p:txBody>
      </p:sp>
    </p:spTree>
    <p:extLst>
      <p:ext uri="{BB962C8B-B14F-4D97-AF65-F5344CB8AC3E}">
        <p14:creationId xmlns:p14="http://schemas.microsoft.com/office/powerpoint/2010/main" val="1363039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9144001" y="5941102"/>
            <a:ext cx="1553139" cy="646331"/>
          </a:xfrm>
          <a:prstGeom prst="rect">
            <a:avLst/>
          </a:prstGeom>
          <a:noFill/>
        </p:spPr>
        <p:txBody>
          <a:bodyPr wrap="square" rtlCol="0">
            <a:spAutoFit/>
          </a:bodyPr>
          <a:lstStyle/>
          <a:p>
            <a:r>
              <a:rPr lang="en-US" sz="900" dirty="0" smtClean="0">
                <a:solidFill>
                  <a:schemeClr val="bg1"/>
                </a:solidFill>
                <a:latin typeface="Century Gothic"/>
                <a:cs typeface="Century Gothic"/>
              </a:rPr>
              <a:t>Supported by a grant from the National Science foundation (NSF) DEB 0435546</a:t>
            </a:r>
            <a:endParaRPr lang="en-US" sz="900" dirty="0">
              <a:solidFill>
                <a:schemeClr val="bg1"/>
              </a:solidFill>
              <a:latin typeface="Century Gothic"/>
              <a:cs typeface="Century Gothic"/>
            </a:endParaRPr>
          </a:p>
        </p:txBody>
      </p:sp>
      <p:pic>
        <p:nvPicPr>
          <p:cNvPr id="7" name="Picture 6"/>
          <p:cNvPicPr>
            <a:picLocks noChangeAspect="1"/>
          </p:cNvPicPr>
          <p:nvPr/>
        </p:nvPicPr>
        <p:blipFill>
          <a:blip r:embed="rId3"/>
          <a:stretch>
            <a:fillRect/>
          </a:stretch>
        </p:blipFill>
        <p:spPr>
          <a:xfrm>
            <a:off x="3546447" y="3175710"/>
            <a:ext cx="4400058" cy="2983789"/>
          </a:xfrm>
          <a:prstGeom prst="rect">
            <a:avLst/>
          </a:prstGeom>
          <a:ln>
            <a:solidFill>
              <a:schemeClr val="bg2">
                <a:lumMod val="90000"/>
              </a:schemeClr>
            </a:solidFill>
          </a:ln>
        </p:spPr>
      </p:pic>
      <p:sp>
        <p:nvSpPr>
          <p:cNvPr id="9" name="Rectangle 8"/>
          <p:cNvSpPr/>
          <p:nvPr/>
        </p:nvSpPr>
        <p:spPr>
          <a:xfrm>
            <a:off x="-25743" y="1793333"/>
            <a:ext cx="9169744" cy="106398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b="1" dirty="0" smtClean="0">
              <a:solidFill>
                <a:schemeClr val="tx2">
                  <a:lumMod val="60000"/>
                  <a:lumOff val="40000"/>
                </a:schemeClr>
              </a:solidFill>
            </a:endParaRPr>
          </a:p>
          <a:p>
            <a:r>
              <a:rPr lang="en-US" sz="2400" b="1" dirty="0" smtClean="0">
                <a:solidFill>
                  <a:schemeClr val="tx2">
                    <a:lumMod val="60000"/>
                    <a:lumOff val="40000"/>
                  </a:schemeClr>
                </a:solidFill>
              </a:rPr>
              <a:t>Work Group: </a:t>
            </a:r>
          </a:p>
          <a:p>
            <a:r>
              <a:rPr lang="en-US" sz="2400" b="1" dirty="0" smtClean="0">
                <a:solidFill>
                  <a:schemeClr val="tx2">
                    <a:lumMod val="60000"/>
                    <a:lumOff val="40000"/>
                  </a:schemeClr>
                </a:solidFill>
              </a:rPr>
              <a:t>Integrating </a:t>
            </a:r>
            <a:r>
              <a:rPr lang="en-US" sz="2400" b="1" dirty="0">
                <a:solidFill>
                  <a:schemeClr val="tx2">
                    <a:lumMod val="60000"/>
                    <a:lumOff val="40000"/>
                  </a:schemeClr>
                </a:solidFill>
              </a:rPr>
              <a:t>Science, Society, and Education for </a:t>
            </a:r>
            <a:r>
              <a:rPr lang="en-US" sz="2400" b="1" dirty="0" smtClean="0">
                <a:solidFill>
                  <a:schemeClr val="tx2">
                    <a:lumMod val="60000"/>
                    <a:lumOff val="40000"/>
                  </a:schemeClr>
                </a:solidFill>
              </a:rPr>
              <a:t>Sustainability</a:t>
            </a:r>
          </a:p>
          <a:p>
            <a:r>
              <a:rPr lang="en-US" sz="1400" dirty="0" smtClean="0">
                <a:solidFill>
                  <a:srgbClr val="800000"/>
                </a:solidFill>
                <a:latin typeface="Gill Sans"/>
                <a:cs typeface="Gill Sans"/>
              </a:rPr>
              <a:t>Nancy Grimm, Jeannine Cavender-Bares, </a:t>
            </a:r>
            <a:r>
              <a:rPr lang="en-US" sz="1400" dirty="0">
                <a:solidFill>
                  <a:srgbClr val="800000"/>
                </a:solidFill>
                <a:latin typeface="Gill Sans"/>
                <a:cs typeface="Gill Sans"/>
              </a:rPr>
              <a:t>Ted </a:t>
            </a:r>
            <a:r>
              <a:rPr lang="en-US" sz="1400" dirty="0" err="1">
                <a:solidFill>
                  <a:srgbClr val="800000"/>
                </a:solidFill>
                <a:latin typeface="Gill Sans"/>
                <a:cs typeface="Gill Sans"/>
              </a:rPr>
              <a:t>Gragson</a:t>
            </a:r>
            <a:r>
              <a:rPr lang="en-US" sz="1400" dirty="0">
                <a:solidFill>
                  <a:srgbClr val="800000"/>
                </a:solidFill>
                <a:latin typeface="Gill Sans"/>
                <a:cs typeface="Gill Sans"/>
              </a:rPr>
              <a:t>, </a:t>
            </a:r>
            <a:r>
              <a:rPr lang="en-US" sz="1400" dirty="0" smtClean="0">
                <a:solidFill>
                  <a:srgbClr val="800000"/>
                </a:solidFill>
                <a:latin typeface="Gill Sans"/>
                <a:cs typeface="Gill Sans"/>
              </a:rPr>
              <a:t>Morgan Grove, Scott Collins, Charles Redman, Chris Boone</a:t>
            </a:r>
          </a:p>
          <a:p>
            <a:endParaRPr lang="en-US" sz="2400" b="1" dirty="0">
              <a:solidFill>
                <a:schemeClr val="tx2">
                  <a:lumMod val="60000"/>
                  <a:lumOff val="40000"/>
                </a:schemeClr>
              </a:solidFill>
            </a:endParaRPr>
          </a:p>
        </p:txBody>
      </p:sp>
      <p:pic>
        <p:nvPicPr>
          <p:cNvPr id="2" name="Picture 1"/>
          <p:cNvPicPr>
            <a:picLocks noChangeAspect="1"/>
          </p:cNvPicPr>
          <p:nvPr/>
        </p:nvPicPr>
        <p:blipFill>
          <a:blip r:embed="rId4"/>
          <a:stretch>
            <a:fillRect/>
          </a:stretch>
        </p:blipFill>
        <p:spPr>
          <a:xfrm>
            <a:off x="-25399" y="12521"/>
            <a:ext cx="10153284" cy="1780812"/>
          </a:xfrm>
          <a:prstGeom prst="rect">
            <a:avLst/>
          </a:prstGeom>
        </p:spPr>
      </p:pic>
      <p:pic>
        <p:nvPicPr>
          <p:cNvPr id="10" name="Picture 9"/>
          <p:cNvPicPr>
            <a:picLocks noChangeAspect="1"/>
          </p:cNvPicPr>
          <p:nvPr/>
        </p:nvPicPr>
        <p:blipFill rotWithShape="1">
          <a:blip r:embed="rId5"/>
          <a:srcRect/>
          <a:stretch/>
        </p:blipFill>
        <p:spPr>
          <a:xfrm>
            <a:off x="817874" y="3175710"/>
            <a:ext cx="2284464" cy="2983789"/>
          </a:xfrm>
          <a:prstGeom prst="rect">
            <a:avLst/>
          </a:prstGeom>
          <a:ln w="38100" cmpd="sng">
            <a:solidFill>
              <a:srgbClr val="0000FF"/>
            </a:solidFill>
          </a:ln>
        </p:spPr>
      </p:pic>
    </p:spTree>
    <p:extLst>
      <p:ext uri="{BB962C8B-B14F-4D97-AF65-F5344CB8AC3E}">
        <p14:creationId xmlns:p14="http://schemas.microsoft.com/office/powerpoint/2010/main" val="3715839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63" t="26577" r="4371"/>
          <a:stretch/>
        </p:blipFill>
        <p:spPr>
          <a:xfrm>
            <a:off x="0" y="1888557"/>
            <a:ext cx="9168606" cy="2772343"/>
          </a:xfrm>
          <a:prstGeom prst="rect">
            <a:avLst/>
          </a:prstGeom>
          <a:ln>
            <a:noFill/>
          </a:ln>
        </p:spPr>
      </p:pic>
    </p:spTree>
    <p:extLst>
      <p:ext uri="{BB962C8B-B14F-4D97-AF65-F5344CB8AC3E}">
        <p14:creationId xmlns:p14="http://schemas.microsoft.com/office/powerpoint/2010/main" val="2023724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5025" r="10338"/>
          <a:stretch/>
        </p:blipFill>
        <p:spPr>
          <a:xfrm>
            <a:off x="1" y="0"/>
            <a:ext cx="9241444" cy="6858000"/>
          </a:xfrm>
          <a:prstGeom prst="rect">
            <a:avLst/>
          </a:prstGeom>
        </p:spPr>
      </p:pic>
      <p:sp>
        <p:nvSpPr>
          <p:cNvPr id="5" name="TextBox 4"/>
          <p:cNvSpPr txBox="1"/>
          <p:nvPr/>
        </p:nvSpPr>
        <p:spPr>
          <a:xfrm>
            <a:off x="-11791" y="548850"/>
            <a:ext cx="8442496" cy="1077218"/>
          </a:xfrm>
          <a:prstGeom prst="rect">
            <a:avLst/>
          </a:prstGeom>
          <a:solidFill>
            <a:srgbClr val="1E1C11">
              <a:alpha val="59000"/>
            </a:srgbClr>
          </a:solidFill>
        </p:spPr>
        <p:txBody>
          <a:bodyPr wrap="square" rtlCol="0" anchor="ctr" anchorCtr="0">
            <a:spAutoFit/>
          </a:bodyPr>
          <a:lstStyle/>
          <a:p>
            <a:r>
              <a:rPr lang="en-US" sz="3200" dirty="0" smtClean="0">
                <a:solidFill>
                  <a:srgbClr val="FFFFFF"/>
                </a:solidFill>
                <a:latin typeface="Gill Sans"/>
                <a:cs typeface="Gill Sans"/>
              </a:rPr>
              <a:t>Insight #2:  </a:t>
            </a:r>
            <a:r>
              <a:rPr lang="en-US" sz="3200" dirty="0" err="1" smtClean="0">
                <a:solidFill>
                  <a:srgbClr val="FFFFFF"/>
                </a:solidFill>
                <a:latin typeface="Gill Sans"/>
                <a:cs typeface="Gill Sans"/>
              </a:rPr>
              <a:t>Constrasting</a:t>
            </a:r>
            <a:r>
              <a:rPr lang="en-US" sz="3200" dirty="0" smtClean="0">
                <a:solidFill>
                  <a:srgbClr val="FFFFFF"/>
                </a:solidFill>
                <a:latin typeface="Gill Sans"/>
                <a:cs typeface="Gill Sans"/>
              </a:rPr>
              <a:t> sustainability criteria use the same fundamental components</a:t>
            </a:r>
            <a:endParaRPr lang="en-US" sz="3200" dirty="0"/>
          </a:p>
        </p:txBody>
      </p:sp>
    </p:spTree>
    <p:extLst>
      <p:ext uri="{BB962C8B-B14F-4D97-AF65-F5344CB8AC3E}">
        <p14:creationId xmlns:p14="http://schemas.microsoft.com/office/powerpoint/2010/main" val="39844369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4412831"/>
          </a:xfrm>
          <a:prstGeom prst="rect">
            <a:avLst/>
          </a:prstGeom>
        </p:spPr>
      </p:pic>
      <p:sp>
        <p:nvSpPr>
          <p:cNvPr id="3" name="Rectangle 2"/>
          <p:cNvSpPr/>
          <p:nvPr/>
        </p:nvSpPr>
        <p:spPr>
          <a:xfrm>
            <a:off x="536312" y="1272810"/>
            <a:ext cx="3411248" cy="369332"/>
          </a:xfrm>
          <a:prstGeom prst="rect">
            <a:avLst/>
          </a:prstGeom>
        </p:spPr>
        <p:txBody>
          <a:bodyPr wrap="none">
            <a:spAutoFit/>
          </a:bodyPr>
          <a:lstStyle/>
          <a:p>
            <a:r>
              <a:rPr lang="en-US" b="1" dirty="0">
                <a:solidFill>
                  <a:srgbClr val="008000"/>
                </a:solidFill>
                <a:latin typeface="Gill Sans"/>
                <a:cs typeface="Gill Sans"/>
              </a:rPr>
              <a:t>http://</a:t>
            </a:r>
            <a:r>
              <a:rPr lang="en-US" b="1" dirty="0" err="1">
                <a:solidFill>
                  <a:srgbClr val="008000"/>
                </a:solidFill>
                <a:latin typeface="Gill Sans"/>
                <a:cs typeface="Gill Sans"/>
              </a:rPr>
              <a:t>mesmis.gira.org.mx</a:t>
            </a:r>
            <a:r>
              <a:rPr lang="en-US" b="1" dirty="0">
                <a:solidFill>
                  <a:srgbClr val="008000"/>
                </a:solidFill>
                <a:latin typeface="Gill Sans"/>
                <a:cs typeface="Gill Sans"/>
              </a:rPr>
              <a:t>/</a:t>
            </a:r>
          </a:p>
        </p:txBody>
      </p:sp>
      <p:pic>
        <p:nvPicPr>
          <p:cNvPr id="11" name="Picture 10"/>
          <p:cNvPicPr>
            <a:picLocks noChangeAspect="1"/>
          </p:cNvPicPr>
          <p:nvPr/>
        </p:nvPicPr>
        <p:blipFill>
          <a:blip r:embed="rId4">
            <a:alphaModFix amt="91000"/>
          </a:blip>
          <a:stretch>
            <a:fillRect/>
          </a:stretch>
        </p:blipFill>
        <p:spPr>
          <a:xfrm>
            <a:off x="4173279" y="1164000"/>
            <a:ext cx="4667917" cy="5173952"/>
          </a:xfrm>
          <a:prstGeom prst="rect">
            <a:avLst/>
          </a:prstGeom>
        </p:spPr>
      </p:pic>
      <p:sp>
        <p:nvSpPr>
          <p:cNvPr id="12" name="TextBox 11"/>
          <p:cNvSpPr txBox="1"/>
          <p:nvPr/>
        </p:nvSpPr>
        <p:spPr>
          <a:xfrm>
            <a:off x="6507238" y="253993"/>
            <a:ext cx="2491619" cy="830997"/>
          </a:xfrm>
          <a:prstGeom prst="rect">
            <a:avLst/>
          </a:prstGeom>
          <a:noFill/>
        </p:spPr>
        <p:txBody>
          <a:bodyPr wrap="square" rtlCol="0">
            <a:spAutoFit/>
          </a:bodyPr>
          <a:lstStyle/>
          <a:p>
            <a:pPr algn="ctr"/>
            <a:r>
              <a:rPr lang="en-US" sz="2400" dirty="0" smtClean="0">
                <a:solidFill>
                  <a:schemeClr val="bg1"/>
                </a:solidFill>
                <a:latin typeface="Gill Sans"/>
                <a:cs typeface="Gill Sans"/>
              </a:rPr>
              <a:t>Sustainability criteria</a:t>
            </a:r>
          </a:p>
        </p:txBody>
      </p:sp>
    </p:spTree>
    <p:extLst>
      <p:ext uri="{BB962C8B-B14F-4D97-AF65-F5344CB8AC3E}">
        <p14:creationId xmlns:p14="http://schemas.microsoft.com/office/powerpoint/2010/main" val="193626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4412831"/>
          </a:xfrm>
          <a:prstGeom prst="rect">
            <a:avLst/>
          </a:prstGeom>
        </p:spPr>
      </p:pic>
      <p:sp>
        <p:nvSpPr>
          <p:cNvPr id="3" name="Rectangle 2"/>
          <p:cNvSpPr/>
          <p:nvPr/>
        </p:nvSpPr>
        <p:spPr>
          <a:xfrm>
            <a:off x="536312" y="1272810"/>
            <a:ext cx="3411248" cy="369332"/>
          </a:xfrm>
          <a:prstGeom prst="rect">
            <a:avLst/>
          </a:prstGeom>
        </p:spPr>
        <p:txBody>
          <a:bodyPr wrap="none">
            <a:spAutoFit/>
          </a:bodyPr>
          <a:lstStyle/>
          <a:p>
            <a:r>
              <a:rPr lang="en-US" b="1" dirty="0">
                <a:solidFill>
                  <a:srgbClr val="008000"/>
                </a:solidFill>
                <a:latin typeface="Gill Sans"/>
                <a:cs typeface="Gill Sans"/>
              </a:rPr>
              <a:t>http://</a:t>
            </a:r>
            <a:r>
              <a:rPr lang="en-US" b="1" dirty="0" err="1">
                <a:solidFill>
                  <a:srgbClr val="008000"/>
                </a:solidFill>
                <a:latin typeface="Gill Sans"/>
                <a:cs typeface="Gill Sans"/>
              </a:rPr>
              <a:t>mesmis.gira.org.mx</a:t>
            </a:r>
            <a:r>
              <a:rPr lang="en-US" b="1" dirty="0">
                <a:solidFill>
                  <a:srgbClr val="008000"/>
                </a:solidFill>
                <a:latin typeface="Gill Sans"/>
                <a:cs typeface="Gill Sans"/>
              </a:rPr>
              <a:t>/</a:t>
            </a:r>
          </a:p>
        </p:txBody>
      </p:sp>
      <p:sp>
        <p:nvSpPr>
          <p:cNvPr id="6" name="TextBox 5"/>
          <p:cNvSpPr txBox="1"/>
          <p:nvPr/>
        </p:nvSpPr>
        <p:spPr>
          <a:xfrm>
            <a:off x="947742" y="4558269"/>
            <a:ext cx="2491619" cy="369332"/>
          </a:xfrm>
          <a:prstGeom prst="rect">
            <a:avLst/>
          </a:prstGeom>
          <a:noFill/>
        </p:spPr>
        <p:txBody>
          <a:bodyPr wrap="square" rtlCol="0">
            <a:spAutoFit/>
          </a:bodyPr>
          <a:lstStyle/>
          <a:p>
            <a:pPr algn="ctr"/>
            <a:r>
              <a:rPr lang="en-US" dirty="0" smtClean="0">
                <a:latin typeface="Gill Sans"/>
                <a:cs typeface="Gill Sans"/>
              </a:rPr>
              <a:t>“Dashboard” approach</a:t>
            </a:r>
            <a:endParaRPr lang="en-US" dirty="0">
              <a:latin typeface="Gill Sans"/>
              <a:cs typeface="Gill Sans"/>
            </a:endParaRPr>
          </a:p>
        </p:txBody>
      </p:sp>
      <p:pic>
        <p:nvPicPr>
          <p:cNvPr id="11" name="Picture 10"/>
          <p:cNvPicPr>
            <a:picLocks noChangeAspect="1"/>
          </p:cNvPicPr>
          <p:nvPr/>
        </p:nvPicPr>
        <p:blipFill>
          <a:blip r:embed="rId4">
            <a:alphaModFix amt="91000"/>
          </a:blip>
          <a:stretch>
            <a:fillRect/>
          </a:stretch>
        </p:blipFill>
        <p:spPr>
          <a:xfrm>
            <a:off x="4173279" y="1164000"/>
            <a:ext cx="4667917" cy="5173952"/>
          </a:xfrm>
          <a:prstGeom prst="rect">
            <a:avLst/>
          </a:prstGeom>
        </p:spPr>
      </p:pic>
      <p:sp>
        <p:nvSpPr>
          <p:cNvPr id="12" name="TextBox 11"/>
          <p:cNvSpPr txBox="1"/>
          <p:nvPr/>
        </p:nvSpPr>
        <p:spPr>
          <a:xfrm>
            <a:off x="6507238" y="253993"/>
            <a:ext cx="2491619" cy="830997"/>
          </a:xfrm>
          <a:prstGeom prst="rect">
            <a:avLst/>
          </a:prstGeom>
          <a:noFill/>
        </p:spPr>
        <p:txBody>
          <a:bodyPr wrap="square" rtlCol="0">
            <a:spAutoFit/>
          </a:bodyPr>
          <a:lstStyle/>
          <a:p>
            <a:pPr algn="ctr"/>
            <a:r>
              <a:rPr lang="en-US" sz="2400" dirty="0" smtClean="0">
                <a:solidFill>
                  <a:schemeClr val="bg1"/>
                </a:solidFill>
                <a:latin typeface="Gill Sans"/>
                <a:cs typeface="Gill Sans"/>
              </a:rPr>
              <a:t>Sustainability criteria</a:t>
            </a:r>
          </a:p>
        </p:txBody>
      </p:sp>
      <p:pic>
        <p:nvPicPr>
          <p:cNvPr id="13" name="Picture 12"/>
          <p:cNvPicPr>
            <a:picLocks noChangeAspect="1"/>
          </p:cNvPicPr>
          <p:nvPr/>
        </p:nvPicPr>
        <p:blipFill rotWithShape="1">
          <a:blip r:embed="rId5"/>
          <a:srcRect t="42222" r="28836"/>
          <a:stretch/>
        </p:blipFill>
        <p:spPr>
          <a:xfrm>
            <a:off x="645361" y="4927601"/>
            <a:ext cx="3170191" cy="1930399"/>
          </a:xfrm>
          <a:prstGeom prst="rect">
            <a:avLst/>
          </a:prstGeom>
        </p:spPr>
      </p:pic>
    </p:spTree>
    <p:extLst>
      <p:ext uri="{BB962C8B-B14F-4D97-AF65-F5344CB8AC3E}">
        <p14:creationId xmlns:p14="http://schemas.microsoft.com/office/powerpoint/2010/main" val="302565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Vertical Text Placeholder 2"/>
          <p:cNvSpPr>
            <a:spLocks noGrp="1"/>
          </p:cNvSpPr>
          <p:nvPr>
            <p:ph type="body" orient="vert" idx="1"/>
          </p:nvPr>
        </p:nvSpPr>
        <p:spPr/>
        <p:txBody>
          <a:bodyPr/>
          <a:lstStyle/>
          <a:p>
            <a:endParaRPr lang="en-US"/>
          </a:p>
        </p:txBody>
      </p:sp>
      <p:pic>
        <p:nvPicPr>
          <p:cNvPr id="4" name="Picture 3"/>
          <p:cNvPicPr>
            <a:picLocks noChangeAspect="1"/>
          </p:cNvPicPr>
          <p:nvPr/>
        </p:nvPicPr>
        <p:blipFill>
          <a:blip r:embed="rId3"/>
          <a:stretch>
            <a:fillRect/>
          </a:stretch>
        </p:blipFill>
        <p:spPr>
          <a:xfrm>
            <a:off x="0" y="749300"/>
            <a:ext cx="9131300" cy="5359400"/>
          </a:xfrm>
          <a:prstGeom prst="rect">
            <a:avLst/>
          </a:prstGeom>
        </p:spPr>
      </p:pic>
      <p:sp>
        <p:nvSpPr>
          <p:cNvPr id="5" name="Oval 4"/>
          <p:cNvSpPr/>
          <p:nvPr/>
        </p:nvSpPr>
        <p:spPr>
          <a:xfrm>
            <a:off x="36285" y="2346477"/>
            <a:ext cx="1753810" cy="749905"/>
          </a:xfrm>
          <a:prstGeom prst="ellipse">
            <a:avLst/>
          </a:prstGeom>
          <a:gradFill flip="none" rotWithShape="1">
            <a:gsLst>
              <a:gs pos="0">
                <a:schemeClr val="accent1">
                  <a:tint val="100000"/>
                  <a:shade val="100000"/>
                  <a:satMod val="130000"/>
                  <a:alpha val="28000"/>
                </a:schemeClr>
              </a:gs>
              <a:gs pos="100000">
                <a:schemeClr val="accent1">
                  <a:tint val="50000"/>
                  <a:shade val="100000"/>
                  <a:satMod val="350000"/>
                  <a:alpha val="2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564190" y="2419050"/>
            <a:ext cx="2927048" cy="435428"/>
          </a:xfrm>
          <a:prstGeom prst="ellipse">
            <a:avLst/>
          </a:prstGeom>
          <a:gradFill flip="none" rotWithShape="1">
            <a:gsLst>
              <a:gs pos="0">
                <a:schemeClr val="accent2">
                  <a:tint val="100000"/>
                  <a:shade val="100000"/>
                  <a:satMod val="130000"/>
                  <a:alpha val="19000"/>
                </a:schemeClr>
              </a:gs>
              <a:gs pos="100000">
                <a:schemeClr val="accent2">
                  <a:tint val="50000"/>
                  <a:shade val="100000"/>
                  <a:satMod val="350000"/>
                  <a:alpha val="19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Oval 6"/>
          <p:cNvSpPr/>
          <p:nvPr/>
        </p:nvSpPr>
        <p:spPr>
          <a:xfrm>
            <a:off x="3967238" y="3877736"/>
            <a:ext cx="2044095" cy="435428"/>
          </a:xfrm>
          <a:prstGeom prst="ellipse">
            <a:avLst/>
          </a:prstGeom>
          <a:gradFill flip="none" rotWithShape="1">
            <a:gsLst>
              <a:gs pos="0">
                <a:schemeClr val="accent2">
                  <a:tint val="100000"/>
                  <a:shade val="100000"/>
                  <a:satMod val="130000"/>
                  <a:alpha val="19000"/>
                </a:schemeClr>
              </a:gs>
              <a:gs pos="100000">
                <a:schemeClr val="accent2">
                  <a:tint val="50000"/>
                  <a:shade val="100000"/>
                  <a:satMod val="350000"/>
                  <a:alpha val="19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Oval 7"/>
          <p:cNvSpPr/>
          <p:nvPr/>
        </p:nvSpPr>
        <p:spPr>
          <a:xfrm>
            <a:off x="36285" y="3381829"/>
            <a:ext cx="1390953" cy="585409"/>
          </a:xfrm>
          <a:prstGeom prst="ellipse">
            <a:avLst/>
          </a:prstGeom>
          <a:gradFill flip="none" rotWithShape="1">
            <a:gsLst>
              <a:gs pos="0">
                <a:schemeClr val="accent1">
                  <a:tint val="100000"/>
                  <a:shade val="100000"/>
                  <a:satMod val="130000"/>
                  <a:alpha val="28000"/>
                </a:schemeClr>
              </a:gs>
              <a:gs pos="100000">
                <a:schemeClr val="accent1">
                  <a:tint val="50000"/>
                  <a:shade val="100000"/>
                  <a:satMod val="350000"/>
                  <a:alpha val="2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959429" y="3943048"/>
            <a:ext cx="1330476" cy="345926"/>
          </a:xfrm>
          <a:prstGeom prst="ellipse">
            <a:avLst/>
          </a:prstGeom>
          <a:gradFill flip="none" rotWithShape="1">
            <a:gsLst>
              <a:gs pos="0">
                <a:schemeClr val="accent2">
                  <a:tint val="100000"/>
                  <a:shade val="100000"/>
                  <a:satMod val="130000"/>
                  <a:alpha val="19000"/>
                </a:schemeClr>
              </a:gs>
              <a:gs pos="100000">
                <a:schemeClr val="accent2">
                  <a:tint val="50000"/>
                  <a:shade val="100000"/>
                  <a:satMod val="350000"/>
                  <a:alpha val="19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601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77876"/>
            <a:ext cx="8229600" cy="1143000"/>
          </a:xfrm>
        </p:spPr>
        <p:txBody>
          <a:bodyPr>
            <a:normAutofit fontScale="90000"/>
          </a:bodyPr>
          <a:lstStyle/>
          <a:p>
            <a:r>
              <a:rPr lang="en-US" dirty="0" smtClean="0">
                <a:solidFill>
                  <a:schemeClr val="bg1"/>
                </a:solidFill>
                <a:latin typeface="Gill Sans"/>
                <a:cs typeface="Gill Sans"/>
              </a:rPr>
              <a:t>Under the hood – the approaches are similar</a:t>
            </a:r>
            <a:endParaRPr lang="en-US" dirty="0">
              <a:solidFill>
                <a:schemeClr val="bg1"/>
              </a:solidFill>
              <a:latin typeface="Gill Sans"/>
              <a:cs typeface="Gill Sans"/>
            </a:endParaRPr>
          </a:p>
        </p:txBody>
      </p:sp>
      <p:pic>
        <p:nvPicPr>
          <p:cNvPr id="2" name="Picture 1"/>
          <p:cNvPicPr>
            <a:picLocks noChangeAspect="1"/>
          </p:cNvPicPr>
          <p:nvPr/>
        </p:nvPicPr>
        <p:blipFill>
          <a:blip r:embed="rId2"/>
          <a:stretch>
            <a:fillRect/>
          </a:stretch>
        </p:blipFill>
        <p:spPr>
          <a:xfrm>
            <a:off x="1778000" y="2025650"/>
            <a:ext cx="5715000" cy="4286250"/>
          </a:xfrm>
          <a:prstGeom prst="rect">
            <a:avLst/>
          </a:prstGeom>
        </p:spPr>
      </p:pic>
    </p:spTree>
    <p:extLst>
      <p:ext uri="{BB962C8B-B14F-4D97-AF65-F5344CB8AC3E}">
        <p14:creationId xmlns:p14="http://schemas.microsoft.com/office/powerpoint/2010/main" val="795591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1212"/>
          <a:stretch/>
        </p:blipFill>
        <p:spPr>
          <a:xfrm>
            <a:off x="0" y="-1894678"/>
            <a:ext cx="10035422" cy="9432588"/>
          </a:xfrm>
          <a:prstGeom prst="rect">
            <a:avLst/>
          </a:prstGeom>
        </p:spPr>
      </p:pic>
      <p:sp>
        <p:nvSpPr>
          <p:cNvPr id="5" name="TextBox 4"/>
          <p:cNvSpPr txBox="1"/>
          <p:nvPr/>
        </p:nvSpPr>
        <p:spPr>
          <a:xfrm>
            <a:off x="0" y="774089"/>
            <a:ext cx="8559800" cy="1077218"/>
          </a:xfrm>
          <a:prstGeom prst="rect">
            <a:avLst/>
          </a:prstGeom>
          <a:solidFill>
            <a:srgbClr val="1E1C11">
              <a:alpha val="80000"/>
            </a:srgbClr>
          </a:solidFill>
        </p:spPr>
        <p:txBody>
          <a:bodyPr wrap="square" rtlCol="0" anchor="ctr" anchorCtr="0">
            <a:spAutoFit/>
          </a:bodyPr>
          <a:lstStyle/>
          <a:p>
            <a:r>
              <a:rPr lang="en-US" sz="3200" dirty="0" smtClean="0">
                <a:solidFill>
                  <a:srgbClr val="FFFFFF"/>
                </a:solidFill>
                <a:latin typeface="Gill Sans"/>
                <a:cs typeface="Gill Sans"/>
              </a:rPr>
              <a:t>Insight #3</a:t>
            </a:r>
            <a:r>
              <a:rPr lang="en-US" sz="3200" dirty="0">
                <a:solidFill>
                  <a:srgbClr val="FFFFFF"/>
                </a:solidFill>
                <a:latin typeface="Gill Sans"/>
                <a:cs typeface="Gill Sans"/>
              </a:rPr>
              <a:t>: Merging perspectives across institutions yields novel </a:t>
            </a:r>
            <a:r>
              <a:rPr lang="en-US" sz="3200" dirty="0" smtClean="0">
                <a:solidFill>
                  <a:srgbClr val="FFFFFF"/>
                </a:solidFill>
                <a:latin typeface="Gill Sans"/>
                <a:cs typeface="Gill Sans"/>
              </a:rPr>
              <a:t>thinking</a:t>
            </a:r>
          </a:p>
        </p:txBody>
      </p:sp>
    </p:spTree>
    <p:extLst>
      <p:ext uri="{BB962C8B-B14F-4D97-AF65-F5344CB8AC3E}">
        <p14:creationId xmlns:p14="http://schemas.microsoft.com/office/powerpoint/2010/main" val="19025554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2700"/>
            <a:ext cx="9144000" cy="6832600"/>
          </a:xfrm>
          <a:prstGeom prst="rect">
            <a:avLst/>
          </a:prstGeom>
        </p:spPr>
      </p:pic>
    </p:spTree>
    <p:extLst>
      <p:ext uri="{BB962C8B-B14F-4D97-AF65-F5344CB8AC3E}">
        <p14:creationId xmlns:p14="http://schemas.microsoft.com/office/powerpoint/2010/main" val="27303951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 y="0"/>
            <a:ext cx="9105900" cy="6845300"/>
          </a:xfrm>
          <a:prstGeom prst="rect">
            <a:avLst/>
          </a:prstGeom>
        </p:spPr>
      </p:pic>
      <p:sp>
        <p:nvSpPr>
          <p:cNvPr id="3" name="Oval 2"/>
          <p:cNvSpPr/>
          <p:nvPr/>
        </p:nvSpPr>
        <p:spPr>
          <a:xfrm>
            <a:off x="3683000" y="4521200"/>
            <a:ext cx="711200" cy="876300"/>
          </a:xfrm>
          <a:prstGeom prst="ellipse">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55600" y="3060700"/>
            <a:ext cx="1460500" cy="711200"/>
          </a:xfrm>
          <a:prstGeom prst="ellipse">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7222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141"/>
            <a:ext cx="8229600" cy="1143000"/>
          </a:xfrm>
        </p:spPr>
        <p:txBody>
          <a:bodyPr/>
          <a:lstStyle/>
          <a:p>
            <a:r>
              <a:rPr lang="en-US" dirty="0" smtClean="0">
                <a:solidFill>
                  <a:srgbClr val="FFFFFF"/>
                </a:solidFill>
                <a:latin typeface="Gill Sans"/>
                <a:cs typeface="Gill Sans"/>
              </a:rPr>
              <a:t>Major Outcomes</a:t>
            </a:r>
            <a:endParaRPr lang="en-US" dirty="0">
              <a:solidFill>
                <a:srgbClr val="FFFFFF"/>
              </a:solidFill>
              <a:latin typeface="Gill Sans"/>
              <a:cs typeface="Gill Sans"/>
            </a:endParaRPr>
          </a:p>
        </p:txBody>
      </p:sp>
      <p:sp>
        <p:nvSpPr>
          <p:cNvPr id="3" name="Vertical Text Placeholder 2"/>
          <p:cNvSpPr>
            <a:spLocks noGrp="1"/>
          </p:cNvSpPr>
          <p:nvPr>
            <p:ph type="body" orient="vert" idx="1"/>
          </p:nvPr>
        </p:nvSpPr>
        <p:spPr>
          <a:xfrm>
            <a:off x="457200" y="1417638"/>
            <a:ext cx="8229600" cy="4525963"/>
          </a:xfrm>
          <a:ln>
            <a:solidFill>
              <a:srgbClr val="FFFFFF"/>
            </a:solidFill>
          </a:ln>
        </p:spPr>
        <p:txBody>
          <a:bodyPr vert="horz"/>
          <a:lstStyle/>
          <a:p>
            <a:pPr>
              <a:lnSpc>
                <a:spcPct val="50000"/>
              </a:lnSpc>
              <a:buFont typeface="Wingdings" charset="2"/>
              <a:buChar char="v"/>
            </a:pPr>
            <a:endParaRPr lang="en-US" dirty="0" smtClean="0">
              <a:solidFill>
                <a:srgbClr val="FFFFFF"/>
              </a:solidFill>
              <a:latin typeface="Gill Sans"/>
              <a:cs typeface="Gill Sans"/>
            </a:endParaRPr>
          </a:p>
          <a:p>
            <a:pPr>
              <a:buFont typeface="Wingdings" charset="2"/>
              <a:buChar char="v"/>
            </a:pPr>
            <a:r>
              <a:rPr lang="en-US" dirty="0" smtClean="0">
                <a:solidFill>
                  <a:srgbClr val="FFFFFF"/>
                </a:solidFill>
                <a:latin typeface="Gill Sans"/>
                <a:cs typeface="Gill Sans"/>
              </a:rPr>
              <a:t>A community and network of sustainability scientists</a:t>
            </a:r>
          </a:p>
          <a:p>
            <a:pPr>
              <a:buFont typeface="Wingdings" charset="2"/>
              <a:buChar char="v"/>
            </a:pPr>
            <a:r>
              <a:rPr lang="en-US" dirty="0" smtClean="0">
                <a:solidFill>
                  <a:srgbClr val="FFFFFF"/>
                </a:solidFill>
                <a:latin typeface="Gill Sans"/>
                <a:cs typeface="Gill Sans"/>
              </a:rPr>
              <a:t> Cross-cultural, cross-institutional, cross-disciplinary insights</a:t>
            </a:r>
          </a:p>
          <a:p>
            <a:pPr>
              <a:buFont typeface="Wingdings" charset="2"/>
              <a:buChar char="v"/>
            </a:pPr>
            <a:r>
              <a:rPr lang="en-US" dirty="0" smtClean="0">
                <a:solidFill>
                  <a:srgbClr val="FFFFFF"/>
                </a:solidFill>
                <a:latin typeface="Gill Sans"/>
                <a:cs typeface="Gill Sans"/>
              </a:rPr>
              <a:t> Website, publications, symposium</a:t>
            </a:r>
          </a:p>
          <a:p>
            <a:pPr>
              <a:buFont typeface="Wingdings" charset="2"/>
              <a:buChar char="v"/>
            </a:pPr>
            <a:endParaRPr lang="en-US" dirty="0" smtClean="0">
              <a:solidFill>
                <a:srgbClr val="FFFFFF"/>
              </a:solidFill>
              <a:latin typeface="Gill Sans"/>
              <a:cs typeface="Gill Sans"/>
            </a:endParaRPr>
          </a:p>
          <a:p>
            <a:pPr lvl="1">
              <a:buFont typeface="Wingdings" charset="2"/>
              <a:buChar char="v"/>
            </a:pPr>
            <a:endParaRPr lang="en-US" dirty="0">
              <a:solidFill>
                <a:srgbClr val="FFFFFF"/>
              </a:solidFill>
              <a:latin typeface="Gill Sans"/>
              <a:cs typeface="Gill Sans"/>
            </a:endParaRPr>
          </a:p>
        </p:txBody>
      </p:sp>
      <p:pic>
        <p:nvPicPr>
          <p:cNvPr id="5" name="Picture 4"/>
          <p:cNvPicPr>
            <a:picLocks noChangeAspect="1"/>
          </p:cNvPicPr>
          <p:nvPr/>
        </p:nvPicPr>
        <p:blipFill rotWithShape="1">
          <a:blip r:embed="rId3"/>
          <a:srcRect t="17700" b="9223"/>
          <a:stretch/>
        </p:blipFill>
        <p:spPr>
          <a:xfrm>
            <a:off x="6058101" y="4393402"/>
            <a:ext cx="3085899" cy="2464598"/>
          </a:xfrm>
          <a:prstGeom prst="rect">
            <a:avLst/>
          </a:prstGeom>
        </p:spPr>
      </p:pic>
    </p:spTree>
    <p:extLst>
      <p:ext uri="{BB962C8B-B14F-4D97-AF65-F5344CB8AC3E}">
        <p14:creationId xmlns:p14="http://schemas.microsoft.com/office/powerpoint/2010/main" val="3041434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974" r="27554"/>
          <a:stretch/>
        </p:blipFill>
        <p:spPr>
          <a:xfrm>
            <a:off x="4686300" y="329167"/>
            <a:ext cx="3975100" cy="5347927"/>
          </a:xfrm>
          <a:prstGeom prst="rect">
            <a:avLst/>
          </a:prstGeom>
          <a:ln>
            <a:solidFill>
              <a:schemeClr val="bg2">
                <a:lumMod val="90000"/>
              </a:schemeClr>
            </a:solidFill>
          </a:ln>
        </p:spPr>
      </p:pic>
      <p:grpSp>
        <p:nvGrpSpPr>
          <p:cNvPr id="9" name="Group 8"/>
          <p:cNvGrpSpPr/>
          <p:nvPr/>
        </p:nvGrpSpPr>
        <p:grpSpPr>
          <a:xfrm>
            <a:off x="963767" y="1469640"/>
            <a:ext cx="3630708" cy="4207454"/>
            <a:chOff x="17574" y="1140473"/>
            <a:chExt cx="3630708" cy="4207454"/>
          </a:xfrm>
        </p:grpSpPr>
        <p:pic>
          <p:nvPicPr>
            <p:cNvPr id="3" name="Picture 2"/>
            <p:cNvPicPr>
              <a:picLocks noChangeAspect="1"/>
            </p:cNvPicPr>
            <p:nvPr/>
          </p:nvPicPr>
          <p:blipFill rotWithShape="1">
            <a:blip r:embed="rId4"/>
            <a:srcRect b="3704"/>
            <a:stretch/>
          </p:blipFill>
          <p:spPr>
            <a:xfrm>
              <a:off x="17574" y="1820305"/>
              <a:ext cx="3630708" cy="3527622"/>
            </a:xfrm>
            <a:prstGeom prst="rect">
              <a:avLst/>
            </a:prstGeom>
          </p:spPr>
        </p:pic>
        <p:pic>
          <p:nvPicPr>
            <p:cNvPr id="5" name="Picture 4"/>
            <p:cNvPicPr>
              <a:picLocks noChangeAspect="1"/>
            </p:cNvPicPr>
            <p:nvPr/>
          </p:nvPicPr>
          <p:blipFill>
            <a:blip r:embed="rId5"/>
            <a:stretch>
              <a:fillRect/>
            </a:stretch>
          </p:blipFill>
          <p:spPr>
            <a:xfrm>
              <a:off x="17574" y="1140473"/>
              <a:ext cx="3630708" cy="704982"/>
            </a:xfrm>
            <a:prstGeom prst="rect">
              <a:avLst/>
            </a:prstGeom>
          </p:spPr>
        </p:pic>
      </p:grpSp>
      <p:sp>
        <p:nvSpPr>
          <p:cNvPr id="6" name="TextBox 5"/>
          <p:cNvSpPr txBox="1"/>
          <p:nvPr/>
        </p:nvSpPr>
        <p:spPr>
          <a:xfrm>
            <a:off x="2779121" y="5778493"/>
            <a:ext cx="4544633" cy="830997"/>
          </a:xfrm>
          <a:prstGeom prst="rect">
            <a:avLst/>
          </a:prstGeom>
          <a:noFill/>
        </p:spPr>
        <p:txBody>
          <a:bodyPr wrap="none" rtlCol="0">
            <a:spAutoFit/>
          </a:bodyPr>
          <a:lstStyle/>
          <a:p>
            <a:pPr algn="ctr"/>
            <a:r>
              <a:rPr lang="en-US" sz="2400" dirty="0" smtClean="0">
                <a:solidFill>
                  <a:schemeClr val="bg1"/>
                </a:solidFill>
                <a:latin typeface="Gill Sans"/>
                <a:cs typeface="Gill Sans"/>
              </a:rPr>
              <a:t>Arlie Center Warrenton, Virginia</a:t>
            </a:r>
          </a:p>
          <a:p>
            <a:pPr algn="ctr"/>
            <a:r>
              <a:rPr lang="en-US" sz="2400" dirty="0" smtClean="0">
                <a:solidFill>
                  <a:schemeClr val="bg1"/>
                </a:solidFill>
                <a:latin typeface="Gill Sans"/>
                <a:cs typeface="Gill Sans"/>
              </a:rPr>
              <a:t>November 29 – December 2, 2009</a:t>
            </a:r>
            <a:endParaRPr lang="en-US" sz="2400" dirty="0">
              <a:solidFill>
                <a:schemeClr val="bg1"/>
              </a:solidFill>
              <a:latin typeface="Gill Sans"/>
              <a:cs typeface="Gill Sans"/>
            </a:endParaRPr>
          </a:p>
        </p:txBody>
      </p:sp>
      <p:sp>
        <p:nvSpPr>
          <p:cNvPr id="4" name="TextBox 3"/>
          <p:cNvSpPr txBox="1"/>
          <p:nvPr/>
        </p:nvSpPr>
        <p:spPr>
          <a:xfrm>
            <a:off x="127001" y="329167"/>
            <a:ext cx="4368800" cy="830997"/>
          </a:xfrm>
          <a:prstGeom prst="rect">
            <a:avLst/>
          </a:prstGeom>
          <a:noFill/>
        </p:spPr>
        <p:txBody>
          <a:bodyPr wrap="square" rtlCol="0">
            <a:spAutoFit/>
          </a:bodyPr>
          <a:lstStyle/>
          <a:p>
            <a:r>
              <a:rPr lang="en-US" sz="2400" i="1" dirty="0" smtClean="0">
                <a:solidFill>
                  <a:srgbClr val="EEECE1"/>
                </a:solidFill>
                <a:latin typeface="Gill Sans"/>
                <a:cs typeface="Gill Sans"/>
              </a:rPr>
              <a:t>Need for integration </a:t>
            </a:r>
            <a:r>
              <a:rPr lang="en-US" sz="2400" i="1" dirty="0">
                <a:solidFill>
                  <a:srgbClr val="EEECE1"/>
                </a:solidFill>
                <a:latin typeface="Gill Sans"/>
                <a:cs typeface="Gill Sans"/>
              </a:rPr>
              <a:t>of </a:t>
            </a:r>
            <a:r>
              <a:rPr lang="en-US" sz="2400" i="1" dirty="0" smtClean="0">
                <a:solidFill>
                  <a:srgbClr val="EEECE1"/>
                </a:solidFill>
                <a:latin typeface="Gill Sans"/>
                <a:cs typeface="Gill Sans"/>
              </a:rPr>
              <a:t>communities working on sustainability science</a:t>
            </a:r>
            <a:endParaRPr lang="en-US" sz="2400" i="1" dirty="0">
              <a:solidFill>
                <a:srgbClr val="EEECE1"/>
              </a:solidFill>
              <a:latin typeface="Gill Sans"/>
              <a:cs typeface="Gill Sans"/>
            </a:endParaRPr>
          </a:p>
        </p:txBody>
      </p:sp>
    </p:spTree>
    <p:extLst>
      <p:ext uri="{BB962C8B-B14F-4D97-AF65-F5344CB8AC3E}">
        <p14:creationId xmlns:p14="http://schemas.microsoft.com/office/powerpoint/2010/main" val="2931466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0200" y="0"/>
            <a:ext cx="8471197" cy="6858000"/>
          </a:xfrm>
          <a:prstGeom prst="rect">
            <a:avLst/>
          </a:prstGeom>
        </p:spPr>
      </p:pic>
      <p:sp>
        <p:nvSpPr>
          <p:cNvPr id="2" name="TextBox 1"/>
          <p:cNvSpPr txBox="1"/>
          <p:nvPr/>
        </p:nvSpPr>
        <p:spPr>
          <a:xfrm>
            <a:off x="1420793" y="6236413"/>
            <a:ext cx="4660250" cy="369332"/>
          </a:xfrm>
          <a:prstGeom prst="rect">
            <a:avLst/>
          </a:prstGeom>
          <a:noFill/>
          <a:ln>
            <a:solidFill>
              <a:srgbClr val="FFFFFF"/>
            </a:solidFill>
          </a:ln>
        </p:spPr>
        <p:txBody>
          <a:bodyPr wrap="none" rtlCol="0">
            <a:spAutoFit/>
          </a:bodyPr>
          <a:lstStyle/>
          <a:p>
            <a:r>
              <a:rPr lang="en-US"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Sites.google.com</a:t>
            </a:r>
            <a:r>
              <a:rPr lang="en-US"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/site/</a:t>
            </a:r>
            <a:r>
              <a:rPr lang="en-US"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sustainabilitysciencedgs</a:t>
            </a:r>
            <a:endPar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4616237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lstStyle/>
          <a:p>
            <a:r>
              <a:rPr lang="en-US" dirty="0" smtClean="0">
                <a:solidFill>
                  <a:srgbClr val="FFFFFF"/>
                </a:solidFill>
                <a:latin typeface="Gill Sans"/>
                <a:cs typeface="Gill Sans"/>
              </a:rPr>
              <a:t>Recommendations: Technology</a:t>
            </a:r>
            <a:endParaRPr lang="en-US" dirty="0">
              <a:solidFill>
                <a:srgbClr val="FFFFFF"/>
              </a:solidFill>
              <a:latin typeface="Gill Sans"/>
              <a:cs typeface="Gill Sans"/>
            </a:endParaRPr>
          </a:p>
        </p:txBody>
      </p:sp>
      <p:sp>
        <p:nvSpPr>
          <p:cNvPr id="3" name="Vertical Text Placeholder 2"/>
          <p:cNvSpPr>
            <a:spLocks noGrp="1"/>
          </p:cNvSpPr>
          <p:nvPr>
            <p:ph type="body" orient="vert" idx="1"/>
          </p:nvPr>
        </p:nvSpPr>
        <p:spPr>
          <a:xfrm>
            <a:off x="254000" y="1049338"/>
            <a:ext cx="8737600" cy="4525963"/>
          </a:xfrm>
          <a:ln>
            <a:noFill/>
          </a:ln>
        </p:spPr>
        <p:txBody>
          <a:bodyPr vert="horz">
            <a:normAutofit fontScale="92500" lnSpcReduction="10000"/>
          </a:bodyPr>
          <a:lstStyle/>
          <a:p>
            <a:r>
              <a:rPr lang="en-US" dirty="0" smtClean="0">
                <a:solidFill>
                  <a:schemeClr val="bg1"/>
                </a:solidFill>
                <a:latin typeface="Gill Sans"/>
                <a:cs typeface="Gill Sans"/>
              </a:rPr>
              <a:t>Have adequate technical support on all campuses</a:t>
            </a:r>
          </a:p>
          <a:p>
            <a:r>
              <a:rPr lang="en-US" dirty="0" smtClean="0">
                <a:solidFill>
                  <a:schemeClr val="bg1"/>
                </a:solidFill>
                <a:latin typeface="Gill Sans"/>
                <a:cs typeface="Gill Sans"/>
              </a:rPr>
              <a:t>Keep </a:t>
            </a:r>
            <a:r>
              <a:rPr lang="en-US" dirty="0">
                <a:solidFill>
                  <a:schemeClr val="bg1"/>
                </a:solidFill>
                <a:latin typeface="Gill Sans"/>
                <a:cs typeface="Gill Sans"/>
              </a:rPr>
              <a:t>it </a:t>
            </a:r>
            <a:r>
              <a:rPr lang="en-US" dirty="0" smtClean="0">
                <a:solidFill>
                  <a:schemeClr val="bg1"/>
                </a:solidFill>
                <a:latin typeface="Gill Sans"/>
                <a:cs typeface="Gill Sans"/>
              </a:rPr>
              <a:t>simple</a:t>
            </a:r>
          </a:p>
          <a:p>
            <a:pPr lvl="1"/>
            <a:r>
              <a:rPr lang="en-US" dirty="0" smtClean="0">
                <a:solidFill>
                  <a:schemeClr val="bg1"/>
                </a:solidFill>
                <a:latin typeface="Gill Sans"/>
                <a:cs typeface="Gill Sans"/>
              </a:rPr>
              <a:t>surveys </a:t>
            </a:r>
            <a:r>
              <a:rPr lang="en-US" dirty="0">
                <a:solidFill>
                  <a:schemeClr val="bg1"/>
                </a:solidFill>
                <a:latin typeface="Gill Sans"/>
                <a:cs typeface="Gill Sans"/>
              </a:rPr>
              <a:t>indicated </a:t>
            </a:r>
            <a:r>
              <a:rPr lang="en-US" dirty="0" smtClean="0">
                <a:solidFill>
                  <a:schemeClr val="bg1"/>
                </a:solidFill>
                <a:latin typeface="Gill Sans"/>
                <a:cs typeface="Gill Sans"/>
              </a:rPr>
              <a:t>clearly that </a:t>
            </a:r>
            <a:r>
              <a:rPr lang="en-US" dirty="0">
                <a:solidFill>
                  <a:schemeClr val="bg1"/>
                </a:solidFill>
                <a:latin typeface="Gill Sans"/>
                <a:cs typeface="Gill Sans"/>
              </a:rPr>
              <a:t>slides and audio are the only </a:t>
            </a:r>
            <a:r>
              <a:rPr lang="en-US" dirty="0" smtClean="0">
                <a:solidFill>
                  <a:schemeClr val="bg1"/>
                </a:solidFill>
                <a:latin typeface="Gill Sans"/>
                <a:cs typeface="Gill Sans"/>
              </a:rPr>
              <a:t>essentials</a:t>
            </a:r>
          </a:p>
          <a:p>
            <a:r>
              <a:rPr lang="en-US" dirty="0" smtClean="0">
                <a:solidFill>
                  <a:schemeClr val="bg1"/>
                </a:solidFill>
                <a:latin typeface="Gill Sans"/>
                <a:cs typeface="Gill Sans"/>
              </a:rPr>
              <a:t>Lower </a:t>
            </a:r>
            <a:r>
              <a:rPr lang="en-US" dirty="0">
                <a:solidFill>
                  <a:schemeClr val="bg1"/>
                </a:solidFill>
                <a:latin typeface="Gill Sans"/>
                <a:cs typeface="Gill Sans"/>
              </a:rPr>
              <a:t>barriers for faculty </a:t>
            </a:r>
            <a:endParaRPr lang="en-US" dirty="0" smtClean="0">
              <a:solidFill>
                <a:schemeClr val="bg1"/>
              </a:solidFill>
              <a:latin typeface="Gill Sans"/>
              <a:cs typeface="Gill Sans"/>
            </a:endParaRPr>
          </a:p>
          <a:p>
            <a:pPr lvl="1"/>
            <a:r>
              <a:rPr lang="en-US" dirty="0" smtClean="0">
                <a:solidFill>
                  <a:schemeClr val="bg1"/>
                </a:solidFill>
                <a:latin typeface="Gill Sans"/>
                <a:cs typeface="Gill Sans"/>
              </a:rPr>
              <a:t>e.g</a:t>
            </a:r>
            <a:r>
              <a:rPr lang="en-US" dirty="0">
                <a:solidFill>
                  <a:schemeClr val="bg1"/>
                </a:solidFill>
                <a:latin typeface="Gill Sans"/>
                <a:cs typeface="Gill Sans"/>
              </a:rPr>
              <a:t>., make recording videos easy and fail-</a:t>
            </a:r>
            <a:r>
              <a:rPr lang="en-US" dirty="0" smtClean="0">
                <a:solidFill>
                  <a:schemeClr val="bg1"/>
                </a:solidFill>
                <a:latin typeface="Gill Sans"/>
                <a:cs typeface="Gill Sans"/>
              </a:rPr>
              <a:t>safe</a:t>
            </a:r>
          </a:p>
          <a:p>
            <a:r>
              <a:rPr lang="en-US" dirty="0" smtClean="0">
                <a:solidFill>
                  <a:schemeClr val="bg1"/>
                </a:solidFill>
                <a:latin typeface="Gill Sans"/>
                <a:cs typeface="Gill Sans"/>
              </a:rPr>
              <a:t>Be prepared for hiccups in technology</a:t>
            </a:r>
          </a:p>
          <a:p>
            <a:pPr lvl="1"/>
            <a:r>
              <a:rPr lang="en-US" dirty="0" smtClean="0">
                <a:solidFill>
                  <a:schemeClr val="bg1"/>
                </a:solidFill>
                <a:latin typeface="Gill Sans"/>
                <a:cs typeface="Gill Sans"/>
              </a:rPr>
              <a:t>Have </a:t>
            </a:r>
            <a:r>
              <a:rPr lang="en-US" dirty="0">
                <a:solidFill>
                  <a:schemeClr val="bg1"/>
                </a:solidFill>
                <a:latin typeface="Gill Sans"/>
                <a:cs typeface="Gill Sans"/>
              </a:rPr>
              <a:t>good backup in-place for slides/audio</a:t>
            </a:r>
          </a:p>
          <a:p>
            <a:r>
              <a:rPr lang="en-US" dirty="0" smtClean="0">
                <a:solidFill>
                  <a:schemeClr val="bg1"/>
                </a:solidFill>
                <a:latin typeface="Gill Sans"/>
                <a:cs typeface="Gill Sans"/>
              </a:rPr>
              <a:t>Be </a:t>
            </a:r>
            <a:r>
              <a:rPr lang="en-US" dirty="0">
                <a:solidFill>
                  <a:schemeClr val="bg1"/>
                </a:solidFill>
                <a:latin typeface="Gill Sans"/>
                <a:cs typeface="Gill Sans"/>
              </a:rPr>
              <a:t>able to handle sharing large files</a:t>
            </a:r>
          </a:p>
          <a:p>
            <a:endParaRPr lang="en-US" dirty="0" smtClean="0">
              <a:solidFill>
                <a:srgbClr val="FFFFFF"/>
              </a:solidFill>
              <a:latin typeface="Gill Sans"/>
              <a:cs typeface="Gill Sans"/>
            </a:endParaRPr>
          </a:p>
          <a:p>
            <a:pPr marL="457200" lvl="1" indent="0">
              <a:buNone/>
            </a:pPr>
            <a:endParaRPr lang="en-US" dirty="0" smtClean="0">
              <a:solidFill>
                <a:schemeClr val="bg1"/>
              </a:solidFill>
              <a:latin typeface="Gill Sans"/>
              <a:cs typeface="Gill Sans"/>
            </a:endParaRPr>
          </a:p>
        </p:txBody>
      </p:sp>
      <p:pic>
        <p:nvPicPr>
          <p:cNvPr id="4" name="Picture 3"/>
          <p:cNvPicPr>
            <a:picLocks noChangeAspect="1"/>
          </p:cNvPicPr>
          <p:nvPr/>
        </p:nvPicPr>
        <p:blipFill>
          <a:blip r:embed="rId2"/>
          <a:stretch>
            <a:fillRect/>
          </a:stretch>
        </p:blipFill>
        <p:spPr>
          <a:xfrm>
            <a:off x="6400799" y="5035482"/>
            <a:ext cx="2743201" cy="1852622"/>
          </a:xfrm>
          <a:prstGeom prst="rect">
            <a:avLst/>
          </a:prstGeom>
        </p:spPr>
      </p:pic>
      <p:pic>
        <p:nvPicPr>
          <p:cNvPr id="5" name="Picture 4"/>
          <p:cNvPicPr>
            <a:picLocks noChangeAspect="1"/>
          </p:cNvPicPr>
          <p:nvPr/>
        </p:nvPicPr>
        <p:blipFill>
          <a:blip r:embed="rId3"/>
          <a:stretch>
            <a:fillRect/>
          </a:stretch>
        </p:blipFill>
        <p:spPr>
          <a:xfrm>
            <a:off x="2338099" y="5527078"/>
            <a:ext cx="2685143" cy="1340973"/>
          </a:xfrm>
          <a:prstGeom prst="rect">
            <a:avLst/>
          </a:prstGeom>
        </p:spPr>
      </p:pic>
      <p:pic>
        <p:nvPicPr>
          <p:cNvPr id="7" name="Picture 6"/>
          <p:cNvPicPr>
            <a:picLocks noChangeAspect="1"/>
          </p:cNvPicPr>
          <p:nvPr/>
        </p:nvPicPr>
        <p:blipFill>
          <a:blip r:embed="rId4"/>
          <a:stretch>
            <a:fillRect/>
          </a:stretch>
        </p:blipFill>
        <p:spPr>
          <a:xfrm>
            <a:off x="5023242" y="5514378"/>
            <a:ext cx="1377557" cy="1361026"/>
          </a:xfrm>
          <a:prstGeom prst="rect">
            <a:avLst/>
          </a:prstGeom>
        </p:spPr>
      </p:pic>
      <p:sp>
        <p:nvSpPr>
          <p:cNvPr id="6" name="TextBox 5"/>
          <p:cNvSpPr txBox="1"/>
          <p:nvPr/>
        </p:nvSpPr>
        <p:spPr>
          <a:xfrm>
            <a:off x="457200" y="6858000"/>
            <a:ext cx="3647152" cy="830997"/>
          </a:xfrm>
          <a:prstGeom prst="rect">
            <a:avLst/>
          </a:prstGeom>
          <a:noFill/>
        </p:spPr>
        <p:txBody>
          <a:bodyPr wrap="none" rtlCol="0">
            <a:spAutoFit/>
          </a:bodyPr>
          <a:lstStyle/>
          <a:p>
            <a:pPr marL="342900" indent="-342900">
              <a:buFont typeface="Wingdings" charset="2"/>
              <a:buChar char="v"/>
            </a:pPr>
            <a:r>
              <a:rPr lang="en-US" sz="2400" dirty="0">
                <a:solidFill>
                  <a:srgbClr val="DDD9C3"/>
                </a:solidFill>
                <a:latin typeface="Gill Sans"/>
                <a:cs typeface="Gill Sans"/>
              </a:rPr>
              <a:t>Back-</a:t>
            </a:r>
            <a:r>
              <a:rPr lang="en-US" sz="2400" dirty="0" smtClean="0">
                <a:solidFill>
                  <a:srgbClr val="DDD9C3"/>
                </a:solidFill>
                <a:latin typeface="Gill Sans"/>
                <a:cs typeface="Gill Sans"/>
              </a:rPr>
              <a:t>ups:  phone </a:t>
            </a:r>
            <a:r>
              <a:rPr lang="en-US" sz="2400" dirty="0">
                <a:solidFill>
                  <a:srgbClr val="DDD9C3"/>
                </a:solidFill>
                <a:latin typeface="Gill Sans"/>
                <a:cs typeface="Gill Sans"/>
              </a:rPr>
              <a:t>+ slides</a:t>
            </a:r>
          </a:p>
          <a:p>
            <a:endParaRPr lang="en-US" sz="2400" dirty="0">
              <a:solidFill>
                <a:srgbClr val="DDD9C3"/>
              </a:solidFill>
            </a:endParaRPr>
          </a:p>
        </p:txBody>
      </p:sp>
    </p:spTree>
    <p:extLst>
      <p:ext uri="{BB962C8B-B14F-4D97-AF65-F5344CB8AC3E}">
        <p14:creationId xmlns:p14="http://schemas.microsoft.com/office/powerpoint/2010/main" val="37868024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7700" b="9223"/>
          <a:stretch/>
        </p:blipFill>
        <p:spPr>
          <a:xfrm>
            <a:off x="6058101" y="4393402"/>
            <a:ext cx="3085899" cy="2464598"/>
          </a:xfrm>
          <a:prstGeom prst="rect">
            <a:avLst/>
          </a:prstGeom>
        </p:spPr>
      </p:pic>
      <p:sp>
        <p:nvSpPr>
          <p:cNvPr id="2" name="Title 1"/>
          <p:cNvSpPr>
            <a:spLocks noGrp="1"/>
          </p:cNvSpPr>
          <p:nvPr>
            <p:ph type="title"/>
          </p:nvPr>
        </p:nvSpPr>
        <p:spPr>
          <a:xfrm>
            <a:off x="457200" y="136313"/>
            <a:ext cx="8229600" cy="1143000"/>
          </a:xfrm>
        </p:spPr>
        <p:txBody>
          <a:bodyPr>
            <a:normAutofit/>
          </a:bodyPr>
          <a:lstStyle/>
          <a:p>
            <a:r>
              <a:rPr lang="en-US" dirty="0" smtClean="0">
                <a:solidFill>
                  <a:srgbClr val="FFFFFF"/>
                </a:solidFill>
                <a:latin typeface="Gill Sans"/>
                <a:cs typeface="Gill Sans"/>
              </a:rPr>
              <a:t>Recommendations: Process</a:t>
            </a:r>
            <a:endParaRPr lang="en-US" dirty="0">
              <a:solidFill>
                <a:srgbClr val="FFFFFF"/>
              </a:solidFill>
              <a:latin typeface="Gill Sans"/>
              <a:cs typeface="Gill Sans"/>
            </a:endParaRPr>
          </a:p>
        </p:txBody>
      </p:sp>
      <p:sp>
        <p:nvSpPr>
          <p:cNvPr id="3" name="Vertical Text Placeholder 2"/>
          <p:cNvSpPr>
            <a:spLocks noGrp="1"/>
          </p:cNvSpPr>
          <p:nvPr>
            <p:ph type="body" orient="vert" idx="1"/>
          </p:nvPr>
        </p:nvSpPr>
        <p:spPr>
          <a:xfrm>
            <a:off x="372535" y="1323550"/>
            <a:ext cx="8505370" cy="4525963"/>
          </a:xfrm>
        </p:spPr>
        <p:txBody>
          <a:bodyPr vert="horz">
            <a:normAutofit/>
          </a:bodyPr>
          <a:lstStyle/>
          <a:p>
            <a:r>
              <a:rPr lang="en-US" dirty="0" smtClean="0">
                <a:solidFill>
                  <a:srgbClr val="FFFFFF"/>
                </a:solidFill>
                <a:latin typeface="Gill Sans"/>
                <a:cs typeface="Gill Sans"/>
              </a:rPr>
              <a:t>Face-to-face organizational meeting </a:t>
            </a:r>
          </a:p>
          <a:p>
            <a:pPr lvl="1"/>
            <a:r>
              <a:rPr lang="en-US" dirty="0" smtClean="0">
                <a:solidFill>
                  <a:srgbClr val="FFFFFF"/>
                </a:solidFill>
                <a:latin typeface="Gill Sans"/>
                <a:cs typeface="Gill Sans"/>
              </a:rPr>
              <a:t>faculty + student reps</a:t>
            </a:r>
          </a:p>
          <a:p>
            <a:r>
              <a:rPr lang="en-US" dirty="0" smtClean="0">
                <a:solidFill>
                  <a:srgbClr val="FFFFFF"/>
                </a:solidFill>
                <a:latin typeface="Gill Sans"/>
                <a:cs typeface="Gill Sans"/>
              </a:rPr>
              <a:t>Weekly local session is critical</a:t>
            </a:r>
          </a:p>
          <a:p>
            <a:r>
              <a:rPr lang="en-US" dirty="0" smtClean="0">
                <a:solidFill>
                  <a:schemeClr val="bg1"/>
                </a:solidFill>
                <a:latin typeface="Gill Sans"/>
                <a:cs typeface="Gill Sans"/>
              </a:rPr>
              <a:t>Consider pre</a:t>
            </a:r>
            <a:r>
              <a:rPr lang="en-US" dirty="0">
                <a:solidFill>
                  <a:schemeClr val="bg1"/>
                </a:solidFill>
                <a:latin typeface="Gill Sans"/>
                <a:cs typeface="Gill Sans"/>
              </a:rPr>
              <a:t>-recorded lectures </a:t>
            </a:r>
            <a:endParaRPr lang="en-US" dirty="0" smtClean="0">
              <a:solidFill>
                <a:schemeClr val="bg1"/>
              </a:solidFill>
              <a:latin typeface="Gill Sans"/>
              <a:cs typeface="Gill Sans"/>
            </a:endParaRPr>
          </a:p>
          <a:p>
            <a:pPr lvl="1"/>
            <a:r>
              <a:rPr lang="en-US" dirty="0" smtClean="0">
                <a:solidFill>
                  <a:schemeClr val="bg1"/>
                </a:solidFill>
                <a:latin typeface="Gill Sans"/>
                <a:cs typeface="Gill Sans"/>
              </a:rPr>
              <a:t>more </a:t>
            </a:r>
            <a:r>
              <a:rPr lang="en-US" dirty="0">
                <a:solidFill>
                  <a:schemeClr val="bg1"/>
                </a:solidFill>
                <a:latin typeface="Gill Sans"/>
                <a:cs typeface="Gill Sans"/>
              </a:rPr>
              <a:t>time for discussion</a:t>
            </a:r>
          </a:p>
          <a:p>
            <a:r>
              <a:rPr lang="en-US" dirty="0" smtClean="0">
                <a:solidFill>
                  <a:srgbClr val="FFFFFF"/>
                </a:solidFill>
                <a:latin typeface="Gill Sans"/>
                <a:cs typeface="Gill Sans"/>
              </a:rPr>
              <a:t>Create interaction opportunities for students</a:t>
            </a:r>
          </a:p>
          <a:p>
            <a:pPr lvl="1"/>
            <a:r>
              <a:rPr lang="en-US" dirty="0" smtClean="0">
                <a:solidFill>
                  <a:srgbClr val="FFFFFF"/>
                </a:solidFill>
                <a:latin typeface="Gill Sans"/>
                <a:cs typeface="Gill Sans"/>
              </a:rPr>
              <a:t>Interactive Website</a:t>
            </a:r>
          </a:p>
        </p:txBody>
      </p:sp>
    </p:spTree>
    <p:extLst>
      <p:ext uri="{BB962C8B-B14F-4D97-AF65-F5344CB8AC3E}">
        <p14:creationId xmlns:p14="http://schemas.microsoft.com/office/powerpoint/2010/main" val="13832231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7700" b="9223"/>
          <a:stretch/>
        </p:blipFill>
        <p:spPr>
          <a:xfrm>
            <a:off x="6058101" y="4393402"/>
            <a:ext cx="3085899" cy="2464598"/>
          </a:xfrm>
          <a:prstGeom prst="rect">
            <a:avLst/>
          </a:prstGeom>
        </p:spPr>
      </p:pic>
      <p:sp>
        <p:nvSpPr>
          <p:cNvPr id="2" name="Title 1"/>
          <p:cNvSpPr>
            <a:spLocks noGrp="1"/>
          </p:cNvSpPr>
          <p:nvPr>
            <p:ph type="title"/>
          </p:nvPr>
        </p:nvSpPr>
        <p:spPr>
          <a:xfrm>
            <a:off x="457200" y="136313"/>
            <a:ext cx="8229600" cy="1143000"/>
          </a:xfrm>
        </p:spPr>
        <p:txBody>
          <a:bodyPr>
            <a:normAutofit/>
          </a:bodyPr>
          <a:lstStyle/>
          <a:p>
            <a:r>
              <a:rPr lang="en-US" dirty="0" smtClean="0">
                <a:solidFill>
                  <a:srgbClr val="FFFFFF"/>
                </a:solidFill>
                <a:latin typeface="Gill Sans"/>
                <a:cs typeface="Gill Sans"/>
              </a:rPr>
              <a:t>Recommendations: Process</a:t>
            </a:r>
            <a:endParaRPr lang="en-US" dirty="0">
              <a:solidFill>
                <a:srgbClr val="FFFFFF"/>
              </a:solidFill>
              <a:latin typeface="Gill Sans"/>
              <a:cs typeface="Gill Sans"/>
            </a:endParaRPr>
          </a:p>
        </p:txBody>
      </p:sp>
      <p:sp>
        <p:nvSpPr>
          <p:cNvPr id="3" name="Vertical Text Placeholder 2"/>
          <p:cNvSpPr>
            <a:spLocks noGrp="1"/>
          </p:cNvSpPr>
          <p:nvPr>
            <p:ph type="body" orient="vert" idx="1"/>
          </p:nvPr>
        </p:nvSpPr>
        <p:spPr>
          <a:xfrm>
            <a:off x="372535" y="1323550"/>
            <a:ext cx="8505370" cy="4525963"/>
          </a:xfrm>
        </p:spPr>
        <p:txBody>
          <a:bodyPr vert="horz">
            <a:normAutofit/>
          </a:bodyPr>
          <a:lstStyle/>
          <a:p>
            <a:r>
              <a:rPr lang="en-US" dirty="0" smtClean="0">
                <a:solidFill>
                  <a:srgbClr val="FFFFFF"/>
                </a:solidFill>
                <a:latin typeface="Gill Sans"/>
                <a:cs typeface="Gill Sans"/>
              </a:rPr>
              <a:t>International collaboration – takes a great deal of effort but pay-off is high</a:t>
            </a:r>
          </a:p>
          <a:p>
            <a:r>
              <a:rPr lang="en-US" dirty="0" smtClean="0">
                <a:solidFill>
                  <a:srgbClr val="FFFFFF"/>
                </a:solidFill>
                <a:latin typeface="Gill Sans"/>
                <a:cs typeface="Gill Sans"/>
              </a:rPr>
              <a:t>Multiple post-course meetings allow products and publications to develop</a:t>
            </a:r>
            <a:endParaRPr lang="en-US" dirty="0">
              <a:solidFill>
                <a:srgbClr val="FFFFFF"/>
              </a:solidFill>
              <a:latin typeface="Gill Sans"/>
              <a:cs typeface="Gill Sans"/>
            </a:endParaRPr>
          </a:p>
        </p:txBody>
      </p:sp>
    </p:spTree>
    <p:extLst>
      <p:ext uri="{BB962C8B-B14F-4D97-AF65-F5344CB8AC3E}">
        <p14:creationId xmlns:p14="http://schemas.microsoft.com/office/powerpoint/2010/main" val="1060428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14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360" y="60227"/>
            <a:ext cx="4540553" cy="4962353"/>
          </a:xfrm>
          <a:prstGeom prst="rect">
            <a:avLst/>
          </a:prstGeom>
        </p:spPr>
      </p:pic>
      <p:pic>
        <p:nvPicPr>
          <p:cNvPr id="19" name="Picture 18"/>
          <p:cNvPicPr>
            <a:picLocks noChangeAspect="1"/>
          </p:cNvPicPr>
          <p:nvPr/>
        </p:nvPicPr>
        <p:blipFill>
          <a:blip r:embed="rId4"/>
          <a:stretch>
            <a:fillRect/>
          </a:stretch>
        </p:blipFill>
        <p:spPr>
          <a:xfrm>
            <a:off x="5557463" y="913177"/>
            <a:ext cx="2628005" cy="2639737"/>
          </a:xfrm>
          <a:prstGeom prst="rect">
            <a:avLst/>
          </a:prstGeom>
          <a:ln w="76200" cmpd="sng">
            <a:solidFill>
              <a:srgbClr val="FFFFFF"/>
            </a:solidFill>
          </a:ln>
        </p:spPr>
      </p:pic>
      <p:pic>
        <p:nvPicPr>
          <p:cNvPr id="5" name="Picture 4"/>
          <p:cNvPicPr>
            <a:picLocks noChangeAspect="1"/>
          </p:cNvPicPr>
          <p:nvPr/>
        </p:nvPicPr>
        <p:blipFill rotWithShape="1">
          <a:blip r:embed="rId5"/>
          <a:srcRect r="44285" b="64645"/>
          <a:stretch/>
        </p:blipFill>
        <p:spPr>
          <a:xfrm>
            <a:off x="131042" y="4518645"/>
            <a:ext cx="4277413" cy="2191264"/>
          </a:xfrm>
          <a:prstGeom prst="rect">
            <a:avLst/>
          </a:prstGeom>
        </p:spPr>
      </p:pic>
      <p:pic>
        <p:nvPicPr>
          <p:cNvPr id="6" name="Picture 5"/>
          <p:cNvPicPr>
            <a:picLocks noChangeAspect="1"/>
          </p:cNvPicPr>
          <p:nvPr/>
        </p:nvPicPr>
        <p:blipFill rotWithShape="1">
          <a:blip r:embed="rId6"/>
          <a:srcRect r="37574" b="71070"/>
          <a:stretch/>
        </p:blipFill>
        <p:spPr>
          <a:xfrm>
            <a:off x="4524369" y="4518644"/>
            <a:ext cx="4498741" cy="2191264"/>
          </a:xfrm>
          <a:prstGeom prst="rect">
            <a:avLst/>
          </a:prstGeom>
        </p:spPr>
      </p:pic>
    </p:spTree>
    <p:extLst>
      <p:ext uri="{BB962C8B-B14F-4D97-AF65-F5344CB8AC3E}">
        <p14:creationId xmlns:p14="http://schemas.microsoft.com/office/powerpoint/2010/main" val="4048300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l="2644" t="3794" r="2907" b="9369"/>
          <a:stretch/>
        </p:blipFill>
        <p:spPr>
          <a:xfrm>
            <a:off x="2775145" y="5278117"/>
            <a:ext cx="1820768" cy="1255536"/>
          </a:xfrm>
          <a:prstGeom prst="rect">
            <a:avLst/>
          </a:prstGeom>
        </p:spPr>
      </p:pic>
      <p:sp>
        <p:nvSpPr>
          <p:cNvPr id="18" name="TextBox 17"/>
          <p:cNvSpPr txBox="1"/>
          <p:nvPr/>
        </p:nvSpPr>
        <p:spPr>
          <a:xfrm>
            <a:off x="2753082" y="5441558"/>
            <a:ext cx="1872027" cy="1077218"/>
          </a:xfrm>
          <a:prstGeom prst="rect">
            <a:avLst/>
          </a:prstGeom>
          <a:noFill/>
        </p:spPr>
        <p:txBody>
          <a:bodyPr wrap="none" rtlCol="0">
            <a:spAutoFit/>
          </a:bodyPr>
          <a:lstStyle/>
          <a:p>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Mex</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-LTER</a:t>
            </a:r>
          </a:p>
          <a:p>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 name="Picture 1"/>
          <p:cNvPicPr>
            <a:picLocks noChangeAspect="1"/>
          </p:cNvPicPr>
          <p:nvPr/>
        </p:nvPicPr>
        <p:blipFill>
          <a:blip r:embed="rId4"/>
          <a:stretch>
            <a:fillRect/>
          </a:stretch>
        </p:blipFill>
        <p:spPr>
          <a:xfrm>
            <a:off x="55360" y="60227"/>
            <a:ext cx="4540553" cy="4962353"/>
          </a:xfrm>
          <a:prstGeom prst="rect">
            <a:avLst/>
          </a:prstGeom>
        </p:spPr>
      </p:pic>
      <p:sp>
        <p:nvSpPr>
          <p:cNvPr id="3" name="TextBox 2"/>
          <p:cNvSpPr txBox="1"/>
          <p:nvPr/>
        </p:nvSpPr>
        <p:spPr>
          <a:xfrm>
            <a:off x="4767333" y="94183"/>
            <a:ext cx="3798112" cy="7571303"/>
          </a:xfrm>
          <a:prstGeom prst="rect">
            <a:avLst/>
          </a:prstGeom>
          <a:noFill/>
        </p:spPr>
        <p:txBody>
          <a:bodyPr wrap="square" rtlCol="0">
            <a:spAutoFit/>
          </a:bodyPr>
          <a:lstStyle/>
          <a:p>
            <a:r>
              <a:rPr lang="en-US" b="1" dirty="0" smtClean="0">
                <a:latin typeface="Gill Sans"/>
                <a:cs typeface="Gill Sans"/>
              </a:rPr>
              <a:t>University of Minnesota</a:t>
            </a:r>
          </a:p>
          <a:p>
            <a:r>
              <a:rPr lang="en-US" dirty="0" smtClean="0">
                <a:latin typeface="Gill Sans"/>
                <a:cs typeface="Gill Sans"/>
              </a:rPr>
              <a:t>Jeannine Cavender-Bares </a:t>
            </a:r>
          </a:p>
          <a:p>
            <a:r>
              <a:rPr lang="en-US" dirty="0" smtClean="0">
                <a:latin typeface="Gill Sans"/>
                <a:cs typeface="Gill Sans"/>
              </a:rPr>
              <a:t>Stephen </a:t>
            </a:r>
            <a:r>
              <a:rPr lang="en-US" dirty="0" err="1" smtClean="0">
                <a:latin typeface="Gill Sans"/>
                <a:cs typeface="Gill Sans"/>
              </a:rPr>
              <a:t>Polasky</a:t>
            </a:r>
            <a:endParaRPr lang="en-US" dirty="0" smtClean="0">
              <a:latin typeface="Gill Sans"/>
              <a:cs typeface="Gill Sans"/>
            </a:endParaRPr>
          </a:p>
          <a:p>
            <a:endParaRPr lang="en-US" dirty="0">
              <a:latin typeface="Gill Sans"/>
              <a:cs typeface="Gill Sans"/>
            </a:endParaRPr>
          </a:p>
          <a:p>
            <a:r>
              <a:rPr lang="en-US" b="1" dirty="0" smtClean="0">
                <a:latin typeface="Gill Sans"/>
                <a:cs typeface="Gill Sans"/>
              </a:rPr>
              <a:t>Harvard University</a:t>
            </a:r>
          </a:p>
          <a:p>
            <a:r>
              <a:rPr lang="en-US" dirty="0" smtClean="0">
                <a:latin typeface="Gill Sans"/>
                <a:cs typeface="Gill Sans"/>
              </a:rPr>
              <a:t>William Clark</a:t>
            </a:r>
          </a:p>
          <a:p>
            <a:r>
              <a:rPr lang="en-US" dirty="0" smtClean="0">
                <a:latin typeface="Gill Sans"/>
                <a:cs typeface="Gill Sans"/>
              </a:rPr>
              <a:t>Missy Holbrook</a:t>
            </a:r>
          </a:p>
          <a:p>
            <a:endParaRPr lang="en-US" dirty="0">
              <a:latin typeface="Gill Sans"/>
              <a:cs typeface="Gill Sans"/>
            </a:endParaRPr>
          </a:p>
          <a:p>
            <a:r>
              <a:rPr lang="en-US" b="1" dirty="0" smtClean="0">
                <a:latin typeface="Gill Sans"/>
                <a:cs typeface="Gill Sans"/>
              </a:rPr>
              <a:t>Arizona State University</a:t>
            </a:r>
          </a:p>
          <a:p>
            <a:r>
              <a:rPr lang="en-US" dirty="0" smtClean="0">
                <a:latin typeface="Gill Sans"/>
                <a:cs typeface="Gill Sans"/>
              </a:rPr>
              <a:t>Billie Turner </a:t>
            </a:r>
          </a:p>
          <a:p>
            <a:r>
              <a:rPr lang="en-US" dirty="0" smtClean="0">
                <a:latin typeface="Gill Sans"/>
                <a:cs typeface="Gill Sans"/>
              </a:rPr>
              <a:t>Ann </a:t>
            </a:r>
            <a:r>
              <a:rPr lang="en-US" dirty="0" err="1" smtClean="0">
                <a:latin typeface="Gill Sans"/>
                <a:cs typeface="Gill Sans"/>
              </a:rPr>
              <a:t>Kinzig</a:t>
            </a:r>
            <a:r>
              <a:rPr lang="en-US" dirty="0" smtClean="0">
                <a:latin typeface="Gill Sans"/>
                <a:cs typeface="Gill Sans"/>
              </a:rPr>
              <a:t> (yr1)</a:t>
            </a:r>
          </a:p>
          <a:p>
            <a:r>
              <a:rPr lang="en-US" dirty="0" smtClean="0">
                <a:latin typeface="Gill Sans"/>
                <a:cs typeface="Gill Sans"/>
              </a:rPr>
              <a:t>Osvaldo </a:t>
            </a:r>
            <a:r>
              <a:rPr lang="en-US" dirty="0" err="1" smtClean="0">
                <a:latin typeface="Gill Sans"/>
                <a:cs typeface="Gill Sans"/>
              </a:rPr>
              <a:t>Sala</a:t>
            </a:r>
            <a:r>
              <a:rPr lang="en-US" dirty="0" smtClean="0">
                <a:latin typeface="Gill Sans"/>
                <a:cs typeface="Gill Sans"/>
              </a:rPr>
              <a:t> (yr2)</a:t>
            </a:r>
          </a:p>
          <a:p>
            <a:endParaRPr lang="en-US" dirty="0">
              <a:latin typeface="Gill Sans"/>
              <a:cs typeface="Gill Sans"/>
            </a:endParaRPr>
          </a:p>
          <a:p>
            <a:r>
              <a:rPr lang="en-US" b="1" dirty="0">
                <a:latin typeface="Gill Sans"/>
                <a:cs typeface="Gill Sans"/>
              </a:rPr>
              <a:t>Florida International University</a:t>
            </a:r>
          </a:p>
          <a:p>
            <a:r>
              <a:rPr lang="en-US" dirty="0">
                <a:latin typeface="Gill Sans"/>
                <a:cs typeface="Gill Sans"/>
              </a:rPr>
              <a:t>James Heffernan</a:t>
            </a:r>
          </a:p>
          <a:p>
            <a:r>
              <a:rPr lang="en-US" dirty="0">
                <a:latin typeface="Gill Sans"/>
                <a:cs typeface="Gill Sans"/>
              </a:rPr>
              <a:t>Laura Ogden</a:t>
            </a:r>
          </a:p>
          <a:p>
            <a:endParaRPr lang="en-US" b="1" dirty="0" smtClean="0">
              <a:latin typeface="Gill Sans"/>
              <a:cs typeface="Gill Sans"/>
            </a:endParaRPr>
          </a:p>
          <a:p>
            <a:r>
              <a:rPr lang="en-US" b="1" dirty="0" smtClean="0">
                <a:latin typeface="Gill Sans"/>
                <a:cs typeface="Gill Sans"/>
              </a:rPr>
              <a:t>Princeton University</a:t>
            </a:r>
          </a:p>
          <a:p>
            <a:r>
              <a:rPr lang="en-US" dirty="0" smtClean="0">
                <a:latin typeface="Gill Sans"/>
                <a:cs typeface="Gill Sans"/>
              </a:rPr>
              <a:t>Elizabeth King</a:t>
            </a:r>
          </a:p>
          <a:p>
            <a:r>
              <a:rPr lang="en-US" dirty="0" smtClean="0">
                <a:latin typeface="Gill Sans"/>
                <a:cs typeface="Gill Sans"/>
              </a:rPr>
              <a:t>Simon Levin</a:t>
            </a:r>
          </a:p>
          <a:p>
            <a:endParaRPr lang="en-US" dirty="0">
              <a:latin typeface="Gill Sans"/>
              <a:cs typeface="Gill Sans"/>
            </a:endParaRPr>
          </a:p>
          <a:p>
            <a:endParaRPr lang="en-US" dirty="0">
              <a:latin typeface="Gill Sans"/>
              <a:cs typeface="Gill Sans"/>
            </a:endParaRPr>
          </a:p>
          <a:p>
            <a:endParaRPr lang="en-US" dirty="0" smtClean="0">
              <a:latin typeface="Gill Sans"/>
              <a:cs typeface="Gill Sans"/>
            </a:endParaRPr>
          </a:p>
          <a:p>
            <a:endParaRPr lang="en-US" dirty="0" smtClean="0">
              <a:latin typeface="Gill Sans"/>
              <a:cs typeface="Gill Sans"/>
            </a:endParaRPr>
          </a:p>
          <a:p>
            <a:endParaRPr lang="en-US" dirty="0">
              <a:latin typeface="Gill Sans"/>
              <a:cs typeface="Gill Sans"/>
            </a:endParaRPr>
          </a:p>
          <a:p>
            <a:endParaRPr lang="en-US" dirty="0">
              <a:latin typeface="Gill Sans"/>
              <a:cs typeface="Gill Sans"/>
            </a:endParaRPr>
          </a:p>
        </p:txBody>
      </p:sp>
      <p:sp>
        <p:nvSpPr>
          <p:cNvPr id="4" name="TextBox 3"/>
          <p:cNvSpPr txBox="1"/>
          <p:nvPr/>
        </p:nvSpPr>
        <p:spPr>
          <a:xfrm>
            <a:off x="0" y="5183257"/>
            <a:ext cx="3649571" cy="1477328"/>
          </a:xfrm>
          <a:prstGeom prst="rect">
            <a:avLst/>
          </a:prstGeom>
          <a:noFill/>
        </p:spPr>
        <p:txBody>
          <a:bodyPr wrap="square" rtlCol="0">
            <a:spAutoFit/>
          </a:bodyPr>
          <a:lstStyle/>
          <a:p>
            <a:r>
              <a:rPr lang="en-US" b="1" dirty="0">
                <a:latin typeface="Gill Sans"/>
                <a:cs typeface="Gill Sans"/>
              </a:rPr>
              <a:t>Universidad </a:t>
            </a:r>
            <a:r>
              <a:rPr lang="en-US" b="1" dirty="0" err="1">
                <a:latin typeface="Gill Sans"/>
                <a:cs typeface="Gill Sans"/>
              </a:rPr>
              <a:t>Nacional</a:t>
            </a:r>
            <a:r>
              <a:rPr lang="en-US" b="1" dirty="0">
                <a:latin typeface="Gill Sans"/>
                <a:cs typeface="Gill Sans"/>
              </a:rPr>
              <a:t> </a:t>
            </a:r>
            <a:r>
              <a:rPr lang="en-US" b="1" dirty="0" err="1" smtClean="0">
                <a:latin typeface="Gill Sans"/>
                <a:cs typeface="Gill Sans"/>
              </a:rPr>
              <a:t>Autónoma</a:t>
            </a:r>
            <a:r>
              <a:rPr lang="en-US" b="1" dirty="0" smtClean="0">
                <a:latin typeface="Gill Sans"/>
                <a:cs typeface="Gill Sans"/>
              </a:rPr>
              <a:t> </a:t>
            </a:r>
            <a:r>
              <a:rPr lang="en-US" b="1" dirty="0">
                <a:latin typeface="Gill Sans"/>
                <a:cs typeface="Gill Sans"/>
              </a:rPr>
              <a:t>de </a:t>
            </a:r>
            <a:r>
              <a:rPr lang="en-US" b="1" dirty="0" smtClean="0">
                <a:latin typeface="Gill Sans"/>
                <a:cs typeface="Gill Sans"/>
              </a:rPr>
              <a:t>México</a:t>
            </a:r>
            <a:endParaRPr lang="en-US" b="1" dirty="0">
              <a:latin typeface="Gill Sans"/>
              <a:cs typeface="Gill Sans"/>
            </a:endParaRPr>
          </a:p>
          <a:p>
            <a:r>
              <a:rPr lang="en-US" dirty="0">
                <a:latin typeface="Gill Sans"/>
                <a:cs typeface="Gill Sans"/>
              </a:rPr>
              <a:t>Patricia </a:t>
            </a:r>
            <a:r>
              <a:rPr lang="en-US" dirty="0" err="1">
                <a:latin typeface="Gill Sans"/>
                <a:cs typeface="Gill Sans"/>
              </a:rPr>
              <a:t>Balvanera</a:t>
            </a:r>
            <a:endParaRPr lang="en-US" dirty="0">
              <a:latin typeface="Gill Sans"/>
              <a:cs typeface="Gill Sans"/>
            </a:endParaRPr>
          </a:p>
          <a:p>
            <a:r>
              <a:rPr lang="en-US" dirty="0">
                <a:latin typeface="Gill Sans"/>
                <a:cs typeface="Gill Sans"/>
              </a:rPr>
              <a:t>Omar </a:t>
            </a:r>
            <a:r>
              <a:rPr lang="en-US" dirty="0" err="1">
                <a:latin typeface="Gill Sans"/>
                <a:cs typeface="Gill Sans"/>
              </a:rPr>
              <a:t>Masera</a:t>
            </a:r>
            <a:endParaRPr lang="en-US" dirty="0">
              <a:latin typeface="Gill Sans"/>
              <a:cs typeface="Gill Sans"/>
            </a:endParaRPr>
          </a:p>
          <a:p>
            <a:endParaRPr lang="en-US" dirty="0"/>
          </a:p>
        </p:txBody>
      </p:sp>
      <p:pic>
        <p:nvPicPr>
          <p:cNvPr id="9" name="Picture 8"/>
          <p:cNvPicPr>
            <a:picLocks noChangeAspect="1"/>
          </p:cNvPicPr>
          <p:nvPr/>
        </p:nvPicPr>
        <p:blipFill rotWithShape="1">
          <a:blip r:embed="rId5"/>
          <a:srcRect l="22983" r="1252" b="33068"/>
          <a:stretch/>
        </p:blipFill>
        <p:spPr>
          <a:xfrm>
            <a:off x="7771871" y="1"/>
            <a:ext cx="1386241" cy="1157110"/>
          </a:xfrm>
          <a:prstGeom prst="rect">
            <a:avLst/>
          </a:prstGeom>
        </p:spPr>
      </p:pic>
      <p:sp>
        <p:nvSpPr>
          <p:cNvPr id="10" name="TextBox 9"/>
          <p:cNvSpPr txBox="1"/>
          <p:nvPr/>
        </p:nvSpPr>
        <p:spPr>
          <a:xfrm>
            <a:off x="8005015" y="296335"/>
            <a:ext cx="979956" cy="646331"/>
          </a:xfrm>
          <a:prstGeom prst="rect">
            <a:avLst/>
          </a:prstGeom>
          <a:noFill/>
        </p:spPr>
        <p:txBody>
          <a:bodyPr wrap="none" rtlCol="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CDR</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Picture 10"/>
          <p:cNvPicPr>
            <a:picLocks noChangeAspect="1"/>
          </p:cNvPicPr>
          <p:nvPr/>
        </p:nvPicPr>
        <p:blipFill rotWithShape="1">
          <a:blip r:embed="rId6"/>
          <a:srcRect l="8601"/>
          <a:stretch/>
        </p:blipFill>
        <p:spPr>
          <a:xfrm>
            <a:off x="7785826" y="1312331"/>
            <a:ext cx="1372285" cy="1072445"/>
          </a:xfrm>
          <a:prstGeom prst="rect">
            <a:avLst/>
          </a:prstGeom>
        </p:spPr>
      </p:pic>
      <p:sp>
        <p:nvSpPr>
          <p:cNvPr id="12" name="TextBox 11"/>
          <p:cNvSpPr txBox="1"/>
          <p:nvPr/>
        </p:nvSpPr>
        <p:spPr>
          <a:xfrm>
            <a:off x="8005015" y="1504288"/>
            <a:ext cx="947720" cy="646331"/>
          </a:xfrm>
          <a:prstGeom prst="rect">
            <a:avLst/>
          </a:prstGeom>
          <a:noFill/>
        </p:spPr>
        <p:txBody>
          <a:bodyPr wrap="none" rtlCol="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HFR</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12"/>
          <p:cNvPicPr>
            <a:picLocks noChangeAspect="1"/>
          </p:cNvPicPr>
          <p:nvPr/>
        </p:nvPicPr>
        <p:blipFill>
          <a:blip r:embed="rId7"/>
          <a:stretch>
            <a:fillRect/>
          </a:stretch>
        </p:blipFill>
        <p:spPr>
          <a:xfrm>
            <a:off x="7785826" y="2537097"/>
            <a:ext cx="1372285" cy="1061579"/>
          </a:xfrm>
          <a:prstGeom prst="rect">
            <a:avLst/>
          </a:prstGeom>
        </p:spPr>
      </p:pic>
      <p:sp>
        <p:nvSpPr>
          <p:cNvPr id="14" name="TextBox 13"/>
          <p:cNvSpPr txBox="1"/>
          <p:nvPr/>
        </p:nvSpPr>
        <p:spPr>
          <a:xfrm>
            <a:off x="8005015" y="2729132"/>
            <a:ext cx="954483" cy="646331"/>
          </a:xfrm>
          <a:prstGeom prst="rect">
            <a:avLst/>
          </a:prstGeom>
          <a:noFill/>
        </p:spPr>
        <p:txBody>
          <a:bodyPr wrap="none" rtlCol="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CAP</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5" name="Picture 14"/>
          <p:cNvPicPr>
            <a:picLocks noChangeAspect="1"/>
          </p:cNvPicPr>
          <p:nvPr/>
        </p:nvPicPr>
        <p:blipFill>
          <a:blip r:embed="rId8"/>
          <a:stretch>
            <a:fillRect/>
          </a:stretch>
        </p:blipFill>
        <p:spPr>
          <a:xfrm>
            <a:off x="7782124" y="3744544"/>
            <a:ext cx="1361876" cy="1203678"/>
          </a:xfrm>
          <a:prstGeom prst="rect">
            <a:avLst/>
          </a:prstGeom>
        </p:spPr>
      </p:pic>
      <p:sp>
        <p:nvSpPr>
          <p:cNvPr id="16" name="TextBox 15"/>
          <p:cNvSpPr txBox="1"/>
          <p:nvPr/>
        </p:nvSpPr>
        <p:spPr>
          <a:xfrm>
            <a:off x="8005015" y="3917904"/>
            <a:ext cx="866118" cy="646331"/>
          </a:xfrm>
          <a:prstGeom prst="rect">
            <a:avLst/>
          </a:prstGeom>
          <a:noFill/>
        </p:spPr>
        <p:txBody>
          <a:bodyPr wrap="none" rtlCol="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FCE</a:t>
            </a:r>
            <a:endParaRPr lang="en-US" sz="3600" b="1" dirty="0">
              <a:solidFill>
                <a:schemeClr val="bg1"/>
              </a:solidFill>
            </a:endParaRPr>
          </a:p>
        </p:txBody>
      </p:sp>
    </p:spTree>
    <p:extLst>
      <p:ext uri="{BB962C8B-B14F-4D97-AF65-F5344CB8AC3E}">
        <p14:creationId xmlns:p14="http://schemas.microsoft.com/office/powerpoint/2010/main" val="3849980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l="2644" t="3794" r="2907" b="9369"/>
          <a:stretch/>
        </p:blipFill>
        <p:spPr>
          <a:xfrm>
            <a:off x="2775145" y="5278117"/>
            <a:ext cx="1820768" cy="1255536"/>
          </a:xfrm>
          <a:prstGeom prst="rect">
            <a:avLst/>
          </a:prstGeom>
        </p:spPr>
      </p:pic>
      <p:sp>
        <p:nvSpPr>
          <p:cNvPr id="18" name="TextBox 17"/>
          <p:cNvSpPr txBox="1"/>
          <p:nvPr/>
        </p:nvSpPr>
        <p:spPr>
          <a:xfrm>
            <a:off x="2753082" y="5441558"/>
            <a:ext cx="1872027" cy="1077218"/>
          </a:xfrm>
          <a:prstGeom prst="rect">
            <a:avLst/>
          </a:prstGeom>
          <a:noFill/>
        </p:spPr>
        <p:txBody>
          <a:bodyPr wrap="none" rtlCol="0">
            <a:spAutoFit/>
          </a:bodyPr>
          <a:lstStyle/>
          <a:p>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Mex</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-LTER</a:t>
            </a:r>
          </a:p>
          <a:p>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 name="Picture 1"/>
          <p:cNvPicPr>
            <a:picLocks noChangeAspect="1"/>
          </p:cNvPicPr>
          <p:nvPr/>
        </p:nvPicPr>
        <p:blipFill>
          <a:blip r:embed="rId4"/>
          <a:stretch>
            <a:fillRect/>
          </a:stretch>
        </p:blipFill>
        <p:spPr>
          <a:xfrm>
            <a:off x="55360" y="60227"/>
            <a:ext cx="4540553" cy="4962353"/>
          </a:xfrm>
          <a:prstGeom prst="rect">
            <a:avLst/>
          </a:prstGeom>
        </p:spPr>
      </p:pic>
      <p:sp>
        <p:nvSpPr>
          <p:cNvPr id="3" name="TextBox 2"/>
          <p:cNvSpPr txBox="1"/>
          <p:nvPr/>
        </p:nvSpPr>
        <p:spPr>
          <a:xfrm>
            <a:off x="4767333" y="94183"/>
            <a:ext cx="3798112" cy="7571303"/>
          </a:xfrm>
          <a:prstGeom prst="rect">
            <a:avLst/>
          </a:prstGeom>
          <a:noFill/>
        </p:spPr>
        <p:txBody>
          <a:bodyPr wrap="square" rtlCol="0">
            <a:spAutoFit/>
          </a:bodyPr>
          <a:lstStyle/>
          <a:p>
            <a:r>
              <a:rPr lang="en-US" b="1" dirty="0" smtClean="0">
                <a:latin typeface="Gill Sans"/>
                <a:cs typeface="Gill Sans"/>
              </a:rPr>
              <a:t>University of Minnesota</a:t>
            </a:r>
          </a:p>
          <a:p>
            <a:r>
              <a:rPr lang="en-US" dirty="0" smtClean="0">
                <a:latin typeface="Gill Sans"/>
                <a:cs typeface="Gill Sans"/>
              </a:rPr>
              <a:t>Jeannine Cavender-Bares </a:t>
            </a:r>
          </a:p>
          <a:p>
            <a:r>
              <a:rPr lang="en-US" dirty="0" smtClean="0">
                <a:latin typeface="Gill Sans"/>
                <a:cs typeface="Gill Sans"/>
              </a:rPr>
              <a:t>Stephen </a:t>
            </a:r>
            <a:r>
              <a:rPr lang="en-US" dirty="0" err="1" smtClean="0">
                <a:latin typeface="Gill Sans"/>
                <a:cs typeface="Gill Sans"/>
              </a:rPr>
              <a:t>Polasky</a:t>
            </a:r>
            <a:endParaRPr lang="en-US" dirty="0" smtClean="0">
              <a:latin typeface="Gill Sans"/>
              <a:cs typeface="Gill Sans"/>
            </a:endParaRPr>
          </a:p>
          <a:p>
            <a:endParaRPr lang="en-US" dirty="0">
              <a:latin typeface="Gill Sans"/>
              <a:cs typeface="Gill Sans"/>
            </a:endParaRPr>
          </a:p>
          <a:p>
            <a:r>
              <a:rPr lang="en-US" b="1" dirty="0" smtClean="0">
                <a:latin typeface="Gill Sans"/>
                <a:cs typeface="Gill Sans"/>
              </a:rPr>
              <a:t>Harvard University</a:t>
            </a:r>
          </a:p>
          <a:p>
            <a:r>
              <a:rPr lang="en-US" dirty="0" smtClean="0">
                <a:latin typeface="Gill Sans"/>
                <a:cs typeface="Gill Sans"/>
              </a:rPr>
              <a:t>William Clark</a:t>
            </a:r>
          </a:p>
          <a:p>
            <a:r>
              <a:rPr lang="en-US" dirty="0" smtClean="0">
                <a:latin typeface="Gill Sans"/>
                <a:cs typeface="Gill Sans"/>
              </a:rPr>
              <a:t>Missy Holbrook</a:t>
            </a:r>
          </a:p>
          <a:p>
            <a:endParaRPr lang="en-US" dirty="0">
              <a:latin typeface="Gill Sans"/>
              <a:cs typeface="Gill Sans"/>
            </a:endParaRPr>
          </a:p>
          <a:p>
            <a:r>
              <a:rPr lang="en-US" b="1" dirty="0" smtClean="0">
                <a:latin typeface="Gill Sans"/>
                <a:cs typeface="Gill Sans"/>
              </a:rPr>
              <a:t>Arizona State University</a:t>
            </a:r>
          </a:p>
          <a:p>
            <a:r>
              <a:rPr lang="en-US" dirty="0" smtClean="0">
                <a:latin typeface="Gill Sans"/>
                <a:cs typeface="Gill Sans"/>
              </a:rPr>
              <a:t>Billie Turner </a:t>
            </a:r>
          </a:p>
          <a:p>
            <a:r>
              <a:rPr lang="en-US" dirty="0" smtClean="0">
                <a:latin typeface="Gill Sans"/>
                <a:cs typeface="Gill Sans"/>
              </a:rPr>
              <a:t>Ann </a:t>
            </a:r>
            <a:r>
              <a:rPr lang="en-US" dirty="0" err="1" smtClean="0">
                <a:latin typeface="Gill Sans"/>
                <a:cs typeface="Gill Sans"/>
              </a:rPr>
              <a:t>Kinzig</a:t>
            </a:r>
            <a:r>
              <a:rPr lang="en-US" dirty="0" smtClean="0">
                <a:latin typeface="Gill Sans"/>
                <a:cs typeface="Gill Sans"/>
              </a:rPr>
              <a:t> (yr1)</a:t>
            </a:r>
          </a:p>
          <a:p>
            <a:r>
              <a:rPr lang="en-US" dirty="0" smtClean="0">
                <a:latin typeface="Gill Sans"/>
                <a:cs typeface="Gill Sans"/>
              </a:rPr>
              <a:t>Osvaldo </a:t>
            </a:r>
            <a:r>
              <a:rPr lang="en-US" dirty="0" err="1" smtClean="0">
                <a:latin typeface="Gill Sans"/>
                <a:cs typeface="Gill Sans"/>
              </a:rPr>
              <a:t>Sala</a:t>
            </a:r>
            <a:r>
              <a:rPr lang="en-US" dirty="0" smtClean="0">
                <a:latin typeface="Gill Sans"/>
                <a:cs typeface="Gill Sans"/>
              </a:rPr>
              <a:t> (yr2)</a:t>
            </a:r>
          </a:p>
          <a:p>
            <a:endParaRPr lang="en-US" dirty="0">
              <a:latin typeface="Gill Sans"/>
              <a:cs typeface="Gill Sans"/>
            </a:endParaRPr>
          </a:p>
          <a:p>
            <a:r>
              <a:rPr lang="en-US" b="1" dirty="0">
                <a:latin typeface="Gill Sans"/>
                <a:cs typeface="Gill Sans"/>
              </a:rPr>
              <a:t>Florida International University</a:t>
            </a:r>
          </a:p>
          <a:p>
            <a:r>
              <a:rPr lang="en-US" dirty="0">
                <a:latin typeface="Gill Sans"/>
                <a:cs typeface="Gill Sans"/>
              </a:rPr>
              <a:t>James Heffernan</a:t>
            </a:r>
          </a:p>
          <a:p>
            <a:r>
              <a:rPr lang="en-US" dirty="0">
                <a:latin typeface="Gill Sans"/>
                <a:cs typeface="Gill Sans"/>
              </a:rPr>
              <a:t>Laura Ogden</a:t>
            </a:r>
          </a:p>
          <a:p>
            <a:endParaRPr lang="en-US" b="1" dirty="0" smtClean="0">
              <a:latin typeface="Gill Sans"/>
              <a:cs typeface="Gill Sans"/>
            </a:endParaRPr>
          </a:p>
          <a:p>
            <a:r>
              <a:rPr lang="en-US" b="1" dirty="0" smtClean="0">
                <a:latin typeface="Gill Sans"/>
                <a:cs typeface="Gill Sans"/>
              </a:rPr>
              <a:t>Princeton University</a:t>
            </a:r>
          </a:p>
          <a:p>
            <a:r>
              <a:rPr lang="en-US" dirty="0" smtClean="0">
                <a:latin typeface="Gill Sans"/>
                <a:cs typeface="Gill Sans"/>
              </a:rPr>
              <a:t>Elizabeth King</a:t>
            </a:r>
          </a:p>
          <a:p>
            <a:r>
              <a:rPr lang="en-US" dirty="0" smtClean="0">
                <a:latin typeface="Gill Sans"/>
                <a:cs typeface="Gill Sans"/>
              </a:rPr>
              <a:t>Simon Levin</a:t>
            </a:r>
          </a:p>
          <a:p>
            <a:endParaRPr lang="en-US" dirty="0">
              <a:latin typeface="Gill Sans"/>
              <a:cs typeface="Gill Sans"/>
            </a:endParaRPr>
          </a:p>
          <a:p>
            <a:endParaRPr lang="en-US" dirty="0">
              <a:latin typeface="Gill Sans"/>
              <a:cs typeface="Gill Sans"/>
            </a:endParaRPr>
          </a:p>
          <a:p>
            <a:endParaRPr lang="en-US" dirty="0" smtClean="0">
              <a:latin typeface="Gill Sans"/>
              <a:cs typeface="Gill Sans"/>
            </a:endParaRPr>
          </a:p>
          <a:p>
            <a:endParaRPr lang="en-US" dirty="0" smtClean="0">
              <a:latin typeface="Gill Sans"/>
              <a:cs typeface="Gill Sans"/>
            </a:endParaRPr>
          </a:p>
          <a:p>
            <a:endParaRPr lang="en-US" dirty="0">
              <a:latin typeface="Gill Sans"/>
              <a:cs typeface="Gill Sans"/>
            </a:endParaRPr>
          </a:p>
          <a:p>
            <a:endParaRPr lang="en-US" dirty="0">
              <a:latin typeface="Gill Sans"/>
              <a:cs typeface="Gill Sans"/>
            </a:endParaRPr>
          </a:p>
        </p:txBody>
      </p:sp>
      <p:sp>
        <p:nvSpPr>
          <p:cNvPr id="4" name="TextBox 3"/>
          <p:cNvSpPr txBox="1"/>
          <p:nvPr/>
        </p:nvSpPr>
        <p:spPr>
          <a:xfrm>
            <a:off x="0" y="5183257"/>
            <a:ext cx="3649571" cy="1477328"/>
          </a:xfrm>
          <a:prstGeom prst="rect">
            <a:avLst/>
          </a:prstGeom>
          <a:noFill/>
        </p:spPr>
        <p:txBody>
          <a:bodyPr wrap="square" rtlCol="0">
            <a:spAutoFit/>
          </a:bodyPr>
          <a:lstStyle/>
          <a:p>
            <a:r>
              <a:rPr lang="en-US" b="1" dirty="0">
                <a:latin typeface="Gill Sans"/>
                <a:cs typeface="Gill Sans"/>
              </a:rPr>
              <a:t>Universidad </a:t>
            </a:r>
            <a:r>
              <a:rPr lang="en-US" b="1" dirty="0" err="1">
                <a:latin typeface="Gill Sans"/>
                <a:cs typeface="Gill Sans"/>
              </a:rPr>
              <a:t>Nacional</a:t>
            </a:r>
            <a:r>
              <a:rPr lang="en-US" b="1" dirty="0">
                <a:latin typeface="Gill Sans"/>
                <a:cs typeface="Gill Sans"/>
              </a:rPr>
              <a:t> </a:t>
            </a:r>
            <a:r>
              <a:rPr lang="en-US" b="1" dirty="0" err="1" smtClean="0">
                <a:latin typeface="Gill Sans"/>
                <a:cs typeface="Gill Sans"/>
              </a:rPr>
              <a:t>Autónoma</a:t>
            </a:r>
            <a:r>
              <a:rPr lang="en-US" b="1" dirty="0" smtClean="0">
                <a:latin typeface="Gill Sans"/>
                <a:cs typeface="Gill Sans"/>
              </a:rPr>
              <a:t> </a:t>
            </a:r>
            <a:r>
              <a:rPr lang="en-US" b="1" dirty="0">
                <a:latin typeface="Gill Sans"/>
                <a:cs typeface="Gill Sans"/>
              </a:rPr>
              <a:t>de </a:t>
            </a:r>
            <a:r>
              <a:rPr lang="en-US" b="1" dirty="0" smtClean="0">
                <a:latin typeface="Gill Sans"/>
                <a:cs typeface="Gill Sans"/>
              </a:rPr>
              <a:t>México</a:t>
            </a:r>
            <a:endParaRPr lang="en-US" b="1" dirty="0">
              <a:latin typeface="Gill Sans"/>
              <a:cs typeface="Gill Sans"/>
            </a:endParaRPr>
          </a:p>
          <a:p>
            <a:r>
              <a:rPr lang="en-US" dirty="0">
                <a:latin typeface="Gill Sans"/>
                <a:cs typeface="Gill Sans"/>
              </a:rPr>
              <a:t>Patricia </a:t>
            </a:r>
            <a:r>
              <a:rPr lang="en-US" dirty="0" err="1">
                <a:latin typeface="Gill Sans"/>
                <a:cs typeface="Gill Sans"/>
              </a:rPr>
              <a:t>Balvanera</a:t>
            </a:r>
            <a:endParaRPr lang="en-US" dirty="0">
              <a:latin typeface="Gill Sans"/>
              <a:cs typeface="Gill Sans"/>
            </a:endParaRPr>
          </a:p>
          <a:p>
            <a:r>
              <a:rPr lang="en-US" dirty="0">
                <a:latin typeface="Gill Sans"/>
                <a:cs typeface="Gill Sans"/>
              </a:rPr>
              <a:t>Omar </a:t>
            </a:r>
            <a:r>
              <a:rPr lang="en-US" dirty="0" err="1">
                <a:latin typeface="Gill Sans"/>
                <a:cs typeface="Gill Sans"/>
              </a:rPr>
              <a:t>Masera</a:t>
            </a:r>
            <a:endParaRPr lang="en-US" dirty="0">
              <a:latin typeface="Gill Sans"/>
              <a:cs typeface="Gill Sans"/>
            </a:endParaRPr>
          </a:p>
          <a:p>
            <a:endParaRPr lang="en-US" dirty="0"/>
          </a:p>
        </p:txBody>
      </p:sp>
      <p:grpSp>
        <p:nvGrpSpPr>
          <p:cNvPr id="7" name="Group 6"/>
          <p:cNvGrpSpPr/>
          <p:nvPr/>
        </p:nvGrpSpPr>
        <p:grpSpPr>
          <a:xfrm>
            <a:off x="55360" y="3613488"/>
            <a:ext cx="7322777" cy="2934976"/>
            <a:chOff x="48381" y="3752283"/>
            <a:chExt cx="7322777" cy="2934976"/>
          </a:xfrm>
        </p:grpSpPr>
        <p:sp>
          <p:nvSpPr>
            <p:cNvPr id="5" name="TextBox 4"/>
            <p:cNvSpPr txBox="1"/>
            <p:nvPr/>
          </p:nvSpPr>
          <p:spPr>
            <a:xfrm>
              <a:off x="4775576" y="3752283"/>
              <a:ext cx="2595582" cy="2585323"/>
            </a:xfrm>
            <a:prstGeom prst="rect">
              <a:avLst/>
            </a:prstGeom>
            <a:solidFill>
              <a:schemeClr val="bg1"/>
            </a:solidFill>
          </p:spPr>
          <p:txBody>
            <a:bodyPr wrap="none" rtlCol="0">
              <a:spAutoFit/>
            </a:bodyPr>
            <a:lstStyle/>
            <a:p>
              <a:r>
                <a:rPr lang="en-US" b="1" dirty="0" smtClean="0">
                  <a:latin typeface="Gill Sans"/>
                  <a:cs typeface="Gill Sans"/>
                </a:rPr>
                <a:t>Columbia University</a:t>
              </a:r>
            </a:p>
            <a:p>
              <a:r>
                <a:rPr lang="en-US" dirty="0" smtClean="0">
                  <a:latin typeface="Gill Sans"/>
                  <a:cs typeface="Gill Sans"/>
                </a:rPr>
                <a:t>Ruth </a:t>
              </a:r>
              <a:r>
                <a:rPr lang="en-US" dirty="0" err="1" smtClean="0">
                  <a:latin typeface="Gill Sans"/>
                  <a:cs typeface="Gill Sans"/>
                </a:rPr>
                <a:t>DeFries</a:t>
              </a:r>
              <a:endParaRPr lang="en-US" dirty="0" smtClean="0">
                <a:latin typeface="Gill Sans"/>
                <a:cs typeface="Gill Sans"/>
              </a:endParaRPr>
            </a:p>
            <a:p>
              <a:r>
                <a:rPr lang="en-US" dirty="0" smtClean="0">
                  <a:latin typeface="Gill Sans"/>
                  <a:cs typeface="Gill Sans"/>
                </a:rPr>
                <a:t>Maria </a:t>
              </a:r>
              <a:r>
                <a:rPr lang="en-US" dirty="0" err="1" smtClean="0">
                  <a:latin typeface="Gill Sans"/>
                  <a:cs typeface="Gill Sans"/>
                </a:rPr>
                <a:t>Uriarte</a:t>
              </a:r>
              <a:endParaRPr lang="en-US" dirty="0" smtClean="0">
                <a:latin typeface="Gill Sans"/>
                <a:cs typeface="Gill Sans"/>
              </a:endParaRPr>
            </a:p>
            <a:p>
              <a:endParaRPr lang="en-US" dirty="0" smtClean="0">
                <a:latin typeface="Gill Sans"/>
                <a:cs typeface="Gill Sans"/>
              </a:endParaRPr>
            </a:p>
            <a:p>
              <a:endParaRPr lang="en-US" dirty="0">
                <a:latin typeface="Gill Sans"/>
                <a:cs typeface="Gill Sans"/>
              </a:endParaRPr>
            </a:p>
            <a:p>
              <a:endParaRPr lang="en-US" dirty="0" smtClean="0">
                <a:latin typeface="Gill Sans"/>
                <a:cs typeface="Gill Sans"/>
              </a:endParaRPr>
            </a:p>
            <a:p>
              <a:endParaRPr lang="en-US" dirty="0">
                <a:latin typeface="Gill Sans"/>
                <a:cs typeface="Gill Sans"/>
              </a:endParaRPr>
            </a:p>
            <a:p>
              <a:endParaRPr lang="en-US" dirty="0" smtClean="0">
                <a:latin typeface="Gill Sans"/>
                <a:cs typeface="Gill Sans"/>
              </a:endParaRPr>
            </a:p>
            <a:p>
              <a:endParaRPr lang="en-US" dirty="0">
                <a:latin typeface="Gill Sans"/>
                <a:cs typeface="Gill Sans"/>
              </a:endParaRPr>
            </a:p>
          </p:txBody>
        </p:sp>
        <p:sp>
          <p:nvSpPr>
            <p:cNvPr id="6" name="Rectangle 5"/>
            <p:cNvSpPr/>
            <p:nvPr/>
          </p:nvSpPr>
          <p:spPr>
            <a:xfrm>
              <a:off x="48381" y="5336864"/>
              <a:ext cx="5345888" cy="135039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latin typeface="Gill Sans"/>
                  <a:cs typeface="Gill Sans"/>
                </a:rPr>
                <a:t>~180 participants over 2 years: </a:t>
              </a:r>
            </a:p>
            <a:p>
              <a:r>
                <a:rPr lang="en-US" dirty="0" smtClean="0">
                  <a:solidFill>
                    <a:schemeClr val="tx1"/>
                  </a:solidFill>
                  <a:latin typeface="Gill Sans"/>
                  <a:cs typeface="Gill Sans"/>
                </a:rPr>
                <a:t>Grad students, post docs, undergrads, faculty, staff</a:t>
              </a:r>
            </a:p>
            <a:p>
              <a:endParaRPr lang="en-US" dirty="0">
                <a:solidFill>
                  <a:schemeClr val="tx1"/>
                </a:solidFill>
                <a:latin typeface="Gill Sans"/>
                <a:cs typeface="Gill Sans"/>
              </a:endParaRPr>
            </a:p>
            <a:p>
              <a:endParaRPr lang="en-US" dirty="0">
                <a:solidFill>
                  <a:schemeClr val="tx1"/>
                </a:solidFill>
                <a:latin typeface="Gill Sans"/>
                <a:cs typeface="Gill Sans"/>
              </a:endParaRPr>
            </a:p>
          </p:txBody>
        </p:sp>
      </p:grpSp>
      <p:pic>
        <p:nvPicPr>
          <p:cNvPr id="9" name="Picture 8"/>
          <p:cNvPicPr>
            <a:picLocks noChangeAspect="1"/>
          </p:cNvPicPr>
          <p:nvPr/>
        </p:nvPicPr>
        <p:blipFill rotWithShape="1">
          <a:blip r:embed="rId5"/>
          <a:srcRect l="22983" r="1252" b="33068"/>
          <a:stretch/>
        </p:blipFill>
        <p:spPr>
          <a:xfrm>
            <a:off x="7771871" y="1"/>
            <a:ext cx="1386241" cy="1157110"/>
          </a:xfrm>
          <a:prstGeom prst="rect">
            <a:avLst/>
          </a:prstGeom>
        </p:spPr>
      </p:pic>
      <p:sp>
        <p:nvSpPr>
          <p:cNvPr id="10" name="TextBox 9"/>
          <p:cNvSpPr txBox="1"/>
          <p:nvPr/>
        </p:nvSpPr>
        <p:spPr>
          <a:xfrm>
            <a:off x="8005015" y="296335"/>
            <a:ext cx="979956" cy="646331"/>
          </a:xfrm>
          <a:prstGeom prst="rect">
            <a:avLst/>
          </a:prstGeom>
          <a:noFill/>
        </p:spPr>
        <p:txBody>
          <a:bodyPr wrap="none" rtlCol="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CDR</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Picture 10"/>
          <p:cNvPicPr>
            <a:picLocks noChangeAspect="1"/>
          </p:cNvPicPr>
          <p:nvPr/>
        </p:nvPicPr>
        <p:blipFill rotWithShape="1">
          <a:blip r:embed="rId6"/>
          <a:srcRect l="8601"/>
          <a:stretch/>
        </p:blipFill>
        <p:spPr>
          <a:xfrm>
            <a:off x="7785826" y="1312331"/>
            <a:ext cx="1372285" cy="1072445"/>
          </a:xfrm>
          <a:prstGeom prst="rect">
            <a:avLst/>
          </a:prstGeom>
        </p:spPr>
      </p:pic>
      <p:sp>
        <p:nvSpPr>
          <p:cNvPr id="12" name="TextBox 11"/>
          <p:cNvSpPr txBox="1"/>
          <p:nvPr/>
        </p:nvSpPr>
        <p:spPr>
          <a:xfrm>
            <a:off x="8005015" y="1504288"/>
            <a:ext cx="947720" cy="646331"/>
          </a:xfrm>
          <a:prstGeom prst="rect">
            <a:avLst/>
          </a:prstGeom>
          <a:noFill/>
        </p:spPr>
        <p:txBody>
          <a:bodyPr wrap="none" rtlCol="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HFR</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12"/>
          <p:cNvPicPr>
            <a:picLocks noChangeAspect="1"/>
          </p:cNvPicPr>
          <p:nvPr/>
        </p:nvPicPr>
        <p:blipFill>
          <a:blip r:embed="rId7"/>
          <a:stretch>
            <a:fillRect/>
          </a:stretch>
        </p:blipFill>
        <p:spPr>
          <a:xfrm>
            <a:off x="7785826" y="2537097"/>
            <a:ext cx="1372285" cy="1061579"/>
          </a:xfrm>
          <a:prstGeom prst="rect">
            <a:avLst/>
          </a:prstGeom>
        </p:spPr>
      </p:pic>
      <p:sp>
        <p:nvSpPr>
          <p:cNvPr id="14" name="TextBox 13"/>
          <p:cNvSpPr txBox="1"/>
          <p:nvPr/>
        </p:nvSpPr>
        <p:spPr>
          <a:xfrm>
            <a:off x="8005015" y="2729132"/>
            <a:ext cx="954483" cy="646331"/>
          </a:xfrm>
          <a:prstGeom prst="rect">
            <a:avLst/>
          </a:prstGeom>
          <a:noFill/>
        </p:spPr>
        <p:txBody>
          <a:bodyPr wrap="none" rtlCol="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CAP</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5" name="Picture 14"/>
          <p:cNvPicPr>
            <a:picLocks noChangeAspect="1"/>
          </p:cNvPicPr>
          <p:nvPr/>
        </p:nvPicPr>
        <p:blipFill>
          <a:blip r:embed="rId8"/>
          <a:stretch>
            <a:fillRect/>
          </a:stretch>
        </p:blipFill>
        <p:spPr>
          <a:xfrm>
            <a:off x="7782124" y="3744544"/>
            <a:ext cx="1361876" cy="1203678"/>
          </a:xfrm>
          <a:prstGeom prst="rect">
            <a:avLst/>
          </a:prstGeom>
        </p:spPr>
      </p:pic>
      <p:sp>
        <p:nvSpPr>
          <p:cNvPr id="16" name="TextBox 15"/>
          <p:cNvSpPr txBox="1"/>
          <p:nvPr/>
        </p:nvSpPr>
        <p:spPr>
          <a:xfrm>
            <a:off x="8005015" y="3917904"/>
            <a:ext cx="866118" cy="646331"/>
          </a:xfrm>
          <a:prstGeom prst="rect">
            <a:avLst/>
          </a:prstGeom>
          <a:noFill/>
        </p:spPr>
        <p:txBody>
          <a:bodyPr wrap="none" rtlCol="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FCE</a:t>
            </a:r>
            <a:endParaRPr lang="en-US" sz="3600" b="1" dirty="0">
              <a:solidFill>
                <a:schemeClr val="bg1"/>
              </a:solidFill>
            </a:endParaRPr>
          </a:p>
        </p:txBody>
      </p:sp>
    </p:spTree>
    <p:extLst>
      <p:ext uri="{BB962C8B-B14F-4D97-AF65-F5344CB8AC3E}">
        <p14:creationId xmlns:p14="http://schemas.microsoft.com/office/powerpoint/2010/main" val="20489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Gill Sans"/>
                <a:cs typeface="Gill Sans"/>
              </a:rPr>
              <a:t>Format</a:t>
            </a:r>
            <a:endParaRPr lang="en-US" dirty="0">
              <a:solidFill>
                <a:srgbClr val="FFFFFF"/>
              </a:solidFill>
              <a:latin typeface="Gill Sans"/>
              <a:cs typeface="Gill Sans"/>
            </a:endParaRPr>
          </a:p>
        </p:txBody>
      </p:sp>
      <p:sp>
        <p:nvSpPr>
          <p:cNvPr id="3" name="Vertical Text Placeholder 2"/>
          <p:cNvSpPr>
            <a:spLocks noGrp="1"/>
          </p:cNvSpPr>
          <p:nvPr>
            <p:ph type="body" orient="vert" idx="1"/>
          </p:nvPr>
        </p:nvSpPr>
        <p:spPr>
          <a:xfrm>
            <a:off x="457200" y="1753724"/>
            <a:ext cx="8229600" cy="4680339"/>
          </a:xfrm>
          <a:ln>
            <a:solidFill>
              <a:srgbClr val="FFFFFF"/>
            </a:solidFill>
          </a:ln>
        </p:spPr>
        <p:txBody>
          <a:bodyPr vert="horz">
            <a:normAutofit/>
          </a:bodyPr>
          <a:lstStyle/>
          <a:p>
            <a:pPr marL="0" indent="0">
              <a:lnSpc>
                <a:spcPct val="50000"/>
              </a:lnSpc>
              <a:buNone/>
            </a:pPr>
            <a:r>
              <a:rPr lang="en-US" dirty="0" smtClean="0">
                <a:solidFill>
                  <a:srgbClr val="FFFFFF"/>
                </a:solidFill>
                <a:latin typeface="Gill Sans"/>
                <a:cs typeface="Gill Sans"/>
              </a:rPr>
              <a:t>	</a:t>
            </a:r>
          </a:p>
          <a:p>
            <a:r>
              <a:rPr lang="en-US" dirty="0" smtClean="0">
                <a:solidFill>
                  <a:srgbClr val="FFFFFF"/>
                </a:solidFill>
                <a:latin typeface="Gill Sans"/>
                <a:cs typeface="Gill Sans"/>
              </a:rPr>
              <a:t>90 min joint session + local session each week</a:t>
            </a:r>
          </a:p>
          <a:p>
            <a:r>
              <a:rPr lang="en-US" dirty="0" smtClean="0">
                <a:solidFill>
                  <a:srgbClr val="FFFFFF"/>
                </a:solidFill>
                <a:latin typeface="Gill Sans"/>
                <a:cs typeface="Gill Sans"/>
              </a:rPr>
              <a:t>Expert – prerecorded lecture! + Readings</a:t>
            </a:r>
          </a:p>
          <a:p>
            <a:r>
              <a:rPr lang="en-US" dirty="0" smtClean="0">
                <a:solidFill>
                  <a:srgbClr val="FFFFFF"/>
                </a:solidFill>
                <a:latin typeface="Gill Sans"/>
                <a:cs typeface="Gill Sans"/>
              </a:rPr>
              <a:t>Brief expert overview in 90 min joint session</a:t>
            </a:r>
          </a:p>
          <a:p>
            <a:r>
              <a:rPr lang="en-US" dirty="0" smtClean="0">
                <a:solidFill>
                  <a:srgbClr val="FFFFFF"/>
                </a:solidFill>
                <a:latin typeface="Gill Sans"/>
                <a:cs typeface="Gill Sans"/>
              </a:rPr>
              <a:t>Student-prepared questions (Campus A, B, C)</a:t>
            </a:r>
          </a:p>
          <a:p>
            <a:r>
              <a:rPr lang="en-US" dirty="0" smtClean="0">
                <a:solidFill>
                  <a:srgbClr val="FFFFFF"/>
                </a:solidFill>
                <a:latin typeface="Gill Sans"/>
                <a:cs typeface="Gill Sans"/>
              </a:rPr>
              <a:t>Open discussion</a:t>
            </a:r>
          </a:p>
          <a:p>
            <a:r>
              <a:rPr lang="en-US" dirty="0" smtClean="0">
                <a:solidFill>
                  <a:srgbClr val="FFFFFF"/>
                </a:solidFill>
                <a:latin typeface="Gill Sans"/>
                <a:cs typeface="Gill Sans"/>
              </a:rPr>
              <a:t>Online discussion</a:t>
            </a:r>
          </a:p>
          <a:p>
            <a:r>
              <a:rPr lang="en-US" dirty="0" smtClean="0">
                <a:solidFill>
                  <a:srgbClr val="FFFFFF"/>
                </a:solidFill>
                <a:latin typeface="Gill Sans"/>
                <a:cs typeface="Gill Sans"/>
              </a:rPr>
              <a:t>Student projects</a:t>
            </a:r>
          </a:p>
        </p:txBody>
      </p:sp>
      <p:pic>
        <p:nvPicPr>
          <p:cNvPr id="5" name="Picture 4"/>
          <p:cNvPicPr>
            <a:picLocks noChangeAspect="1"/>
          </p:cNvPicPr>
          <p:nvPr/>
        </p:nvPicPr>
        <p:blipFill rotWithShape="1">
          <a:blip r:embed="rId3"/>
          <a:srcRect t="17700" b="9223"/>
          <a:stretch/>
        </p:blipFill>
        <p:spPr>
          <a:xfrm>
            <a:off x="6058101" y="4393402"/>
            <a:ext cx="3085899" cy="2464598"/>
          </a:xfrm>
          <a:prstGeom prst="rect">
            <a:avLst/>
          </a:prstGeom>
        </p:spPr>
      </p:pic>
    </p:spTree>
    <p:extLst>
      <p:ext uri="{BB962C8B-B14F-4D97-AF65-F5344CB8AC3E}">
        <p14:creationId xmlns:p14="http://schemas.microsoft.com/office/powerpoint/2010/main" val="1194756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Gill Sans"/>
                <a:cs typeface="Gill Sans"/>
              </a:rPr>
              <a:t>Central Challenge</a:t>
            </a:r>
            <a:endParaRPr lang="en-US" dirty="0">
              <a:solidFill>
                <a:srgbClr val="FFFFFF"/>
              </a:solidFill>
              <a:latin typeface="Gill Sans"/>
              <a:cs typeface="Gill Sans"/>
            </a:endParaRPr>
          </a:p>
        </p:txBody>
      </p:sp>
      <p:sp>
        <p:nvSpPr>
          <p:cNvPr id="3" name="Vertical Text Placeholder 2"/>
          <p:cNvSpPr>
            <a:spLocks noGrp="1"/>
          </p:cNvSpPr>
          <p:nvPr>
            <p:ph type="body" orient="vert" idx="1"/>
          </p:nvPr>
        </p:nvSpPr>
        <p:spPr>
          <a:xfrm>
            <a:off x="457200" y="1514394"/>
            <a:ext cx="8229600" cy="4525963"/>
          </a:xfrm>
          <a:ln>
            <a:solidFill>
              <a:srgbClr val="FFFFFF"/>
            </a:solidFill>
          </a:ln>
        </p:spPr>
        <p:txBody>
          <a:bodyPr vert="horz"/>
          <a:lstStyle/>
          <a:p>
            <a:pPr marL="0" indent="0" algn="ctr">
              <a:buNone/>
            </a:pPr>
            <a:endParaRPr lang="en-US" dirty="0" smtClean="0">
              <a:solidFill>
                <a:srgbClr val="FFFFFF"/>
              </a:solidFill>
              <a:latin typeface="Gill Sans"/>
              <a:cs typeface="Gill Sans"/>
            </a:endParaRPr>
          </a:p>
          <a:p>
            <a:pPr marL="0" indent="0" algn="ctr">
              <a:buNone/>
            </a:pPr>
            <a:r>
              <a:rPr lang="en-US" dirty="0" smtClean="0">
                <a:solidFill>
                  <a:srgbClr val="FFFFFF"/>
                </a:solidFill>
                <a:latin typeface="Gill Sans"/>
                <a:cs typeface="Gill Sans"/>
              </a:rPr>
              <a:t> Framing and integrating the core theories and topics within the emerging field of sustainability science</a:t>
            </a:r>
          </a:p>
          <a:p>
            <a:pPr marL="0" indent="0" algn="ctr">
              <a:buNone/>
            </a:pPr>
            <a:endParaRPr lang="en-US" dirty="0" smtClean="0">
              <a:solidFill>
                <a:srgbClr val="FFFFFF"/>
              </a:solidFill>
              <a:latin typeface="Gill Sans"/>
              <a:cs typeface="Gill Sans"/>
            </a:endParaRPr>
          </a:p>
        </p:txBody>
      </p:sp>
      <p:pic>
        <p:nvPicPr>
          <p:cNvPr id="5" name="Picture 4"/>
          <p:cNvPicPr>
            <a:picLocks noChangeAspect="1"/>
          </p:cNvPicPr>
          <p:nvPr/>
        </p:nvPicPr>
        <p:blipFill rotWithShape="1">
          <a:blip r:embed="rId3"/>
          <a:srcRect t="17700" b="9223"/>
          <a:stretch/>
        </p:blipFill>
        <p:spPr>
          <a:xfrm>
            <a:off x="6058101" y="4393402"/>
            <a:ext cx="3085899" cy="2464598"/>
          </a:xfrm>
          <a:prstGeom prst="rect">
            <a:avLst/>
          </a:prstGeom>
        </p:spPr>
      </p:pic>
    </p:spTree>
    <p:extLst>
      <p:ext uri="{BB962C8B-B14F-4D97-AF65-F5344CB8AC3E}">
        <p14:creationId xmlns:p14="http://schemas.microsoft.com/office/powerpoint/2010/main" val="2583430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8761</TotalTime>
  <Words>2359</Words>
  <Application>Microsoft Office PowerPoint</Application>
  <PresentationFormat>On-screen Show (4:3)</PresentationFormat>
  <Paragraphs>358</Paragraphs>
  <Slides>44</Slides>
  <Notes>31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Equation</vt:lpstr>
      <vt:lpstr>Innovations and lessons learned in distributed graduate education on sustainability science </vt:lpstr>
      <vt:lpstr>PowerPoint Presentation</vt:lpstr>
      <vt:lpstr>PowerPoint Presentation</vt:lpstr>
      <vt:lpstr>PowerPoint Presentation</vt:lpstr>
      <vt:lpstr>PowerPoint Presentation</vt:lpstr>
      <vt:lpstr>PowerPoint Presentation</vt:lpstr>
      <vt:lpstr>PowerPoint Presentation</vt:lpstr>
      <vt:lpstr>Format</vt:lpstr>
      <vt:lpstr>Central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an interdisciplinary, cross-institution, cross-cultural course more than the sum of its parts?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 the hood – the approaches are similar</vt:lpstr>
      <vt:lpstr>PowerPoint Presentation</vt:lpstr>
      <vt:lpstr>PowerPoint Presentation</vt:lpstr>
      <vt:lpstr>PowerPoint Presentation</vt:lpstr>
      <vt:lpstr>Major Outcomes</vt:lpstr>
      <vt:lpstr>PowerPoint Presentation</vt:lpstr>
      <vt:lpstr>Recommendations: Technology</vt:lpstr>
      <vt:lpstr>Recommendations: Process</vt:lpstr>
      <vt:lpstr>Recommendations: Process</vt:lpstr>
      <vt:lpstr>PowerPoint Presentation</vt:lpstr>
    </vt:vector>
  </TitlesOfParts>
  <Company>University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Jeannine Cavender-Bares</dc:creator>
  <cp:lastModifiedBy>jbrunt</cp:lastModifiedBy>
  <cp:revision>168</cp:revision>
  <dcterms:created xsi:type="dcterms:W3CDTF">2012-02-13T14:54:57Z</dcterms:created>
  <dcterms:modified xsi:type="dcterms:W3CDTF">2012-03-03T22:09:28Z</dcterms:modified>
</cp:coreProperties>
</file>